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96" r:id="rId4"/>
  </p:sldMasterIdLst>
  <p:notesMasterIdLst>
    <p:notesMasterId r:id="rId17"/>
  </p:notesMasterIdLst>
  <p:handoutMasterIdLst>
    <p:handoutMasterId r:id="rId18"/>
  </p:handoutMasterIdLst>
  <p:sldIdLst>
    <p:sldId id="256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2" r:id="rId14"/>
    <p:sldId id="271" r:id="rId15"/>
    <p:sldId id="261" r:id="rId16"/>
  </p:sldIdLst>
  <p:sldSz cx="12192000" cy="6858000"/>
  <p:notesSz cx="6950075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B99"/>
    <a:srgbClr val="112E51"/>
    <a:srgbClr val="005B0F"/>
    <a:srgbClr val="E1FF00"/>
    <a:srgbClr val="E4002B"/>
    <a:srgbClr val="3D84C0"/>
    <a:srgbClr val="41B6E6"/>
    <a:srgbClr val="0058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85214" autoAdjust="0"/>
  </p:normalViewPr>
  <p:slideViewPr>
    <p:cSldViewPr snapToGrid="0">
      <p:cViewPr varScale="1">
        <p:scale>
          <a:sx n="95" d="100"/>
          <a:sy n="95" d="100"/>
        </p:scale>
        <p:origin x="1158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2838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7000" y="0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6875E3-E599-4079-8F16-10C683537564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525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7000" y="8772525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2806AF-2FBF-4FB7-9EE7-E9580A5F9A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0713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B6FDC8B3-D180-47D1-AFC3-6DAA9AA3F1D9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3263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1"/>
            <a:ext cx="5560060" cy="3636705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8C3E56DB-C4F5-4CB4-B658-D50785276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5051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3E56DB-C4F5-4CB4-B658-D5078527658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6435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2847677"/>
          </a:xfrm>
          <a:solidFill>
            <a:schemeClr val="bg1">
              <a:lumMod val="95000"/>
            </a:schemeClr>
          </a:solidFill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5400" b="1" u="none" cap="none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000" b="1">
                <a:solidFill>
                  <a:srgbClr val="005B99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058399" y="6272784"/>
            <a:ext cx="1587731" cy="365125"/>
          </a:xfrm>
        </p:spPr>
        <p:txBody>
          <a:bodyPr/>
          <a:lstStyle>
            <a:lvl1pPr>
              <a:defRPr sz="1600"/>
            </a:lvl1pPr>
          </a:lstStyle>
          <a:p>
            <a:fld id="{12078E32-9A8F-42AF-B046-430CA36478C1}" type="datetimeFigureOut">
              <a:rPr lang="en-US" b="1" smtClean="0"/>
              <a:pPr/>
              <a:t>11/19/2024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B46D2C5-5E6D-A340-9BB3-971946348DE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848" y="362316"/>
            <a:ext cx="2303655" cy="909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0831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5B99"/>
                </a:solidFill>
                <a:latin typeface="+mn-lt"/>
              </a:defRPr>
            </a:lvl1pPr>
            <a:lvl2pPr>
              <a:defRPr>
                <a:solidFill>
                  <a:srgbClr val="005B99"/>
                </a:solidFill>
                <a:latin typeface="+mn-lt"/>
              </a:defRPr>
            </a:lvl2pPr>
            <a:lvl3pPr>
              <a:defRPr>
                <a:solidFill>
                  <a:srgbClr val="005B99"/>
                </a:solidFill>
                <a:latin typeface="+mn-lt"/>
              </a:defRPr>
            </a:lvl3pPr>
            <a:lvl4pPr>
              <a:defRPr>
                <a:solidFill>
                  <a:srgbClr val="005B99"/>
                </a:solidFill>
                <a:latin typeface="+mn-lt"/>
              </a:defRPr>
            </a:lvl4pPr>
            <a:lvl5pPr>
              <a:defRPr>
                <a:solidFill>
                  <a:srgbClr val="005B99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78E32-9A8F-42AF-B046-430CA36478C1}" type="datetimeFigureOut">
              <a:rPr lang="en-US" smtClean="0"/>
              <a:t>11/19/2024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AE4469-4F63-41CD-98C0-1D3250367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/>
          <a:lstStyle/>
          <a:p>
            <a:fld id="{3FCCF984-64AA-42B4-8D2F-66BCDE3A5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369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>
                <a:latin typeface="+mn-lt"/>
              </a:defRPr>
            </a:lvl1pPr>
            <a:lvl2pPr>
              <a:defRPr sz="1800">
                <a:latin typeface="+mn-lt"/>
              </a:defRPr>
            </a:lvl2pPr>
            <a:lvl3pPr>
              <a:defRPr sz="1600">
                <a:latin typeface="+mn-lt"/>
              </a:defRPr>
            </a:lvl3pPr>
            <a:lvl4pPr>
              <a:defRPr sz="1600">
                <a:latin typeface="+mn-lt"/>
              </a:defRPr>
            </a:lvl4pPr>
            <a:lvl5pPr>
              <a:defRPr sz="1600">
                <a:latin typeface="+mn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>
                <a:latin typeface="+mn-lt"/>
              </a:defRPr>
            </a:lvl1pPr>
            <a:lvl2pPr>
              <a:defRPr sz="1800">
                <a:latin typeface="+mn-lt"/>
              </a:defRPr>
            </a:lvl2pPr>
            <a:lvl3pPr>
              <a:defRPr sz="1600">
                <a:latin typeface="+mn-lt"/>
              </a:defRPr>
            </a:lvl3pPr>
            <a:lvl4pPr>
              <a:defRPr sz="1600">
                <a:latin typeface="+mn-lt"/>
              </a:defRPr>
            </a:lvl4pPr>
            <a:lvl5pPr>
              <a:defRPr sz="1600">
                <a:latin typeface="+mn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78E32-9A8F-42AF-B046-430CA36478C1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/>
          <a:lstStyle/>
          <a:p>
            <a:fld id="{3FCCF984-64AA-42B4-8D2F-66BCDE3A5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981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331720"/>
            <a:ext cx="4754880" cy="3703320"/>
          </a:xfrm>
        </p:spPr>
        <p:txBody>
          <a:bodyPr/>
          <a:lstStyle>
            <a:lvl1pPr>
              <a:defRPr sz="2000">
                <a:latin typeface="+mn-lt"/>
              </a:defRPr>
            </a:lvl1pPr>
            <a:lvl2pPr>
              <a:defRPr sz="1800">
                <a:latin typeface="+mn-lt"/>
              </a:defRPr>
            </a:lvl2pPr>
            <a:lvl3pPr>
              <a:defRPr sz="1600">
                <a:latin typeface="+mn-lt"/>
              </a:defRPr>
            </a:lvl3pPr>
            <a:lvl4pPr>
              <a:defRPr sz="1600">
                <a:latin typeface="+mn-lt"/>
              </a:defRPr>
            </a:lvl4pPr>
            <a:lvl5pPr>
              <a:defRPr sz="1600">
                <a:latin typeface="+mn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331720"/>
            <a:ext cx="4754880" cy="3703320"/>
          </a:xfrm>
        </p:spPr>
        <p:txBody>
          <a:bodyPr/>
          <a:lstStyle>
            <a:lvl1pPr>
              <a:defRPr sz="2000">
                <a:latin typeface="+mn-lt"/>
              </a:defRPr>
            </a:lvl1pPr>
            <a:lvl2pPr>
              <a:defRPr sz="1800">
                <a:latin typeface="+mn-lt"/>
              </a:defRPr>
            </a:lvl2pPr>
            <a:lvl3pPr>
              <a:defRPr sz="1600">
                <a:latin typeface="+mn-lt"/>
              </a:defRPr>
            </a:lvl3pPr>
            <a:lvl4pPr>
              <a:defRPr sz="1600">
                <a:latin typeface="+mn-lt"/>
              </a:defRPr>
            </a:lvl4pPr>
            <a:lvl5pPr>
              <a:defRPr sz="1600">
                <a:latin typeface="+mn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78E32-9A8F-42AF-B046-430CA36478C1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/>
          <a:lstStyle/>
          <a:p>
            <a:fld id="{3FCCF984-64AA-42B4-8D2F-66BCDE3A5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558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78E32-9A8F-42AF-B046-430CA36478C1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/>
          <a:lstStyle/>
          <a:p>
            <a:fld id="{3FCCF984-64AA-42B4-8D2F-66BCDE3A5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258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78E32-9A8F-42AF-B046-430CA36478C1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/>
          <a:lstStyle/>
          <a:p>
            <a:fld id="{3FCCF984-64AA-42B4-8D2F-66BCDE3A5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528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n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51560" y="1432223"/>
            <a:ext cx="9966960" cy="2847677"/>
          </a:xfrm>
          <a:solidFill>
            <a:schemeClr val="bg1">
              <a:lumMod val="95000"/>
            </a:schemeClr>
          </a:solidFill>
        </p:spPr>
        <p:txBody>
          <a:bodyPr anchor="ctr">
            <a:noAutofit/>
          </a:bodyPr>
          <a:lstStyle>
            <a:lvl1pPr algn="ctr">
              <a:lnSpc>
                <a:spcPct val="85000"/>
              </a:lnSpc>
              <a:defRPr sz="5400" b="1" u="none" cap="none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Thank You!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058399" y="6272784"/>
            <a:ext cx="1587731" cy="365125"/>
          </a:xfrm>
        </p:spPr>
        <p:txBody>
          <a:bodyPr/>
          <a:lstStyle>
            <a:lvl1pPr>
              <a:defRPr sz="1600"/>
            </a:lvl1pPr>
          </a:lstStyle>
          <a:p>
            <a:fld id="{12078E32-9A8F-42AF-B046-430CA36478C1}" type="datetimeFigureOut">
              <a:rPr lang="en-US" b="1" smtClean="0"/>
              <a:pPr/>
              <a:t>11/19/2024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B46D2C5-5E6D-A340-9BB3-971946348DE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848" y="362316"/>
            <a:ext cx="2303655" cy="909199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60" y="4678692"/>
            <a:ext cx="529374" cy="529374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7099" y="4681392"/>
            <a:ext cx="532064" cy="526674"/>
          </a:xfrm>
          <a:prstGeom prst="rect">
            <a:avLst/>
          </a:prstGeom>
        </p:spPr>
      </p:pic>
      <p:sp>
        <p:nvSpPr>
          <p:cNvPr id="21" name="Subtitle 2"/>
          <p:cNvSpPr txBox="1">
            <a:spLocks/>
          </p:cNvSpPr>
          <p:nvPr userDrawn="1"/>
        </p:nvSpPr>
        <p:spPr>
          <a:xfrm>
            <a:off x="1758358" y="5623022"/>
            <a:ext cx="4161885" cy="430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rgbClr val="E4002B"/>
              </a:buClr>
              <a:buSzPct val="90000"/>
              <a:buFont typeface="Arial"/>
              <a:buNone/>
              <a:defRPr sz="2000" b="1" kern="1200">
                <a:solidFill>
                  <a:srgbClr val="005899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E4002B"/>
              </a:buClr>
              <a:buSzPct val="90000"/>
              <a:buFont typeface="Arial"/>
              <a:buNone/>
              <a:defRPr sz="2000" kern="1200">
                <a:solidFill>
                  <a:srgbClr val="005899"/>
                </a:solidFill>
                <a:latin typeface="Century Gothic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E4002B"/>
              </a:buClr>
              <a:buSzPct val="90000"/>
              <a:buFont typeface="Arial"/>
              <a:buNone/>
              <a:defRPr sz="2000" kern="1200">
                <a:solidFill>
                  <a:srgbClr val="005899"/>
                </a:solidFill>
                <a:latin typeface="Century Gothic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E4002B"/>
              </a:buClr>
              <a:buSzPct val="90000"/>
              <a:buFont typeface="Arial"/>
              <a:buNone/>
              <a:defRPr sz="2000" kern="1200">
                <a:solidFill>
                  <a:srgbClr val="005899"/>
                </a:solidFill>
                <a:latin typeface="Century Gothic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E4002B"/>
              </a:buClr>
              <a:buSzPct val="90000"/>
              <a:buFont typeface="Arial"/>
              <a:buNone/>
              <a:defRPr sz="2000" kern="1200">
                <a:solidFill>
                  <a:srgbClr val="005899"/>
                </a:solidFill>
                <a:latin typeface="Century Gothic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005B99"/>
                </a:solidFill>
              </a:rPr>
              <a:t>@</a:t>
            </a:r>
            <a:r>
              <a:rPr lang="en-US" dirty="0" err="1">
                <a:solidFill>
                  <a:srgbClr val="005B99"/>
                </a:solidFill>
              </a:rPr>
              <a:t>ChicagoPublicHealth</a:t>
            </a:r>
            <a:endParaRPr lang="en-US" dirty="0">
              <a:solidFill>
                <a:srgbClr val="005B99"/>
              </a:solidFill>
            </a:endParaRPr>
          </a:p>
        </p:txBody>
      </p:sp>
      <p:sp>
        <p:nvSpPr>
          <p:cNvPr id="22" name="Subtitle 2"/>
          <p:cNvSpPr txBox="1">
            <a:spLocks/>
          </p:cNvSpPr>
          <p:nvPr userDrawn="1"/>
        </p:nvSpPr>
        <p:spPr>
          <a:xfrm>
            <a:off x="6526587" y="4792114"/>
            <a:ext cx="4650931" cy="430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rgbClr val="E4002B"/>
              </a:buClr>
              <a:buSzPct val="90000"/>
              <a:buFont typeface="Arial"/>
              <a:buNone/>
              <a:defRPr sz="2000" b="1" kern="1200">
                <a:solidFill>
                  <a:srgbClr val="005899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E4002B"/>
              </a:buClr>
              <a:buSzPct val="90000"/>
              <a:buFont typeface="Arial"/>
              <a:buNone/>
              <a:defRPr sz="2000" kern="1200">
                <a:solidFill>
                  <a:srgbClr val="005899"/>
                </a:solidFill>
                <a:latin typeface="Century Gothic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E4002B"/>
              </a:buClr>
              <a:buSzPct val="90000"/>
              <a:buFont typeface="Arial"/>
              <a:buNone/>
              <a:defRPr sz="2000" kern="1200">
                <a:solidFill>
                  <a:srgbClr val="005899"/>
                </a:solidFill>
                <a:latin typeface="Century Gothic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E4002B"/>
              </a:buClr>
              <a:buSzPct val="90000"/>
              <a:buFont typeface="Arial"/>
              <a:buNone/>
              <a:defRPr sz="2000" kern="1200">
                <a:solidFill>
                  <a:srgbClr val="005899"/>
                </a:solidFill>
                <a:latin typeface="Century Gothic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E4002B"/>
              </a:buClr>
              <a:buSzPct val="90000"/>
              <a:buFont typeface="Arial"/>
              <a:buNone/>
              <a:defRPr sz="2000" kern="1200">
                <a:solidFill>
                  <a:srgbClr val="005899"/>
                </a:solidFill>
                <a:latin typeface="Century Gothic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005B99"/>
                </a:solidFill>
              </a:rPr>
              <a:t>HealthyChicago@cityofchicago.org</a:t>
            </a:r>
          </a:p>
        </p:txBody>
      </p:sp>
      <p:sp>
        <p:nvSpPr>
          <p:cNvPr id="23" name="Subtitle 2"/>
          <p:cNvSpPr txBox="1">
            <a:spLocks/>
          </p:cNvSpPr>
          <p:nvPr userDrawn="1"/>
        </p:nvSpPr>
        <p:spPr>
          <a:xfrm>
            <a:off x="6526587" y="5619944"/>
            <a:ext cx="4161885" cy="430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rgbClr val="E4002B"/>
              </a:buClr>
              <a:buSzPct val="90000"/>
              <a:buFont typeface="Arial"/>
              <a:buNone/>
              <a:defRPr sz="2000" b="1" kern="1200">
                <a:solidFill>
                  <a:srgbClr val="005899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E4002B"/>
              </a:buClr>
              <a:buSzPct val="90000"/>
              <a:buFont typeface="Arial"/>
              <a:buNone/>
              <a:defRPr sz="2000" kern="1200">
                <a:solidFill>
                  <a:srgbClr val="005899"/>
                </a:solidFill>
                <a:latin typeface="Century Gothic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E4002B"/>
              </a:buClr>
              <a:buSzPct val="90000"/>
              <a:buFont typeface="Arial"/>
              <a:buNone/>
              <a:defRPr sz="2000" kern="1200">
                <a:solidFill>
                  <a:srgbClr val="005899"/>
                </a:solidFill>
                <a:latin typeface="Century Gothic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E4002B"/>
              </a:buClr>
              <a:buSzPct val="90000"/>
              <a:buFont typeface="Arial"/>
              <a:buNone/>
              <a:defRPr sz="2000" kern="1200">
                <a:solidFill>
                  <a:srgbClr val="005899"/>
                </a:solidFill>
                <a:latin typeface="Century Gothic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E4002B"/>
              </a:buClr>
              <a:buSzPct val="90000"/>
              <a:buFont typeface="Arial"/>
              <a:buNone/>
              <a:defRPr sz="2000" kern="1200">
                <a:solidFill>
                  <a:srgbClr val="005899"/>
                </a:solidFill>
                <a:latin typeface="Century Gothic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005B99"/>
                </a:solidFill>
              </a:rPr>
              <a:t>@</a:t>
            </a:r>
            <a:r>
              <a:rPr lang="en-US" dirty="0" err="1">
                <a:solidFill>
                  <a:srgbClr val="005B99"/>
                </a:solidFill>
              </a:rPr>
              <a:t>ChiPublicHealth</a:t>
            </a:r>
            <a:endParaRPr lang="en-US" dirty="0">
              <a:solidFill>
                <a:srgbClr val="005B99"/>
              </a:solidFill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60" y="5521908"/>
            <a:ext cx="532064" cy="532064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7099" y="5527298"/>
            <a:ext cx="532064" cy="532064"/>
          </a:xfrm>
          <a:prstGeom prst="rect">
            <a:avLst/>
          </a:prstGeom>
        </p:spPr>
      </p:pic>
      <p:sp>
        <p:nvSpPr>
          <p:cNvPr id="14" name="Subtitle 2"/>
          <p:cNvSpPr txBox="1">
            <a:spLocks/>
          </p:cNvSpPr>
          <p:nvPr userDrawn="1"/>
        </p:nvSpPr>
        <p:spPr>
          <a:xfrm>
            <a:off x="1758358" y="4773313"/>
            <a:ext cx="4161885" cy="430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rgbClr val="E4002B"/>
              </a:buClr>
              <a:buSzPct val="90000"/>
              <a:buFont typeface="Arial"/>
              <a:buNone/>
              <a:defRPr sz="2000" b="1" kern="1200">
                <a:solidFill>
                  <a:srgbClr val="005899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E4002B"/>
              </a:buClr>
              <a:buSzPct val="90000"/>
              <a:buFont typeface="Arial"/>
              <a:buNone/>
              <a:defRPr sz="2000" kern="1200">
                <a:solidFill>
                  <a:srgbClr val="005899"/>
                </a:solidFill>
                <a:latin typeface="Century Gothic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E4002B"/>
              </a:buClr>
              <a:buSzPct val="90000"/>
              <a:buFont typeface="Arial"/>
              <a:buNone/>
              <a:defRPr sz="2000" kern="1200">
                <a:solidFill>
                  <a:srgbClr val="005899"/>
                </a:solidFill>
                <a:latin typeface="Century Gothic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E4002B"/>
              </a:buClr>
              <a:buSzPct val="90000"/>
              <a:buFont typeface="Arial"/>
              <a:buNone/>
              <a:defRPr sz="2000" kern="1200">
                <a:solidFill>
                  <a:srgbClr val="005899"/>
                </a:solidFill>
                <a:latin typeface="Century Gothic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E4002B"/>
              </a:buClr>
              <a:buSzPct val="90000"/>
              <a:buFont typeface="Arial"/>
              <a:buNone/>
              <a:defRPr sz="2000" kern="1200">
                <a:solidFill>
                  <a:srgbClr val="005899"/>
                </a:solidFill>
                <a:latin typeface="Century Gothic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005B99"/>
                </a:solidFill>
              </a:rPr>
              <a:t>Chicago.gov/Health</a:t>
            </a:r>
          </a:p>
        </p:txBody>
      </p:sp>
    </p:spTree>
    <p:extLst>
      <p:ext uri="{BB962C8B-B14F-4D97-AF65-F5344CB8AC3E}">
        <p14:creationId xmlns:p14="http://schemas.microsoft.com/office/powerpoint/2010/main" val="3507037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Blue-Square.png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8100" y="6299200"/>
            <a:ext cx="342900" cy="3429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058400" y="6272784"/>
            <a:ext cx="11795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12078E32-9A8F-42AF-B046-430CA36478C1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5454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chemeClr val="tx1"/>
                </a:solidFill>
                <a:latin typeface="+mj-lt"/>
              </a:defRPr>
            </a:lvl1pPr>
          </a:lstStyle>
          <a:p>
            <a:fld id="{3FCCF984-64AA-42B4-8D2F-66BCDE3A50F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2" name="Picture 11" descr="Star-and-Blue.pn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7735" y="977900"/>
            <a:ext cx="1275570" cy="63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463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700" r:id="rId3"/>
    <p:sldLayoutId id="2147483701" r:id="rId4"/>
    <p:sldLayoutId id="2147483702" r:id="rId5"/>
    <p:sldLayoutId id="2147483703" r:id="rId6"/>
    <p:sldLayoutId id="2147483704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 cap="none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rgbClr val="E4002B"/>
        </a:buClr>
        <a:buSzPct val="90000"/>
        <a:buFont typeface="Arial"/>
        <a:buChar char="•"/>
        <a:defRPr sz="2000" kern="1200">
          <a:solidFill>
            <a:srgbClr val="005B99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rgbClr val="E4002B"/>
        </a:buClr>
        <a:buSzPct val="90000"/>
        <a:buFont typeface="Arial"/>
        <a:buChar char="•"/>
        <a:defRPr sz="1800" kern="1200">
          <a:solidFill>
            <a:srgbClr val="005B99"/>
          </a:solidFill>
          <a:latin typeface="Century Gothic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rgbClr val="E4002B"/>
        </a:buClr>
        <a:buSzPct val="90000"/>
        <a:buFont typeface="Arial"/>
        <a:buChar char="•"/>
        <a:defRPr sz="1600" kern="1200">
          <a:solidFill>
            <a:srgbClr val="005B99"/>
          </a:solidFill>
          <a:latin typeface="Century Gothic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rgbClr val="E4002B"/>
        </a:buClr>
        <a:buSzPct val="90000"/>
        <a:buFont typeface="Arial"/>
        <a:buChar char="•"/>
        <a:defRPr sz="1600" kern="1200">
          <a:solidFill>
            <a:srgbClr val="005B99"/>
          </a:solidFill>
          <a:latin typeface="Century Gothic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rgbClr val="E4002B"/>
        </a:buClr>
        <a:buSzPct val="90000"/>
        <a:buFont typeface="Arial"/>
        <a:buChar char="•"/>
        <a:defRPr sz="1600" kern="1200">
          <a:solidFill>
            <a:srgbClr val="005B99"/>
          </a:solidFill>
          <a:latin typeface="Century Gothic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smartsheet.com/b/publish?EQBCT=35f8f066b2364aff8d3526c4bf413a7c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0" lang="en-US" sz="4900" b="0" i="0" u="none" strike="noStrike" kern="1200" cap="none" spc="0" normalizeH="0" baseline="0" noProof="0" dirty="0">
                <a:ln>
                  <a:noFill/>
                </a:ln>
                <a:solidFill>
                  <a:srgbClr val="20527C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Applying for an Individual </a:t>
            </a:r>
            <a:br>
              <a:rPr kumimoji="0" lang="en-US" sz="4900" b="0" i="0" u="none" strike="noStrike" kern="1200" cap="none" spc="0" normalizeH="0" baseline="0" noProof="0" dirty="0">
                <a:ln>
                  <a:noFill/>
                </a:ln>
                <a:solidFill>
                  <a:srgbClr val="20527C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4900" b="0" i="0" u="none" strike="noStrike" kern="1200" cap="none" spc="0" normalizeH="0" baseline="0" noProof="0" dirty="0">
                <a:ln>
                  <a:noFill/>
                </a:ln>
                <a:solidFill>
                  <a:srgbClr val="20527C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I-CARE User Account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9953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169F0-83EE-7BE4-ACD6-38566EE4C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20527C"/>
                </a:solidFill>
                <a:latin typeface="Calibri" panose="020F0502020204030204" pitchFamily="34" charset="0"/>
              </a:rPr>
              <a:t>Next Steps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9640E5-554A-D7E8-D88F-0252406074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user will receive a DocuSign.  This should be signed and then it will be routed to supervisor and then PRA for approvals. </a:t>
            </a:r>
          </a:p>
          <a:p>
            <a:r>
              <a:rPr lang="en-US" dirty="0"/>
              <a:t>We will process and reach out if there are any questions. </a:t>
            </a:r>
          </a:p>
          <a:p>
            <a:r>
              <a:rPr lang="en-US" dirty="0"/>
              <a:t>The user will receive an email with login information when it is complete. </a:t>
            </a:r>
          </a:p>
        </p:txBody>
      </p:sp>
    </p:spTree>
    <p:extLst>
      <p:ext uri="{BB962C8B-B14F-4D97-AF65-F5344CB8AC3E}">
        <p14:creationId xmlns:p14="http://schemas.microsoft.com/office/powerpoint/2010/main" val="33442111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DE3FC-F180-0653-5DA8-C418EB984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dirty="0">
                <a:solidFill>
                  <a:srgbClr val="20527C"/>
                </a:solidFill>
                <a:latin typeface="+mj-lt"/>
              </a:rPr>
              <a:t>Congratulations! </a:t>
            </a:r>
            <a:br>
              <a:rPr lang="en-US" sz="4000" dirty="0">
                <a:solidFill>
                  <a:srgbClr val="20527C"/>
                </a:solidFill>
                <a:latin typeface="+mj-lt"/>
              </a:rPr>
            </a:br>
            <a:br>
              <a:rPr lang="en-US" sz="4000" dirty="0">
                <a:solidFill>
                  <a:srgbClr val="20527C"/>
                </a:solidFill>
                <a:latin typeface="+mj-lt"/>
              </a:rPr>
            </a:br>
            <a:r>
              <a:rPr lang="en-US" sz="4000" dirty="0">
                <a:solidFill>
                  <a:srgbClr val="20527C"/>
                </a:solidFill>
                <a:latin typeface="+mj-lt"/>
              </a:rPr>
              <a:t>Your Individual I-CARE Account Has Been Submitted</a:t>
            </a:r>
            <a:br>
              <a:rPr lang="en-US" sz="4000" dirty="0">
                <a:solidFill>
                  <a:srgbClr val="20527C"/>
                </a:solidFill>
                <a:latin typeface="+mj-lt"/>
              </a:rPr>
            </a:b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15D6578-0B13-7589-6572-4FE6C370B554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377485" y="2494324"/>
            <a:ext cx="4139543" cy="3377477"/>
          </a:xfrm>
          <a:prstGeom prst="rect">
            <a:avLst/>
          </a:prstGeom>
        </p:spPr>
      </p:pic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2D0E9DFD-75B5-C397-2D56-25EDEA5BD94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586446" y="2494324"/>
            <a:ext cx="4310246" cy="3377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07822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1240959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AEC20-999E-5910-F456-1CE58A89F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trike="noStrike" dirty="0">
                <a:solidFill>
                  <a:srgbClr val="20527C"/>
                </a:solidFill>
                <a:effectLst/>
                <a:latin typeface="Calibri" panose="020F0502020204030204" pitchFamily="34" charset="0"/>
              </a:rPr>
              <a:t>Individual I-CARE Access</a:t>
            </a:r>
            <a:r>
              <a:rPr lang="en-US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dirty="0"/>
          </a:p>
        </p:txBody>
      </p:sp>
      <p:pic>
        <p:nvPicPr>
          <p:cNvPr id="3" name="Picture 2" descr="image">
            <a:extLst>
              <a:ext uri="{FF2B5EF4-FFF2-40B4-BE49-F238E27FC236}">
                <a16:creationId xmlns:a16="http://schemas.microsoft.com/office/drawing/2014/main" id="{6324392C-5C55-82A4-8583-DD570A8E6B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15" y="2093976"/>
            <a:ext cx="5568763" cy="3977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0CD229F1-C4B7-90CE-7EFD-58E97C2AF17B}"/>
              </a:ext>
            </a:extLst>
          </p:cNvPr>
          <p:cNvSpPr/>
          <p:nvPr/>
        </p:nvSpPr>
        <p:spPr>
          <a:xfrm>
            <a:off x="4016640" y="4438835"/>
            <a:ext cx="1546288" cy="92291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A8AFE43-700C-0C58-1C4B-CDAF543A6B21}"/>
              </a:ext>
            </a:extLst>
          </p:cNvPr>
          <p:cNvSpPr txBox="1">
            <a:spLocks/>
          </p:cNvSpPr>
          <p:nvPr/>
        </p:nvSpPr>
        <p:spPr>
          <a:xfrm>
            <a:off x="6967196" y="2181649"/>
            <a:ext cx="3709305" cy="723171"/>
          </a:xfrm>
          <a:prstGeom prst="roundRect">
            <a:avLst/>
          </a:prstGeom>
          <a:gradFill rotWithShape="1">
            <a:gsLst>
              <a:gs pos="0">
                <a:srgbClr val="4F81BD">
                  <a:tint val="50000"/>
                  <a:satMod val="300000"/>
                </a:srgbClr>
              </a:gs>
              <a:gs pos="35000">
                <a:srgbClr val="4F81BD">
                  <a:tint val="37000"/>
                  <a:satMod val="300000"/>
                </a:srgbClr>
              </a:gs>
              <a:gs pos="100000">
                <a:srgbClr val="4F81B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Navigate to the Site: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  <a:hlinkClick r:id="rId3"/>
              </a:rPr>
              <a:t>I-CARE Enrollment - Smartsheet.com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A1AC813-B919-22CB-09F6-A340C2A7CB4B}"/>
              </a:ext>
            </a:extLst>
          </p:cNvPr>
          <p:cNvSpPr/>
          <p:nvPr/>
        </p:nvSpPr>
        <p:spPr>
          <a:xfrm>
            <a:off x="6967196" y="3630011"/>
            <a:ext cx="3709306" cy="646339"/>
          </a:xfrm>
          <a:prstGeom prst="roundRect">
            <a:avLst/>
          </a:prstGeom>
          <a:gradFill rotWithShape="1">
            <a:gsLst>
              <a:gs pos="0">
                <a:srgbClr val="4F81BD">
                  <a:tint val="50000"/>
                  <a:satMod val="300000"/>
                </a:srgbClr>
              </a:gs>
              <a:gs pos="35000">
                <a:srgbClr val="4F81BD">
                  <a:tint val="37000"/>
                  <a:satMod val="300000"/>
                </a:srgbClr>
              </a:gs>
              <a:gs pos="100000">
                <a:srgbClr val="4F81B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Select Individual I-CARE Access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67604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FCEF7-D71C-5849-4509-F396E9D14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20527C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+mj-cs"/>
              </a:rPr>
              <a:t>I-CARE Individual User Agreement Form</a:t>
            </a:r>
            <a:endParaRPr lang="en-US" dirty="0"/>
          </a:p>
        </p:txBody>
      </p:sp>
      <p:pic>
        <p:nvPicPr>
          <p:cNvPr id="3" name="Content Placeholder 9" descr="Text&#10;&#10;Description automatically generated">
            <a:extLst>
              <a:ext uri="{FF2B5EF4-FFF2-40B4-BE49-F238E27FC236}">
                <a16:creationId xmlns:a16="http://schemas.microsoft.com/office/drawing/2014/main" id="{1DFAFB41-8D4B-59F8-37E7-32A8677E24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321" y="1843790"/>
            <a:ext cx="5590679" cy="4317167"/>
          </a:xfrm>
          <a:prstGeom prst="rect">
            <a:avLst/>
          </a:prstGeom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3260D452-685D-09E2-0A9B-56A2EE5FA91B}"/>
              </a:ext>
            </a:extLst>
          </p:cNvPr>
          <p:cNvSpPr/>
          <p:nvPr/>
        </p:nvSpPr>
        <p:spPr>
          <a:xfrm>
            <a:off x="4241491" y="2506090"/>
            <a:ext cx="1709603" cy="947044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AA7AB7A-4442-CEC8-6410-CC24A693DD78}"/>
              </a:ext>
            </a:extLst>
          </p:cNvPr>
          <p:cNvSpPr txBox="1">
            <a:spLocks/>
          </p:cNvSpPr>
          <p:nvPr/>
        </p:nvSpPr>
        <p:spPr>
          <a:xfrm>
            <a:off x="7418943" y="2506090"/>
            <a:ext cx="3709305" cy="723171"/>
          </a:xfrm>
          <a:prstGeom prst="roundRect">
            <a:avLst/>
          </a:prstGeom>
          <a:gradFill rotWithShape="1">
            <a:gsLst>
              <a:gs pos="0">
                <a:srgbClr val="4F81BD">
                  <a:tint val="50000"/>
                  <a:satMod val="300000"/>
                </a:srgbClr>
              </a:gs>
              <a:gs pos="35000">
                <a:srgbClr val="4F81BD">
                  <a:tint val="37000"/>
                  <a:satMod val="300000"/>
                </a:srgbClr>
              </a:gs>
              <a:gs pos="100000">
                <a:srgbClr val="4F81B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>
                <a:solidFill>
                  <a:sysClr val="windowText" lastClr="000000"/>
                </a:solidFill>
                <a:latin typeface="Calibri"/>
              </a:rPr>
              <a:t>Select I-CARE Individual User Agreement Form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77117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50C6A2-6880-DA30-D39F-30CD2448AF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20527C"/>
                </a:solidFill>
                <a:latin typeface="Calibri" panose="020F0502020204030204" pitchFamily="34" charset="0"/>
              </a:rPr>
              <a:t>Submitter Information</a:t>
            </a:r>
            <a:endParaRPr lang="en-US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5CCABEFE-AB37-ABF6-B3EA-F87C9F439CF0}"/>
              </a:ext>
            </a:extLst>
          </p:cNvPr>
          <p:cNvSpPr/>
          <p:nvPr/>
        </p:nvSpPr>
        <p:spPr>
          <a:xfrm>
            <a:off x="7267559" y="2010017"/>
            <a:ext cx="3996674" cy="990211"/>
          </a:xfrm>
          <a:prstGeom prst="roundRect">
            <a:avLst/>
          </a:prstGeom>
          <a:gradFill rotWithShape="1">
            <a:gsLst>
              <a:gs pos="0">
                <a:srgbClr val="4F81BD">
                  <a:tint val="50000"/>
                  <a:satMod val="300000"/>
                </a:srgbClr>
              </a:gs>
              <a:gs pos="35000">
                <a:srgbClr val="4F81BD">
                  <a:tint val="37000"/>
                  <a:satMod val="300000"/>
                </a:srgbClr>
              </a:gs>
              <a:gs pos="100000">
                <a:srgbClr val="4F81B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*Complete all fields with red asterisks. 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AD4643E-FC1B-C8C1-8193-014736E82015}"/>
              </a:ext>
            </a:extLst>
          </p:cNvPr>
          <p:cNvSpPr/>
          <p:nvPr/>
        </p:nvSpPr>
        <p:spPr>
          <a:xfrm>
            <a:off x="7267559" y="3663683"/>
            <a:ext cx="4060309" cy="1506151"/>
          </a:xfrm>
          <a:prstGeom prst="roundRect">
            <a:avLst/>
          </a:prstGeom>
          <a:gradFill rotWithShape="1">
            <a:gsLst>
              <a:gs pos="0">
                <a:srgbClr val="4F81BD">
                  <a:tint val="50000"/>
                  <a:satMod val="300000"/>
                </a:srgbClr>
              </a:gs>
              <a:gs pos="35000">
                <a:srgbClr val="4F81BD">
                  <a:tint val="37000"/>
                  <a:satMod val="300000"/>
                </a:srgbClr>
              </a:gs>
              <a:gs pos="100000">
                <a:srgbClr val="4F81B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If submitting for someone else, provide their first and last name, work email address, and phone number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.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96B89E1-F423-4042-05F3-B9193C7BB7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5833" y="1729047"/>
            <a:ext cx="4463448" cy="5010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32718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6C3F1-E7C9-D4C9-31A3-A852A840A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20527C"/>
                </a:solidFill>
                <a:latin typeface="Calibri" panose="020F0502020204030204" pitchFamily="34" charset="0"/>
              </a:rPr>
              <a:t>User Information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D5E9249-0409-75F6-F160-E71FA9FD4A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9296" y="1663908"/>
            <a:ext cx="4532133" cy="5194092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05EB288-5C26-27F5-7C2E-8FDC447B67A1}"/>
              </a:ext>
            </a:extLst>
          </p:cNvPr>
          <p:cNvSpPr/>
          <p:nvPr/>
        </p:nvSpPr>
        <p:spPr>
          <a:xfrm>
            <a:off x="6881591" y="2438789"/>
            <a:ext cx="4035140" cy="990211"/>
          </a:xfrm>
          <a:prstGeom prst="roundRect">
            <a:avLst/>
          </a:prstGeom>
          <a:gradFill rotWithShape="1">
            <a:gsLst>
              <a:gs pos="0">
                <a:srgbClr val="4F81BD">
                  <a:tint val="50000"/>
                  <a:satMod val="300000"/>
                </a:srgbClr>
              </a:gs>
              <a:gs pos="35000">
                <a:srgbClr val="4F81BD">
                  <a:tint val="37000"/>
                  <a:satMod val="300000"/>
                </a:srgbClr>
              </a:gs>
              <a:gs pos="100000">
                <a:srgbClr val="4F81B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*Complete all fields with red asterisks. </a:t>
            </a:r>
          </a:p>
        </p:txBody>
      </p:sp>
    </p:spTree>
    <p:extLst>
      <p:ext uri="{BB962C8B-B14F-4D97-AF65-F5344CB8AC3E}">
        <p14:creationId xmlns:p14="http://schemas.microsoft.com/office/powerpoint/2010/main" val="41525323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EF27EE-8A50-3AFD-FDBA-BB5F552DD3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20527C"/>
                </a:solidFill>
                <a:latin typeface="Calibri" panose="020F0502020204030204" pitchFamily="34" charset="0"/>
              </a:rPr>
              <a:t>User Information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9E6AAA9-35CB-0953-571D-6FE742C8B3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4156" y="2218545"/>
            <a:ext cx="4440881" cy="463945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1E1C7A64-6774-A60D-BF46-C170142E75D5}"/>
              </a:ext>
            </a:extLst>
          </p:cNvPr>
          <p:cNvSpPr/>
          <p:nvPr/>
        </p:nvSpPr>
        <p:spPr>
          <a:xfrm>
            <a:off x="6892704" y="2933894"/>
            <a:ext cx="4035140" cy="990211"/>
          </a:xfrm>
          <a:prstGeom prst="roundRect">
            <a:avLst/>
          </a:prstGeom>
          <a:gradFill rotWithShape="1">
            <a:gsLst>
              <a:gs pos="0">
                <a:srgbClr val="4F81BD">
                  <a:tint val="50000"/>
                  <a:satMod val="300000"/>
                </a:srgbClr>
              </a:gs>
              <a:gs pos="35000">
                <a:srgbClr val="4F81BD">
                  <a:tint val="37000"/>
                  <a:satMod val="300000"/>
                </a:srgbClr>
              </a:gs>
              <a:gs pos="100000">
                <a:srgbClr val="4F81B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*Complete all fields with red asterisks. </a:t>
            </a:r>
          </a:p>
        </p:txBody>
      </p:sp>
    </p:spTree>
    <p:extLst>
      <p:ext uri="{BB962C8B-B14F-4D97-AF65-F5344CB8AC3E}">
        <p14:creationId xmlns:p14="http://schemas.microsoft.com/office/powerpoint/2010/main" val="30273474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C1A35A-3884-A108-717C-DC09BF6D1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20527C"/>
                </a:solidFill>
                <a:latin typeface="Calibri" panose="020F0502020204030204" pitchFamily="34" charset="0"/>
              </a:rPr>
              <a:t>Organization/Site Information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311C9CA-C54E-C7F9-BCAD-A93D5AE4D4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6908" y="2093975"/>
            <a:ext cx="4152763" cy="4639333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42E5816B-7798-14DF-D1B1-072C129A26F6}"/>
              </a:ext>
            </a:extLst>
          </p:cNvPr>
          <p:cNvSpPr/>
          <p:nvPr/>
        </p:nvSpPr>
        <p:spPr>
          <a:xfrm>
            <a:off x="6892704" y="2933894"/>
            <a:ext cx="4035140" cy="990211"/>
          </a:xfrm>
          <a:prstGeom prst="roundRect">
            <a:avLst/>
          </a:prstGeom>
          <a:gradFill rotWithShape="1">
            <a:gsLst>
              <a:gs pos="0">
                <a:srgbClr val="4F81BD">
                  <a:tint val="50000"/>
                  <a:satMod val="300000"/>
                </a:srgbClr>
              </a:gs>
              <a:gs pos="35000">
                <a:srgbClr val="4F81BD">
                  <a:tint val="37000"/>
                  <a:satMod val="300000"/>
                </a:srgbClr>
              </a:gs>
              <a:gs pos="100000">
                <a:srgbClr val="4F81B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*Complete all fields with red asterisks. </a:t>
            </a:r>
          </a:p>
        </p:txBody>
      </p:sp>
    </p:spTree>
    <p:extLst>
      <p:ext uri="{BB962C8B-B14F-4D97-AF65-F5344CB8AC3E}">
        <p14:creationId xmlns:p14="http://schemas.microsoft.com/office/powerpoint/2010/main" val="3325510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BD1459-B82F-E81E-813B-A8D937C40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20527C"/>
                </a:solidFill>
                <a:latin typeface="Calibri" panose="020F0502020204030204" pitchFamily="34" charset="0"/>
              </a:rPr>
              <a:t>Signature of Supervisor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64325C3-07BB-6F6F-72A5-57BF88DF73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0414" y="2981995"/>
            <a:ext cx="5268060" cy="3391373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29D41028-878B-2FF9-440B-D75892C06F7C}"/>
              </a:ext>
            </a:extLst>
          </p:cNvPr>
          <p:cNvSpPr/>
          <p:nvPr/>
        </p:nvSpPr>
        <p:spPr>
          <a:xfrm>
            <a:off x="6892704" y="2933894"/>
            <a:ext cx="4035140" cy="990211"/>
          </a:xfrm>
          <a:prstGeom prst="roundRect">
            <a:avLst/>
          </a:prstGeom>
          <a:gradFill rotWithShape="1">
            <a:gsLst>
              <a:gs pos="0">
                <a:srgbClr val="4F81BD">
                  <a:tint val="50000"/>
                  <a:satMod val="300000"/>
                </a:srgbClr>
              </a:gs>
              <a:gs pos="35000">
                <a:srgbClr val="4F81BD">
                  <a:tint val="37000"/>
                  <a:satMod val="300000"/>
                </a:srgbClr>
              </a:gs>
              <a:gs pos="100000">
                <a:srgbClr val="4F81B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*Complete all fields with red asterisks. </a:t>
            </a:r>
          </a:p>
        </p:txBody>
      </p:sp>
    </p:spTree>
    <p:extLst>
      <p:ext uri="{BB962C8B-B14F-4D97-AF65-F5344CB8AC3E}">
        <p14:creationId xmlns:p14="http://schemas.microsoft.com/office/powerpoint/2010/main" val="40341316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395FAB-DE91-1A05-6523-39E34A650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20527C"/>
                </a:solidFill>
                <a:latin typeface="Calibri" panose="020F0502020204030204" pitchFamily="34" charset="0"/>
              </a:rPr>
              <a:t>Final Disclaimers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A59B143-93F0-9B54-644A-6B84DAAB39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6901" y="2319148"/>
            <a:ext cx="4795754" cy="3813858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D0ECA8E9-AE91-99A9-88A0-DFBC2F0338E8}"/>
              </a:ext>
            </a:extLst>
          </p:cNvPr>
          <p:cNvSpPr/>
          <p:nvPr/>
        </p:nvSpPr>
        <p:spPr>
          <a:xfrm>
            <a:off x="7151365" y="2521979"/>
            <a:ext cx="3502090" cy="1609344"/>
          </a:xfrm>
          <a:prstGeom prst="roundRect">
            <a:avLst/>
          </a:prstGeom>
          <a:gradFill rotWithShape="1">
            <a:gsLst>
              <a:gs pos="0">
                <a:srgbClr val="4F81BD">
                  <a:tint val="50000"/>
                  <a:satMod val="300000"/>
                </a:srgbClr>
              </a:gs>
              <a:gs pos="35000">
                <a:srgbClr val="4F81BD">
                  <a:tint val="37000"/>
                  <a:satMod val="300000"/>
                </a:srgbClr>
              </a:gs>
              <a:gs pos="100000">
                <a:srgbClr val="4F81B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Final Disclaimers: Review the disclaimers, check the boxes to indicate that you understand, and click Submit. You will also have the option to have responses email to you. 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7E522D03-A2D3-2775-8094-E5638EFFABF8}"/>
              </a:ext>
            </a:extLst>
          </p:cNvPr>
          <p:cNvSpPr/>
          <p:nvPr/>
        </p:nvSpPr>
        <p:spPr>
          <a:xfrm>
            <a:off x="724800" y="5435268"/>
            <a:ext cx="1546288" cy="92291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135733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Custom 2">
      <a:dk1>
        <a:sysClr val="windowText" lastClr="000000"/>
      </a:dk1>
      <a:lt1>
        <a:sysClr val="window" lastClr="FFFFFF"/>
      </a:lt1>
      <a:dk2>
        <a:srgbClr val="A4D5EE"/>
      </a:dk2>
      <a:lt2>
        <a:srgbClr val="DCE4EF"/>
      </a:lt2>
      <a:accent1>
        <a:srgbClr val="5B616B"/>
      </a:accent1>
      <a:accent2>
        <a:srgbClr val="CC393E"/>
      </a:accent2>
      <a:accent3>
        <a:srgbClr val="FAD980"/>
      </a:accent3>
      <a:accent4>
        <a:srgbClr val="E59393"/>
      </a:accent4>
      <a:accent5>
        <a:srgbClr val="4AA564"/>
      </a:accent5>
      <a:accent6>
        <a:srgbClr val="005B99"/>
      </a:accent6>
      <a:hlink>
        <a:srgbClr val="0075BB"/>
      </a:hlink>
      <a:folHlink>
        <a:srgbClr val="4C2C92"/>
      </a:folHlink>
    </a:clrScheme>
    <a:fontScheme name="Custom 1">
      <a:majorFont>
        <a:latin typeface="Big Shoulders Display"/>
        <a:ea typeface=""/>
        <a:cs typeface=""/>
      </a:majorFont>
      <a:minorFont>
        <a:latin typeface="Roboto"/>
        <a:ea typeface=""/>
        <a:cs typeface="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8E89CD47-BF55-4DDE-B823-2283AA7E769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CFD9B9628A5974C96E56B7914DD9BDA" ma:contentTypeVersion="14" ma:contentTypeDescription="Create a new document." ma:contentTypeScope="" ma:versionID="b31d54678f2616fda95db6a9cedcd5c9">
  <xsd:schema xmlns:xsd="http://www.w3.org/2001/XMLSchema" xmlns:xs="http://www.w3.org/2001/XMLSchema" xmlns:p="http://schemas.microsoft.com/office/2006/metadata/properties" xmlns:ns2="b8a82742-7d1b-4c84-974b-58b5cdbe6772" xmlns:ns3="9de52113-df4b-478a-9593-014fb76e2491" targetNamespace="http://schemas.microsoft.com/office/2006/metadata/properties" ma:root="true" ma:fieldsID="d40601d094fc79f11b8916f8ada5c0f0" ns2:_="" ns3:_="">
    <xsd:import namespace="b8a82742-7d1b-4c84-974b-58b5cdbe6772"/>
    <xsd:import namespace="9de52113-df4b-478a-9593-014fb76e24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a82742-7d1b-4c84-974b-58b5cdbe677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bf0d1f32-acc0-4b18-a898-8579d5c617c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e52113-df4b-478a-9593-014fb76e2491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7da76fcc-e2f3-4702-bcbc-3f8c745c4630}" ma:internalName="TaxCatchAll" ma:showField="CatchAllData" ma:web="9de52113-df4b-478a-9593-014fb76e24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8a82742-7d1b-4c84-974b-58b5cdbe6772">
      <Terms xmlns="http://schemas.microsoft.com/office/infopath/2007/PartnerControls"/>
    </lcf76f155ced4ddcb4097134ff3c332f>
    <TaxCatchAll xmlns="9de52113-df4b-478a-9593-014fb76e2491" xsi:nil="true"/>
  </documentManagement>
</p:properties>
</file>

<file path=customXml/itemProps1.xml><?xml version="1.0" encoding="utf-8"?>
<ds:datastoreItem xmlns:ds="http://schemas.openxmlformats.org/officeDocument/2006/customXml" ds:itemID="{8BD8FE5F-3CAA-48C2-AF2B-730AD5491F9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8a82742-7d1b-4c84-974b-58b5cdbe6772"/>
    <ds:schemaRef ds:uri="9de52113-df4b-478a-9593-014fb76e24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CB9A1B8-BE31-4547-B08E-6141F56FDFC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3A38CF8-6459-4542-BB57-0E3BB3446E62}">
  <ds:schemaRefs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b8a82742-7d1b-4c84-974b-58b5cdbe6772"/>
    <ds:schemaRef ds:uri="http://purl.org/dc/elements/1.1/"/>
    <ds:schemaRef ds:uri="http://schemas.microsoft.com/office/2006/metadata/properties"/>
    <ds:schemaRef ds:uri="9de52113-df4b-478a-9593-014fb76e2491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7740</TotalTime>
  <Words>216</Words>
  <Application>Microsoft Office PowerPoint</Application>
  <PresentationFormat>Widescreen</PresentationFormat>
  <Paragraphs>27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Big Shoulders Display</vt:lpstr>
      <vt:lpstr>Calibri</vt:lpstr>
      <vt:lpstr>Century Gothic</vt:lpstr>
      <vt:lpstr>Roboto</vt:lpstr>
      <vt:lpstr>Wingdings</vt:lpstr>
      <vt:lpstr>Wood Type</vt:lpstr>
      <vt:lpstr>Applying for an Individual  I-CARE User Account</vt:lpstr>
      <vt:lpstr>Individual I-CARE Access​</vt:lpstr>
      <vt:lpstr>I-CARE Individual User Agreement Form</vt:lpstr>
      <vt:lpstr>Submitter Information</vt:lpstr>
      <vt:lpstr>User Information</vt:lpstr>
      <vt:lpstr>User Information</vt:lpstr>
      <vt:lpstr>Organization/Site Information</vt:lpstr>
      <vt:lpstr>Signature of Supervisor</vt:lpstr>
      <vt:lpstr>Final Disclaimers</vt:lpstr>
      <vt:lpstr>Next Steps</vt:lpstr>
      <vt:lpstr>Congratulations!   Your Individual I-CARE Account Has Been Submitted 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Joseph Schuster</dc:creator>
  <cp:lastModifiedBy>Dominique Chandler</cp:lastModifiedBy>
  <cp:revision>137</cp:revision>
  <cp:lastPrinted>2020-03-03T14:42:20Z</cp:lastPrinted>
  <dcterms:created xsi:type="dcterms:W3CDTF">2019-10-28T16:54:32Z</dcterms:created>
  <dcterms:modified xsi:type="dcterms:W3CDTF">2024-11-19T14:20:59Z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0x0101000CFD9B9628A5974C96E56B7914DD9BDA</vt:lpwstr>
  </property>
  <property fmtid="{D5CDD505-2E9C-101B-9397-08002B2CF9AE}" pid="3" name="MediaServiceImageTags">
    <vt:lpwstr/>
  </property>
</Properties>
</file>