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2372" r:id="rId5"/>
    <p:sldId id="2145707572" r:id="rId6"/>
    <p:sldId id="2145707563" r:id="rId7"/>
    <p:sldId id="2145707575" r:id="rId8"/>
    <p:sldId id="2145707576" r:id="rId9"/>
    <p:sldId id="2145707580" r:id="rId10"/>
    <p:sldId id="2145707583" r:id="rId11"/>
    <p:sldId id="2145707579" r:id="rId12"/>
    <p:sldId id="2145707582" r:id="rId13"/>
    <p:sldId id="2145707586" r:id="rId14"/>
    <p:sldId id="2145707587" r:id="rId15"/>
    <p:sldId id="2145707589" r:id="rId16"/>
    <p:sldId id="2145707588" r:id="rId17"/>
    <p:sldId id="2145707528" r:id="rId18"/>
    <p:sldId id="2145707529" r:id="rId19"/>
    <p:sldId id="2145707530" r:id="rId20"/>
    <p:sldId id="2145707544" r:id="rId21"/>
    <p:sldId id="2145707545" r:id="rId22"/>
    <p:sldId id="2145707546" r:id="rId23"/>
    <p:sldId id="2145707547" r:id="rId24"/>
    <p:sldId id="2145707548" r:id="rId25"/>
    <p:sldId id="2145707551" r:id="rId26"/>
    <p:sldId id="2145707552" r:id="rId27"/>
    <p:sldId id="2145707553" r:id="rId28"/>
    <p:sldId id="2145707561" r:id="rId29"/>
    <p:sldId id="2145707562" r:id="rId30"/>
    <p:sldId id="2145707554" r:id="rId31"/>
    <p:sldId id="2145707555" r:id="rId32"/>
    <p:sldId id="2145707557" r:id="rId33"/>
    <p:sldId id="2145707558" r:id="rId34"/>
    <p:sldId id="2145707559" r:id="rId35"/>
    <p:sldId id="2145707591" r:id="rId36"/>
    <p:sldId id="2145707543" r:id="rId37"/>
    <p:sldId id="2145707560" r:id="rId38"/>
    <p:sldId id="2145707526" r:id="rId39"/>
    <p:sldId id="2145707585" r:id="rId40"/>
    <p:sldId id="214570703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055A02-7692-4D5E-3218-883AE912842C}" name="Thomas C. Roome" initials="TR" userId="b578bdeac37997b3" providerId="Windows Live"/>
  <p188:author id="{D40E5F45-62AC-B988-605B-69E56785E02A}" name="Allison Newman" initials="AN" userId="S::allison.newman@cityofchicago.org::f36cea0f-6072-4fdb-bfcd-0294f55710f5" providerId="AD"/>
  <p188:author id="{2CF39C8F-D268-73A7-C23E-CDEC3CD6BDFC}" name="Thomas Roome" initials="TR" userId="S::Thomas.Roome@cityofchicago.org::fbd3f5d7-546f-48ab-be85-c4a04495e0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9"/>
    <a:srgbClr val="ED3441"/>
    <a:srgbClr val="2AC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12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BF301-B954-461C-B59E-A18BEC006997}"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9C70B-A454-4B5A-A6D8-3F81B5439B81}" type="slidenum">
              <a:rPr lang="en-US" smtClean="0"/>
              <a:t>‹#›</a:t>
            </a:fld>
            <a:endParaRPr lang="en-US"/>
          </a:p>
        </p:txBody>
      </p:sp>
    </p:spTree>
    <p:extLst>
      <p:ext uri="{BB962C8B-B14F-4D97-AF65-F5344CB8AC3E}">
        <p14:creationId xmlns:p14="http://schemas.microsoft.com/office/powerpoint/2010/main" val="220802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E56DB-C4F5-4CB4-B658-D5078527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50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E56DB-C4F5-4CB4-B658-D5078527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9174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3E56DB-C4F5-4CB4-B658-D5078527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220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9C70B-A454-4B5A-A6D8-3F81B5439B81}" type="slidenum">
              <a:rPr lang="en-US" smtClean="0"/>
              <a:t>4</a:t>
            </a:fld>
            <a:endParaRPr lang="en-US"/>
          </a:p>
        </p:txBody>
      </p:sp>
    </p:spTree>
    <p:extLst>
      <p:ext uri="{BB962C8B-B14F-4D97-AF65-F5344CB8AC3E}">
        <p14:creationId xmlns:p14="http://schemas.microsoft.com/office/powerpoint/2010/main" val="424197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9C70B-A454-4B5A-A6D8-3F81B5439B81}" type="slidenum">
              <a:rPr lang="en-US" smtClean="0"/>
              <a:t>6</a:t>
            </a:fld>
            <a:endParaRPr lang="en-US"/>
          </a:p>
        </p:txBody>
      </p:sp>
    </p:spTree>
    <p:extLst>
      <p:ext uri="{BB962C8B-B14F-4D97-AF65-F5344CB8AC3E}">
        <p14:creationId xmlns:p14="http://schemas.microsoft.com/office/powerpoint/2010/main" val="134852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9C70B-A454-4B5A-A6D8-3F81B5439B81}" type="slidenum">
              <a:rPr lang="en-US" smtClean="0"/>
              <a:t>8</a:t>
            </a:fld>
            <a:endParaRPr lang="en-US"/>
          </a:p>
        </p:txBody>
      </p:sp>
    </p:spTree>
    <p:extLst>
      <p:ext uri="{BB962C8B-B14F-4D97-AF65-F5344CB8AC3E}">
        <p14:creationId xmlns:p14="http://schemas.microsoft.com/office/powerpoint/2010/main" val="208200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49C70B-A454-4B5A-A6D8-3F81B5439B81}" type="slidenum">
              <a:rPr lang="en-US" smtClean="0"/>
              <a:t>9</a:t>
            </a:fld>
            <a:endParaRPr lang="en-US"/>
          </a:p>
        </p:txBody>
      </p:sp>
    </p:spTree>
    <p:extLst>
      <p:ext uri="{BB962C8B-B14F-4D97-AF65-F5344CB8AC3E}">
        <p14:creationId xmlns:p14="http://schemas.microsoft.com/office/powerpoint/2010/main" val="3300478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923ED9-99A4-4E9E-9684-8F677A7DADD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21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1560" y="1432223"/>
            <a:ext cx="9966960" cy="2847677"/>
          </a:xfrm>
          <a:solidFill>
            <a:schemeClr val="bg1">
              <a:lumMod val="95000"/>
            </a:schemeClr>
          </a:solidFill>
        </p:spPr>
        <p:txBody>
          <a:bodyPr anchor="ctr">
            <a:noAutofit/>
          </a:bodyPr>
          <a:lstStyle>
            <a:lvl1pPr algn="l">
              <a:lnSpc>
                <a:spcPct val="85000"/>
              </a:lnSpc>
              <a:defRPr sz="5400" b="1" u="none" cap="none"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rgbClr val="005899"/>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8F413F30-45DF-4F9A-B81F-9DA9C2C5D7D5}" type="datetime1">
              <a:rPr lang="en-US" b="1" smtClean="0"/>
              <a:t>8/4/2025</a:t>
            </a:fld>
            <a:endParaRPr lang="en-US"/>
          </a:p>
        </p:txBody>
      </p:sp>
      <p:sp>
        <p:nvSpPr>
          <p:cNvPr id="5" name="Footer Placeholder 4"/>
          <p:cNvSpPr>
            <a:spLocks noGrp="1"/>
          </p:cNvSpPr>
          <p:nvPr>
            <p:ph type="ftr" sz="quarter" idx="11"/>
          </p:nvPr>
        </p:nvSpPr>
        <p:spPr/>
        <p:txBody>
          <a:bodyPr/>
          <a:lstStyle/>
          <a:p>
            <a:endParaRPr lang="en-US"/>
          </a:p>
        </p:txBody>
      </p:sp>
      <p:pic>
        <p:nvPicPr>
          <p:cNvPr id="13" name="Picture 12">
            <a:extLst>
              <a:ext uri="{FF2B5EF4-FFF2-40B4-BE49-F238E27FC236}">
                <a16:creationId xmlns:a16="http://schemas.microsoft.com/office/drawing/2014/main" id="{68E6061F-4A2E-429D-8663-9AB09C2EAAAF}"/>
              </a:ext>
            </a:extLst>
          </p:cNvPr>
          <p:cNvPicPr>
            <a:picLocks noChangeAspect="1"/>
          </p:cNvPicPr>
          <p:nvPr userDrawn="1"/>
        </p:nvPicPr>
        <p:blipFill>
          <a:blip r:embed="rId2"/>
          <a:stretch>
            <a:fillRect/>
          </a:stretch>
        </p:blipFill>
        <p:spPr>
          <a:xfrm>
            <a:off x="1051560" y="421062"/>
            <a:ext cx="3190875" cy="714375"/>
          </a:xfrm>
          <a:prstGeom prst="rect">
            <a:avLst/>
          </a:prstGeom>
        </p:spPr>
      </p:pic>
    </p:spTree>
    <p:extLst>
      <p:ext uri="{BB962C8B-B14F-4D97-AF65-F5344CB8AC3E}">
        <p14:creationId xmlns:p14="http://schemas.microsoft.com/office/powerpoint/2010/main" val="230392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CD100-E9A3-48B0-8DE9-76F6D3CB6DB0}" type="datetime1">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E4469-4F63-41CD-98C0-1D3250367B29}"/>
              </a:ext>
            </a:extLst>
          </p:cNvPr>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73476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A31C23-0CBD-4BAC-9CD9-D6FA5F16C52D}" type="datetime1">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342632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1069848"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64224" y="2331720"/>
            <a:ext cx="4754880" cy="370332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8097C-E0E4-450F-AD0A-CFD52DEE9FEE}" type="datetime1">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420625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BE5536-47CA-471A-B45B-AD1B60871868}" type="datetime1">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17695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EC7E1E-044D-4619-898C-ADF3E96B7F5B}" type="datetime1">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1311128" y="6272784"/>
            <a:ext cx="640080" cy="365125"/>
          </a:xfrm>
          <a:prstGeom prst="rect">
            <a:avLst/>
          </a:prstGeom>
        </p:spPr>
        <p:txBody>
          <a:bodyPr/>
          <a:lstStyle/>
          <a:p>
            <a:fld id="{3FCCF984-64AA-42B4-8D2F-66BCDE3A50F4}" type="slidenum">
              <a:rPr lang="en-US" smtClean="0"/>
              <a:t>‹#›</a:t>
            </a:fld>
            <a:endParaRPr lang="en-US"/>
          </a:p>
        </p:txBody>
      </p:sp>
    </p:spTree>
    <p:extLst>
      <p:ext uri="{BB962C8B-B14F-4D97-AF65-F5344CB8AC3E}">
        <p14:creationId xmlns:p14="http://schemas.microsoft.com/office/powerpoint/2010/main" val="253249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ina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1560" y="1432223"/>
            <a:ext cx="9966960" cy="2847677"/>
          </a:xfrm>
          <a:solidFill>
            <a:schemeClr val="bg1">
              <a:lumMod val="95000"/>
            </a:schemeClr>
          </a:solidFill>
        </p:spPr>
        <p:txBody>
          <a:bodyPr anchor="ctr">
            <a:noAutofit/>
          </a:bodyPr>
          <a:lstStyle>
            <a:lvl1pPr algn="ctr">
              <a:lnSpc>
                <a:spcPct val="85000"/>
              </a:lnSpc>
              <a:defRPr sz="5400" b="1" u="none" cap="none" baseline="0">
                <a:solidFill>
                  <a:schemeClr val="tx1"/>
                </a:solidFill>
              </a:defRPr>
            </a:lvl1pPr>
          </a:lstStyle>
          <a:p>
            <a:r>
              <a:rPr lang="en-US"/>
              <a:t>Thank You!</a:t>
            </a:r>
          </a:p>
        </p:txBody>
      </p:sp>
      <p:sp>
        <p:nvSpPr>
          <p:cNvPr id="4" name="Date Placeholder 3"/>
          <p:cNvSpPr>
            <a:spLocks noGrp="1"/>
          </p:cNvSpPr>
          <p:nvPr>
            <p:ph type="dt" sz="half" idx="10"/>
          </p:nvPr>
        </p:nvSpPr>
        <p:spPr>
          <a:xfrm>
            <a:off x="10058399" y="6272784"/>
            <a:ext cx="1587731" cy="365125"/>
          </a:xfrm>
        </p:spPr>
        <p:txBody>
          <a:bodyPr/>
          <a:lstStyle>
            <a:lvl1pPr>
              <a:defRPr sz="1600"/>
            </a:lvl1pPr>
          </a:lstStyle>
          <a:p>
            <a:fld id="{E324457D-5021-487D-9B5F-384A699DCB67}" type="datetime1">
              <a:rPr lang="en-US" b="1" smtClean="0"/>
              <a:t>8/4/2025</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5B46D2C5-5E6D-A340-9BB3-971946348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 y="362316"/>
            <a:ext cx="2303655" cy="9091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1560" y="4678692"/>
            <a:ext cx="529374" cy="529374"/>
          </a:xfrm>
          <a:prstGeom prst="rect">
            <a:avLst/>
          </a:prstGeom>
        </p:spPr>
      </p:pic>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17099" y="4681392"/>
            <a:ext cx="532064" cy="526674"/>
          </a:xfrm>
          <a:prstGeom prst="rect">
            <a:avLst/>
          </a:prstGeom>
        </p:spPr>
      </p:pic>
      <p:sp>
        <p:nvSpPr>
          <p:cNvPr id="21" name="Subtitle 2"/>
          <p:cNvSpPr txBox="1">
            <a:spLocks/>
          </p:cNvSpPr>
          <p:nvPr userDrawn="1"/>
        </p:nvSpPr>
        <p:spPr>
          <a:xfrm>
            <a:off x="1758358" y="5623022"/>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ChicagoPublicHealth</a:t>
            </a:r>
            <a:endParaRPr lang="en-US">
              <a:solidFill>
                <a:srgbClr val="005B99"/>
              </a:solidFill>
            </a:endParaRPr>
          </a:p>
        </p:txBody>
      </p:sp>
      <p:sp>
        <p:nvSpPr>
          <p:cNvPr id="22" name="Subtitle 2"/>
          <p:cNvSpPr txBox="1">
            <a:spLocks/>
          </p:cNvSpPr>
          <p:nvPr userDrawn="1"/>
        </p:nvSpPr>
        <p:spPr>
          <a:xfrm>
            <a:off x="6526587" y="4792114"/>
            <a:ext cx="4650931" cy="43095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HealthyChicago@cityofchicago.org</a:t>
            </a:r>
          </a:p>
        </p:txBody>
      </p:sp>
      <p:sp>
        <p:nvSpPr>
          <p:cNvPr id="23" name="Subtitle 2"/>
          <p:cNvSpPr txBox="1">
            <a:spLocks/>
          </p:cNvSpPr>
          <p:nvPr userDrawn="1"/>
        </p:nvSpPr>
        <p:spPr>
          <a:xfrm>
            <a:off x="6526587" y="5619944"/>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a:t>
            </a:r>
            <a:r>
              <a:rPr lang="en-US" err="1">
                <a:solidFill>
                  <a:srgbClr val="005B99"/>
                </a:solidFill>
              </a:rPr>
              <a:t>ChiPublicHealth</a:t>
            </a:r>
            <a:endParaRPr lang="en-US">
              <a:solidFill>
                <a:srgbClr val="005B99"/>
              </a:solidFill>
            </a:endParaRPr>
          </a:p>
        </p:txBody>
      </p:sp>
      <p:pic>
        <p:nvPicPr>
          <p:cNvPr id="24" name="Picture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1560" y="5521908"/>
            <a:ext cx="532064" cy="532064"/>
          </a:xfrm>
          <a:prstGeom prst="rect">
            <a:avLst/>
          </a:prstGeom>
        </p:spPr>
      </p:pic>
      <p:pic>
        <p:nvPicPr>
          <p:cNvPr id="25" name="Picture 2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17099" y="5527298"/>
            <a:ext cx="532064" cy="532064"/>
          </a:xfrm>
          <a:prstGeom prst="rect">
            <a:avLst/>
          </a:prstGeom>
        </p:spPr>
      </p:pic>
      <p:sp>
        <p:nvSpPr>
          <p:cNvPr id="14" name="Subtitle 2"/>
          <p:cNvSpPr txBox="1">
            <a:spLocks/>
          </p:cNvSpPr>
          <p:nvPr userDrawn="1"/>
        </p:nvSpPr>
        <p:spPr>
          <a:xfrm>
            <a:off x="1758358" y="4773313"/>
            <a:ext cx="4161885" cy="430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rgbClr val="E4002B"/>
              </a:buClr>
              <a:buSzPct val="90000"/>
              <a:buFont typeface="Arial"/>
              <a:buNone/>
              <a:defRPr sz="2000" b="1" kern="1200">
                <a:solidFill>
                  <a:srgbClr val="005899"/>
                </a:solidFill>
                <a:latin typeface="+mn-lt"/>
                <a:ea typeface="+mn-ea"/>
                <a:cs typeface="+mn-cs"/>
              </a:defRPr>
            </a:lvl1pPr>
            <a:lvl2pPr marL="4572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2pPr>
            <a:lvl3pPr marL="9144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3pPr>
            <a:lvl4pPr marL="13716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4pPr>
            <a:lvl5pPr marL="1828800" indent="0" algn="ctr" defTabSz="914400" rtl="0" eaLnBrk="1" latinLnBrk="0" hangingPunct="1">
              <a:lnSpc>
                <a:spcPct val="90000"/>
              </a:lnSpc>
              <a:spcBef>
                <a:spcPts val="400"/>
              </a:spcBef>
              <a:spcAft>
                <a:spcPts val="200"/>
              </a:spcAft>
              <a:buClr>
                <a:srgbClr val="E4002B"/>
              </a:buClr>
              <a:buSzPct val="90000"/>
              <a:buFont typeface="Arial"/>
              <a:buNone/>
              <a:defRPr sz="2000" kern="1200">
                <a:solidFill>
                  <a:srgbClr val="005899"/>
                </a:solidFill>
                <a:latin typeface="Century Gothic"/>
                <a:ea typeface="+mn-ea"/>
                <a:cs typeface="+mn-cs"/>
              </a:defRPr>
            </a:lvl5pPr>
            <a:lvl6pPr marL="22860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2"/>
              </a:buClr>
              <a:buSzPct val="85000"/>
              <a:buFont typeface="Wingdings" pitchFamily="2" charset="2"/>
              <a:buNone/>
              <a:defRPr sz="2000" kern="1200">
                <a:solidFill>
                  <a:schemeClr val="tx1"/>
                </a:solidFill>
                <a:latin typeface="+mn-lt"/>
                <a:ea typeface="+mn-ea"/>
                <a:cs typeface="+mn-cs"/>
              </a:defRPr>
            </a:lvl9pPr>
          </a:lstStyle>
          <a:p>
            <a:r>
              <a:rPr lang="en-US">
                <a:solidFill>
                  <a:srgbClr val="005B99"/>
                </a:solidFill>
              </a:rPr>
              <a:t>Chicago.gov/Health</a:t>
            </a:r>
          </a:p>
        </p:txBody>
      </p:sp>
    </p:spTree>
    <p:extLst>
      <p:ext uri="{BB962C8B-B14F-4D97-AF65-F5344CB8AC3E}">
        <p14:creationId xmlns:p14="http://schemas.microsoft.com/office/powerpoint/2010/main" val="278907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descr="Blue-Square.png"/>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468100" y="6299200"/>
            <a:ext cx="342900" cy="342900"/>
          </a:xfrm>
          <a:prstGeom prst="rect">
            <a:avLst/>
          </a:prstGeom>
        </p:spPr>
      </p:pic>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058400" y="6272784"/>
            <a:ext cx="1179576"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E08558A3-57F0-49EB-B801-192A7D3CB342}" type="datetime1">
              <a:rPr lang="en-US" smtClean="0"/>
              <a:t>8/4/2025</a:t>
            </a:fld>
            <a:endParaRPr lang="en-US"/>
          </a:p>
        </p:txBody>
      </p:sp>
      <p:sp>
        <p:nvSpPr>
          <p:cNvPr id="5" name="Footer Placeholder 4"/>
          <p:cNvSpPr>
            <a:spLocks noGrp="1"/>
          </p:cNvSpPr>
          <p:nvPr>
            <p:ph type="ftr" sz="quarter" idx="3"/>
          </p:nvPr>
        </p:nvSpPr>
        <p:spPr>
          <a:xfrm>
            <a:off x="3515454"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a:p>
        </p:txBody>
      </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chemeClr val="tx1"/>
                </a:solidFill>
                <a:latin typeface="+mj-lt"/>
              </a:defRPr>
            </a:lvl1pPr>
          </a:lstStyle>
          <a:p>
            <a:fld id="{3FCCF984-64AA-42B4-8D2F-66BCDE3A50F4}" type="slidenum">
              <a:rPr lang="en-US" smtClean="0"/>
              <a:pPr/>
              <a:t>‹#›</a:t>
            </a:fld>
            <a:endParaRPr lang="en-US"/>
          </a:p>
        </p:txBody>
      </p:sp>
      <p:pic>
        <p:nvPicPr>
          <p:cNvPr id="12" name="Picture 11" descr="Star-and-Blue.pn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37735" y="977900"/>
            <a:ext cx="1275570" cy="635000"/>
          </a:xfrm>
          <a:prstGeom prst="rect">
            <a:avLst/>
          </a:prstGeom>
        </p:spPr>
      </p:pic>
    </p:spTree>
    <p:extLst>
      <p:ext uri="{BB962C8B-B14F-4D97-AF65-F5344CB8AC3E}">
        <p14:creationId xmlns:p14="http://schemas.microsoft.com/office/powerpoint/2010/main" val="1210966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lga.gov/agencies/JCAR/EntirePart?titlepart=0770030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lga.gov/agencies/JCAR/EntirePart?titlepart=0770030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hepatitis-b/vaccination/index.html" TargetMode="External"/><Relationship Id="rId2" Type="http://schemas.openxmlformats.org/officeDocument/2006/relationships/hyperlink" Target="https://www.ilga.gov/agencies/JCAR/EntirePart?titlepart=0770030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c.gov/shingles/about/index.html" TargetMode="External"/><Relationship Id="rId2" Type="http://schemas.openxmlformats.org/officeDocument/2006/relationships/hyperlink" Target="https://www.cdc.gov/vaccines/hcp/imz-schedules/downloads/adult/adult-combined-schedule.pdf" TargetMode="External"/><Relationship Id="rId1" Type="http://schemas.openxmlformats.org/officeDocument/2006/relationships/slideLayout" Target="../slideLayouts/slideLayout2.xml"/><Relationship Id="rId4" Type="http://schemas.openxmlformats.org/officeDocument/2006/relationships/hyperlink" Target="https://www.ilga.gov/agencies/JCAR/EntirePart?titlepart=0770030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law.cornell.edu/regulations/illinois/Ill-Admin-Code-tit-77-SS-330.317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ia.nih.gov/health/safety/hot-weather-safety-older-adults" TargetMode="External"/><Relationship Id="rId2" Type="http://schemas.openxmlformats.org/officeDocument/2006/relationships/hyperlink" Target="https://www.chicago.gov/content/dam/city/depts/cdph/CDPH/admin/program-summaries/2025/CDPH_OnePager_HeatPreparedness_FINAL_Q1-202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ih.gov/news-events/news-releases/heat-related-health-dangers-older-adults-soar-during-summ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hicago.gov/content/dam/city/depts/cdph/CDPH/admin/program-summaries/2025/CDPH_OnePager_HeatPreparedness_FINAL_Q1-202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chicago.gov/content/dam/city/depts/cdph/CDPH/admin/program-summaries/2025/CDPH_OnePager_HeatPreparedness_FINAL_Q1-2025.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hicago.gov/city/en/depts/fss/provdrs/serv/svcs/dfss_cooling_centers.html" TargetMode="External"/><Relationship Id="rId2" Type="http://schemas.openxmlformats.org/officeDocument/2006/relationships/hyperlink" Target="http://www.chicago.gov/OEM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ovid.cdc.gov/covid-data-tracker/#variant-propor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mailto:mark.mccarville@cityofchicago.or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mailto:Mark.mccarville@cityofchicago.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illinois.webex.com/webappng/sites/illinois/webinar/webinarSeries/register/f1575ed761c24b4fa2957b6be2568213"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chicagohan.org/covid-19/LTC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ung.org/getmedia/3124fe1d-abc5-4741-8c17-bc8a449ea67b/ABCs-Nebulizer-V2-4-6-2020_new-branding.pdf?ext=.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citymd.com/health-and-wellness/inhaling-relief-how-nebulizer-treatments-help-respiratory-condition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bology.com/blogs/education/what-are-the-different-types-of-nebulizers?srsltid=AfmBOoq3BI2U1dygT7aNjmKXUoVIoeW9oTg9NrO93Hr9mVmeC58cD1aN" TargetMode="External"/><Relationship Id="rId2" Type="http://schemas.openxmlformats.org/officeDocument/2006/relationships/hyperlink" Target="https://pmc.ncbi.nlm.nih.gov/articles/PMC8108015/"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sciencedirect.com/science/article/pii/S0012369223057082"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mc.ncbi.nlm.nih.gov/articles/PMC810801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text.apic.org/toc/infection-prevention-for-practice-settings-and-service-specific-patient-care-areas/respiratory-care-serv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AFAA-8B48-4E4E-A048-B2EDEB30C799}"/>
              </a:ext>
            </a:extLst>
          </p:cNvPr>
          <p:cNvSpPr>
            <a:spLocks noGrp="1"/>
          </p:cNvSpPr>
          <p:nvPr>
            <p:ph type="ctrTitle"/>
          </p:nvPr>
        </p:nvSpPr>
        <p:spPr>
          <a:xfrm>
            <a:off x="1033272" y="1331922"/>
            <a:ext cx="9966960" cy="2847677"/>
          </a:xfrm>
        </p:spPr>
        <p:txBody>
          <a:bodyPr/>
          <a:lstStyle/>
          <a:p>
            <a:pPr algn="ctr"/>
            <a:br>
              <a:rPr lang="en-US"/>
            </a:br>
            <a:r>
              <a:rPr lang="en-US"/>
              <a:t>Chicago Long Term Care</a:t>
            </a:r>
            <a:br>
              <a:rPr lang="en-US"/>
            </a:br>
            <a:r>
              <a:rPr lang="en-US"/>
              <a:t>Roundtable</a:t>
            </a:r>
          </a:p>
        </p:txBody>
      </p:sp>
      <p:sp>
        <p:nvSpPr>
          <p:cNvPr id="3" name="Subtitle 2">
            <a:extLst>
              <a:ext uri="{FF2B5EF4-FFF2-40B4-BE49-F238E27FC236}">
                <a16:creationId xmlns:a16="http://schemas.microsoft.com/office/drawing/2014/main" id="{14D04480-ED71-EB45-B50C-C9BFC8D83D9A}"/>
              </a:ext>
            </a:extLst>
          </p:cNvPr>
          <p:cNvSpPr>
            <a:spLocks noGrp="1"/>
          </p:cNvSpPr>
          <p:nvPr>
            <p:ph type="subTitle" idx="1"/>
          </p:nvPr>
        </p:nvSpPr>
        <p:spPr>
          <a:xfrm>
            <a:off x="1051560" y="5425777"/>
            <a:ext cx="9948672" cy="1069848"/>
          </a:xfrm>
        </p:spPr>
        <p:txBody>
          <a:bodyPr>
            <a:normAutofit/>
          </a:bodyPr>
          <a:lstStyle/>
          <a:p>
            <a:pPr algn="ctr"/>
            <a:r>
              <a:rPr lang="en-US" sz="2800" b="0">
                <a:solidFill>
                  <a:schemeClr val="tx1"/>
                </a:solidFill>
              </a:rPr>
              <a:t>7.31.25</a:t>
            </a:r>
          </a:p>
        </p:txBody>
      </p:sp>
    </p:spTree>
    <p:extLst>
      <p:ext uri="{BB962C8B-B14F-4D97-AF65-F5344CB8AC3E}">
        <p14:creationId xmlns:p14="http://schemas.microsoft.com/office/powerpoint/2010/main" val="2957831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FB242-09BA-406B-A47F-A5E2993F6264}"/>
              </a:ext>
            </a:extLst>
          </p:cNvPr>
          <p:cNvSpPr>
            <a:spLocks noGrp="1"/>
          </p:cNvSpPr>
          <p:nvPr>
            <p:ph type="title"/>
          </p:nvPr>
        </p:nvSpPr>
        <p:spPr/>
        <p:txBody>
          <a:bodyPr/>
          <a:lstStyle/>
          <a:p>
            <a:r>
              <a:rPr lang="en-US"/>
              <a:t>Resident Vaccination Requirements: Influenza  </a:t>
            </a:r>
          </a:p>
        </p:txBody>
      </p:sp>
      <p:sp>
        <p:nvSpPr>
          <p:cNvPr id="3" name="Content Placeholder 2">
            <a:extLst>
              <a:ext uri="{FF2B5EF4-FFF2-40B4-BE49-F238E27FC236}">
                <a16:creationId xmlns:a16="http://schemas.microsoft.com/office/drawing/2014/main" id="{711AF1CC-6170-6237-5EBA-4DBE7389907F}"/>
              </a:ext>
            </a:extLst>
          </p:cNvPr>
          <p:cNvSpPr>
            <a:spLocks noGrp="1"/>
          </p:cNvSpPr>
          <p:nvPr>
            <p:ph idx="1"/>
          </p:nvPr>
        </p:nvSpPr>
        <p:spPr>
          <a:xfrm>
            <a:off x="978408" y="2093976"/>
            <a:ext cx="10058400" cy="4050792"/>
          </a:xfrm>
        </p:spPr>
        <p:txBody>
          <a:bodyPr/>
          <a:lstStyle/>
          <a:p>
            <a:r>
              <a:rPr lang="en-US"/>
              <a:t>As per the Illinois Administrative Code: </a:t>
            </a:r>
          </a:p>
          <a:p>
            <a:pPr lvl="1"/>
            <a:r>
              <a:rPr lang="en-US"/>
              <a:t>A facility should administer/arrange for annual administration of the influenza vaccination for each resident according to ACIP recommendations unless the resident has already received the annual vaccination, the vaccine is medically contraindicated, or the resident refuses </a:t>
            </a:r>
          </a:p>
          <a:p>
            <a:pPr lvl="1"/>
            <a:r>
              <a:rPr lang="en-US"/>
              <a:t>Influenza vaccinations for residents should be completed by November 30</a:t>
            </a:r>
            <a:r>
              <a:rPr lang="en-US" baseline="30000"/>
              <a:t>th</a:t>
            </a:r>
            <a:r>
              <a:rPr lang="en-US"/>
              <a:t> of each year (or as soon as possible if vaccines aren’t available before November 1</a:t>
            </a:r>
            <a:r>
              <a:rPr lang="en-US" baseline="30000"/>
              <a:t>st</a:t>
            </a:r>
            <a:r>
              <a:rPr lang="en-US"/>
              <a:t>) </a:t>
            </a:r>
          </a:p>
          <a:p>
            <a:pPr lvl="1"/>
            <a:r>
              <a:rPr lang="en-US"/>
              <a:t>Residents who are admitted during flu season but after November 30</a:t>
            </a:r>
            <a:r>
              <a:rPr lang="en-US" baseline="30000"/>
              <a:t>th</a:t>
            </a:r>
            <a:r>
              <a:rPr lang="en-US"/>
              <a:t> should receive an influenza vaccination as soon as possible </a:t>
            </a:r>
          </a:p>
          <a:p>
            <a:pPr lvl="1"/>
            <a:r>
              <a:rPr lang="en-US"/>
              <a:t>The facility must document in the resident’s medical record whether the influenza vaccination was:</a:t>
            </a:r>
          </a:p>
          <a:p>
            <a:pPr lvl="2"/>
            <a:r>
              <a:rPr lang="en-US"/>
              <a:t>Administered </a:t>
            </a:r>
            <a:r>
              <a:rPr lang="en-US" b="1"/>
              <a:t>or</a:t>
            </a:r>
          </a:p>
          <a:p>
            <a:pPr lvl="2"/>
            <a:r>
              <a:rPr lang="en-US"/>
              <a:t>Refused </a:t>
            </a:r>
            <a:r>
              <a:rPr lang="en-US" b="1" i="1"/>
              <a:t>or</a:t>
            </a:r>
            <a:r>
              <a:rPr lang="en-US"/>
              <a:t> </a:t>
            </a:r>
          </a:p>
          <a:p>
            <a:pPr lvl="2"/>
            <a:r>
              <a:rPr lang="en-US"/>
              <a:t>Medically Contraindicated </a:t>
            </a:r>
          </a:p>
        </p:txBody>
      </p:sp>
      <p:sp>
        <p:nvSpPr>
          <p:cNvPr id="4" name="Slide Number Placeholder 3">
            <a:extLst>
              <a:ext uri="{FF2B5EF4-FFF2-40B4-BE49-F238E27FC236}">
                <a16:creationId xmlns:a16="http://schemas.microsoft.com/office/drawing/2014/main" id="{14FE6EC4-B9EE-5A57-4BBE-0762B328B97A}"/>
              </a:ext>
            </a:extLst>
          </p:cNvPr>
          <p:cNvSpPr>
            <a:spLocks noGrp="1"/>
          </p:cNvSpPr>
          <p:nvPr>
            <p:ph type="sldNum" sz="quarter" idx="12"/>
          </p:nvPr>
        </p:nvSpPr>
        <p:spPr/>
        <p:txBody>
          <a:bodyPr/>
          <a:lstStyle/>
          <a:p>
            <a:fld id="{3FCCF984-64AA-42B4-8D2F-66BCDE3A50F4}" type="slidenum">
              <a:rPr lang="en-US" smtClean="0"/>
              <a:t>10</a:t>
            </a:fld>
            <a:endParaRPr lang="en-US"/>
          </a:p>
        </p:txBody>
      </p:sp>
      <p:sp>
        <p:nvSpPr>
          <p:cNvPr id="5" name="Content Placeholder 2">
            <a:extLst>
              <a:ext uri="{FF2B5EF4-FFF2-40B4-BE49-F238E27FC236}">
                <a16:creationId xmlns:a16="http://schemas.microsoft.com/office/drawing/2014/main" id="{DA6BDCBF-2E88-CF52-9B2F-7BF9C52507FC}"/>
              </a:ext>
            </a:extLst>
          </p:cNvPr>
          <p:cNvSpPr txBox="1">
            <a:spLocks/>
          </p:cNvSpPr>
          <p:nvPr/>
        </p:nvSpPr>
        <p:spPr>
          <a:xfrm>
            <a:off x="0" y="6593459"/>
            <a:ext cx="8593282" cy="2645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2"/>
              </a:rPr>
              <a:t>https://www.ilga.gov/agencies/JCAR/EntirePart?titlepart=07700300</a:t>
            </a: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064760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0BB7-5255-7828-64CE-067D669CFAD9}"/>
              </a:ext>
            </a:extLst>
          </p:cNvPr>
          <p:cNvSpPr>
            <a:spLocks noGrp="1"/>
          </p:cNvSpPr>
          <p:nvPr>
            <p:ph type="title"/>
          </p:nvPr>
        </p:nvSpPr>
        <p:spPr/>
        <p:txBody>
          <a:bodyPr/>
          <a:lstStyle/>
          <a:p>
            <a:r>
              <a:rPr lang="en-US"/>
              <a:t>Resident Vaccination Requirements: Pneumococcal</a:t>
            </a:r>
          </a:p>
        </p:txBody>
      </p:sp>
      <p:sp>
        <p:nvSpPr>
          <p:cNvPr id="3" name="Content Placeholder 2">
            <a:extLst>
              <a:ext uri="{FF2B5EF4-FFF2-40B4-BE49-F238E27FC236}">
                <a16:creationId xmlns:a16="http://schemas.microsoft.com/office/drawing/2014/main" id="{91A02409-C2AA-6762-D963-2445B9654DF5}"/>
              </a:ext>
            </a:extLst>
          </p:cNvPr>
          <p:cNvSpPr>
            <a:spLocks noGrp="1"/>
          </p:cNvSpPr>
          <p:nvPr>
            <p:ph idx="1"/>
          </p:nvPr>
        </p:nvSpPr>
        <p:spPr/>
        <p:txBody>
          <a:bodyPr/>
          <a:lstStyle/>
          <a:p>
            <a:r>
              <a:rPr lang="en-US"/>
              <a:t>As per the Illinois Administrative Code: </a:t>
            </a:r>
          </a:p>
          <a:p>
            <a:pPr lvl="1"/>
            <a:r>
              <a:rPr lang="en-US"/>
              <a:t>A facility should administer/arrange for administration of a pneumococcal vaccination for each resident according to ACIP recommendations unless the resident has already received it, it is medically contraindicated, or the resident refuses </a:t>
            </a:r>
          </a:p>
          <a:p>
            <a:pPr lvl="1"/>
            <a:r>
              <a:rPr lang="en-US"/>
              <a:t>The facility should document in the resident’s medical record whether the pneumococcal vaccination was:</a:t>
            </a:r>
          </a:p>
          <a:p>
            <a:pPr lvl="2"/>
            <a:r>
              <a:rPr lang="en-US"/>
              <a:t>Administered </a:t>
            </a:r>
            <a:r>
              <a:rPr lang="en-US" b="1"/>
              <a:t>or</a:t>
            </a:r>
          </a:p>
          <a:p>
            <a:pPr lvl="2"/>
            <a:r>
              <a:rPr lang="en-US"/>
              <a:t>Refused </a:t>
            </a:r>
            <a:r>
              <a:rPr lang="en-US" b="1" i="1"/>
              <a:t>or</a:t>
            </a:r>
            <a:r>
              <a:rPr lang="en-US"/>
              <a:t> </a:t>
            </a:r>
          </a:p>
          <a:p>
            <a:pPr lvl="2"/>
            <a:r>
              <a:rPr lang="en-US"/>
              <a:t>Medically Contraindicated </a:t>
            </a:r>
          </a:p>
          <a:p>
            <a:pPr lvl="1"/>
            <a:endParaRPr lang="en-US"/>
          </a:p>
        </p:txBody>
      </p:sp>
      <p:sp>
        <p:nvSpPr>
          <p:cNvPr id="4" name="Slide Number Placeholder 3">
            <a:extLst>
              <a:ext uri="{FF2B5EF4-FFF2-40B4-BE49-F238E27FC236}">
                <a16:creationId xmlns:a16="http://schemas.microsoft.com/office/drawing/2014/main" id="{4547C7FD-EA1D-686A-E0CB-5BABE65D7A75}"/>
              </a:ext>
            </a:extLst>
          </p:cNvPr>
          <p:cNvSpPr>
            <a:spLocks noGrp="1"/>
          </p:cNvSpPr>
          <p:nvPr>
            <p:ph type="sldNum" sz="quarter" idx="12"/>
          </p:nvPr>
        </p:nvSpPr>
        <p:spPr/>
        <p:txBody>
          <a:bodyPr/>
          <a:lstStyle/>
          <a:p>
            <a:fld id="{3FCCF984-64AA-42B4-8D2F-66BCDE3A50F4}" type="slidenum">
              <a:rPr lang="en-US" smtClean="0"/>
              <a:t>11</a:t>
            </a:fld>
            <a:endParaRPr lang="en-US"/>
          </a:p>
        </p:txBody>
      </p:sp>
      <p:sp>
        <p:nvSpPr>
          <p:cNvPr id="7" name="Content Placeholder 2">
            <a:extLst>
              <a:ext uri="{FF2B5EF4-FFF2-40B4-BE49-F238E27FC236}">
                <a16:creationId xmlns:a16="http://schemas.microsoft.com/office/drawing/2014/main" id="{EE920EC8-40F5-5279-4D1E-6DAD307B9566}"/>
              </a:ext>
            </a:extLst>
          </p:cNvPr>
          <p:cNvSpPr txBox="1">
            <a:spLocks/>
          </p:cNvSpPr>
          <p:nvPr/>
        </p:nvSpPr>
        <p:spPr>
          <a:xfrm>
            <a:off x="0" y="6593459"/>
            <a:ext cx="8593282" cy="2645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2"/>
              </a:rPr>
              <a:t>https://www.ilga.gov/agencies/JCAR/EntirePart?titlepart=07700300</a:t>
            </a: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6546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82A2F-4556-F4AD-BEE7-257F74025080}"/>
              </a:ext>
            </a:extLst>
          </p:cNvPr>
          <p:cNvSpPr>
            <a:spLocks noGrp="1"/>
          </p:cNvSpPr>
          <p:nvPr>
            <p:ph type="title"/>
          </p:nvPr>
        </p:nvSpPr>
        <p:spPr/>
        <p:txBody>
          <a:bodyPr/>
          <a:lstStyle/>
          <a:p>
            <a:r>
              <a:rPr lang="en-US"/>
              <a:t>Resident Vaccination Requirements: Hepatitis B </a:t>
            </a:r>
          </a:p>
        </p:txBody>
      </p:sp>
      <p:sp>
        <p:nvSpPr>
          <p:cNvPr id="3" name="Content Placeholder 2">
            <a:extLst>
              <a:ext uri="{FF2B5EF4-FFF2-40B4-BE49-F238E27FC236}">
                <a16:creationId xmlns:a16="http://schemas.microsoft.com/office/drawing/2014/main" id="{6E7CAA0A-534F-0F53-C6A4-4DD6C11C1DDF}"/>
              </a:ext>
            </a:extLst>
          </p:cNvPr>
          <p:cNvSpPr>
            <a:spLocks noGrp="1"/>
          </p:cNvSpPr>
          <p:nvPr>
            <p:ph idx="1"/>
          </p:nvPr>
        </p:nvSpPr>
        <p:spPr>
          <a:xfrm>
            <a:off x="1066800" y="2093976"/>
            <a:ext cx="10058400" cy="4050792"/>
          </a:xfrm>
        </p:spPr>
        <p:txBody>
          <a:bodyPr>
            <a:normAutofit/>
          </a:bodyPr>
          <a:lstStyle/>
          <a:p>
            <a:endParaRPr lang="en-US"/>
          </a:p>
          <a:p>
            <a:r>
              <a:rPr lang="en-US"/>
              <a:t>As per the Illinois Administrative Code: </a:t>
            </a:r>
          </a:p>
          <a:p>
            <a:pPr lvl="1"/>
            <a:r>
              <a:rPr lang="en-US"/>
              <a:t>Facilities must document within the resident’s medical record whether the resident has been immunized against Hepatitis B</a:t>
            </a:r>
          </a:p>
          <a:p>
            <a:pPr lvl="1"/>
            <a:r>
              <a:rPr lang="en-US"/>
              <a:t>Susceptible (i.e., unvaccinated) residents shall be offered Hepatitis B immunization within 10 days of admission</a:t>
            </a:r>
          </a:p>
          <a:p>
            <a:pPr lvl="2"/>
            <a:r>
              <a:rPr lang="en-US"/>
              <a:t>Note that Hepatitis B is a multiple dose vaccine series (either 2 or 3 doses depending on the type of vaccine)</a:t>
            </a:r>
          </a:p>
        </p:txBody>
      </p:sp>
      <p:sp>
        <p:nvSpPr>
          <p:cNvPr id="4" name="Slide Number Placeholder 3">
            <a:extLst>
              <a:ext uri="{FF2B5EF4-FFF2-40B4-BE49-F238E27FC236}">
                <a16:creationId xmlns:a16="http://schemas.microsoft.com/office/drawing/2014/main" id="{41BE52AB-2546-E341-807E-03461080CA62}"/>
              </a:ext>
            </a:extLst>
          </p:cNvPr>
          <p:cNvSpPr>
            <a:spLocks noGrp="1"/>
          </p:cNvSpPr>
          <p:nvPr>
            <p:ph type="sldNum" sz="quarter" idx="12"/>
          </p:nvPr>
        </p:nvSpPr>
        <p:spPr/>
        <p:txBody>
          <a:bodyPr/>
          <a:lstStyle/>
          <a:p>
            <a:fld id="{3FCCF984-64AA-42B4-8D2F-66BCDE3A50F4}" type="slidenum">
              <a:rPr lang="en-US" smtClean="0"/>
              <a:t>12</a:t>
            </a:fld>
            <a:endParaRPr lang="en-US"/>
          </a:p>
        </p:txBody>
      </p:sp>
      <p:sp>
        <p:nvSpPr>
          <p:cNvPr id="5" name="Content Placeholder 2">
            <a:extLst>
              <a:ext uri="{FF2B5EF4-FFF2-40B4-BE49-F238E27FC236}">
                <a16:creationId xmlns:a16="http://schemas.microsoft.com/office/drawing/2014/main" id="{3A6E5613-74A1-7D3C-343B-535A9E508841}"/>
              </a:ext>
            </a:extLst>
          </p:cNvPr>
          <p:cNvSpPr txBox="1">
            <a:spLocks/>
          </p:cNvSpPr>
          <p:nvPr/>
        </p:nvSpPr>
        <p:spPr>
          <a:xfrm>
            <a:off x="0" y="6593459"/>
            <a:ext cx="8593282" cy="2645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2"/>
              </a:rPr>
              <a:t>https://www.ilga.gov/agencies/JCAR/EntirePart?titlepart=07700300</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https://www.cdc.gov/hepatitis-b/vaccination/index.html</a:t>
            </a: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91613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CD1F-5FFF-DCAC-A13B-0613F35BA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110D2-F915-557D-5C72-9687D0278218}"/>
              </a:ext>
            </a:extLst>
          </p:cNvPr>
          <p:cNvSpPr>
            <a:spLocks noGrp="1"/>
          </p:cNvSpPr>
          <p:nvPr>
            <p:ph type="title"/>
          </p:nvPr>
        </p:nvSpPr>
        <p:spPr/>
        <p:txBody>
          <a:bodyPr/>
          <a:lstStyle/>
          <a:p>
            <a:r>
              <a:rPr lang="en-US"/>
              <a:t>Resident Vaccination Requirements: Education</a:t>
            </a:r>
          </a:p>
        </p:txBody>
      </p:sp>
      <p:sp>
        <p:nvSpPr>
          <p:cNvPr id="3" name="Content Placeholder 2">
            <a:extLst>
              <a:ext uri="{FF2B5EF4-FFF2-40B4-BE49-F238E27FC236}">
                <a16:creationId xmlns:a16="http://schemas.microsoft.com/office/drawing/2014/main" id="{E4E4DFE8-707C-16A2-8C49-2A83AB867CE8}"/>
              </a:ext>
            </a:extLst>
          </p:cNvPr>
          <p:cNvSpPr>
            <a:spLocks noGrp="1"/>
          </p:cNvSpPr>
          <p:nvPr>
            <p:ph idx="1"/>
          </p:nvPr>
        </p:nvSpPr>
        <p:spPr/>
        <p:txBody>
          <a:bodyPr/>
          <a:lstStyle/>
          <a:p>
            <a:r>
              <a:rPr lang="en-US"/>
              <a:t>As per the Illinois Administrative Code: </a:t>
            </a:r>
          </a:p>
          <a:p>
            <a:pPr lvl="1"/>
            <a:r>
              <a:rPr lang="en-US"/>
              <a:t>A facility shall distribute educational information on all vaccines recommended by the ACIP including, but not limited to, the risks associated with shingles and how to protect oneself against the varicella zoster virus</a:t>
            </a:r>
          </a:p>
          <a:p>
            <a:pPr lvl="1"/>
            <a:r>
              <a:rPr lang="en-US"/>
              <a:t>The facility shall provide this information to each newly admitted resident and all residents who request this information</a:t>
            </a:r>
          </a:p>
          <a:p>
            <a:pPr lvl="1"/>
            <a:r>
              <a:rPr lang="en-US"/>
              <a:t>The facility may distribute the information to residents electronically  </a:t>
            </a:r>
          </a:p>
          <a:p>
            <a:r>
              <a:rPr lang="en-US"/>
              <a:t>CDC’s Recommended Adult Immunization Schedule can be found </a:t>
            </a:r>
            <a:r>
              <a:rPr lang="en-US">
                <a:hlinkClick r:id="rId2"/>
              </a:rPr>
              <a:t>here</a:t>
            </a:r>
            <a:endParaRPr lang="en-US"/>
          </a:p>
          <a:p>
            <a:r>
              <a:rPr lang="en-US"/>
              <a:t>Information about shingles, including prevention/protection, can be found </a:t>
            </a:r>
            <a:r>
              <a:rPr lang="en-US">
                <a:hlinkClick r:id="rId3"/>
              </a:rPr>
              <a:t>here</a:t>
            </a:r>
            <a:r>
              <a:rPr lang="en-US"/>
              <a:t> </a:t>
            </a:r>
          </a:p>
        </p:txBody>
      </p:sp>
      <p:sp>
        <p:nvSpPr>
          <p:cNvPr id="4" name="Slide Number Placeholder 3">
            <a:extLst>
              <a:ext uri="{FF2B5EF4-FFF2-40B4-BE49-F238E27FC236}">
                <a16:creationId xmlns:a16="http://schemas.microsoft.com/office/drawing/2014/main" id="{18A237F5-1ED0-831C-446D-A73ACDAE359B}"/>
              </a:ext>
            </a:extLst>
          </p:cNvPr>
          <p:cNvSpPr>
            <a:spLocks noGrp="1"/>
          </p:cNvSpPr>
          <p:nvPr>
            <p:ph type="sldNum" sz="quarter" idx="12"/>
          </p:nvPr>
        </p:nvSpPr>
        <p:spPr/>
        <p:txBody>
          <a:bodyPr/>
          <a:lstStyle/>
          <a:p>
            <a:fld id="{3FCCF984-64AA-42B4-8D2F-66BCDE3A50F4}" type="slidenum">
              <a:rPr lang="en-US" smtClean="0"/>
              <a:t>13</a:t>
            </a:fld>
            <a:endParaRPr lang="en-US"/>
          </a:p>
        </p:txBody>
      </p:sp>
      <p:sp>
        <p:nvSpPr>
          <p:cNvPr id="7" name="Content Placeholder 2">
            <a:extLst>
              <a:ext uri="{FF2B5EF4-FFF2-40B4-BE49-F238E27FC236}">
                <a16:creationId xmlns:a16="http://schemas.microsoft.com/office/drawing/2014/main" id="{07660251-42B6-0EFB-1ADC-1AB65833DB13}"/>
              </a:ext>
            </a:extLst>
          </p:cNvPr>
          <p:cNvSpPr txBox="1">
            <a:spLocks/>
          </p:cNvSpPr>
          <p:nvPr/>
        </p:nvSpPr>
        <p:spPr>
          <a:xfrm>
            <a:off x="0" y="6593459"/>
            <a:ext cx="8593282" cy="26454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4"/>
              </a:rPr>
              <a:t>https://www.ilga.gov/agencies/JCAR/EntirePart?titlepart=07700300</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a:hlinkClick r:id="rId2"/>
              </a:rPr>
              <a:t>https://www.cdc.gov/vaccines/hcp/imz-schedules/downloads/adult/adult-combined-schedule.pdf</a:t>
            </a:r>
            <a:r>
              <a:rPr lang="en-US" sz="1100"/>
              <a:t>; </a:t>
            </a:r>
            <a:r>
              <a:rPr lang="en-US" sz="1100">
                <a:hlinkClick r:id="rId3"/>
              </a:rPr>
              <a:t>https://www.cdc.gov/shingles/about/index.html</a:t>
            </a:r>
            <a:endParaRPr lang="en-US" sz="1100" b="1"/>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092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88A6B-00C3-E0A0-19AC-B5C0BDF64BE6}"/>
              </a:ext>
            </a:extLst>
          </p:cNvPr>
          <p:cNvSpPr>
            <a:spLocks noGrp="1"/>
          </p:cNvSpPr>
          <p:nvPr>
            <p:ph type="title"/>
          </p:nvPr>
        </p:nvSpPr>
        <p:spPr/>
        <p:txBody>
          <a:bodyPr/>
          <a:lstStyle/>
          <a:p>
            <a:r>
              <a:rPr lang="en-US" sz="3200">
                <a:latin typeface="Big Shoulders Display Black" pitchFamily="2" charset="0"/>
              </a:rPr>
              <a:t>Emergency Preparedness</a:t>
            </a:r>
            <a:br>
              <a:rPr lang="en-US">
                <a:latin typeface="Big Shoulders Display Black" pitchFamily="2" charset="0"/>
              </a:rPr>
            </a:br>
            <a:r>
              <a:rPr lang="en-US" sz="6000">
                <a:solidFill>
                  <a:srgbClr val="FF0000"/>
                </a:solidFill>
                <a:latin typeface="Big Shoulders Display Black" pitchFamily="2" charset="0"/>
              </a:rPr>
              <a:t>Heat</a:t>
            </a:r>
            <a:r>
              <a:rPr lang="en-US" sz="6000">
                <a:latin typeface="Big Shoulders Display Black" pitchFamily="2" charset="0"/>
              </a:rPr>
              <a:t> Mitigation</a:t>
            </a:r>
            <a:endParaRPr lang="en-US">
              <a:latin typeface="Big Shoulders Display Black" pitchFamily="2" charset="0"/>
            </a:endParaRPr>
          </a:p>
        </p:txBody>
      </p:sp>
      <p:pic>
        <p:nvPicPr>
          <p:cNvPr id="6" name="Content Placeholder 5">
            <a:extLst>
              <a:ext uri="{FF2B5EF4-FFF2-40B4-BE49-F238E27FC236}">
                <a16:creationId xmlns:a16="http://schemas.microsoft.com/office/drawing/2014/main" id="{63BECD06-414E-6B0E-D90C-0602EE8753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98728" y="2221484"/>
            <a:ext cx="6080750" cy="4051300"/>
          </a:xfrm>
        </p:spPr>
      </p:pic>
      <p:sp>
        <p:nvSpPr>
          <p:cNvPr id="4" name="Slide Number Placeholder 3">
            <a:extLst>
              <a:ext uri="{FF2B5EF4-FFF2-40B4-BE49-F238E27FC236}">
                <a16:creationId xmlns:a16="http://schemas.microsoft.com/office/drawing/2014/main" id="{C1B57FF2-166A-F65D-1BB1-79AD33EFCD23}"/>
              </a:ext>
            </a:extLst>
          </p:cNvPr>
          <p:cNvSpPr>
            <a:spLocks noGrp="1"/>
          </p:cNvSpPr>
          <p:nvPr>
            <p:ph type="sldNum" sz="quarter" idx="12"/>
          </p:nvPr>
        </p:nvSpPr>
        <p:spPr/>
        <p:txBody>
          <a:bodyPr/>
          <a:lstStyle/>
          <a:p>
            <a:fld id="{3FCCF984-64AA-42B4-8D2F-66BCDE3A50F4}" type="slidenum">
              <a:rPr lang="en-US" smtClean="0"/>
              <a:t>14</a:t>
            </a:fld>
            <a:endParaRPr lang="en-US"/>
          </a:p>
        </p:txBody>
      </p:sp>
      <p:pic>
        <p:nvPicPr>
          <p:cNvPr id="8" name="Picture 7" descr="A picture containing sunset, water, outdoor, beach&#10;&#10;AI-generated content may be incorrect.">
            <a:extLst>
              <a:ext uri="{FF2B5EF4-FFF2-40B4-BE49-F238E27FC236}">
                <a16:creationId xmlns:a16="http://schemas.microsoft.com/office/drawing/2014/main" id="{0BC27717-C5EF-0506-559E-E86BDA3AE0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7530" y="2755474"/>
            <a:ext cx="5303678" cy="2983319"/>
          </a:xfrm>
          <a:prstGeom prst="rect">
            <a:avLst/>
          </a:prstGeom>
        </p:spPr>
      </p:pic>
    </p:spTree>
    <p:extLst>
      <p:ext uri="{BB962C8B-B14F-4D97-AF65-F5344CB8AC3E}">
        <p14:creationId xmlns:p14="http://schemas.microsoft.com/office/powerpoint/2010/main" val="410767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A775-3677-DB94-C87F-08803F7C70CC}"/>
              </a:ext>
            </a:extLst>
          </p:cNvPr>
          <p:cNvSpPr>
            <a:spLocks noGrp="1"/>
          </p:cNvSpPr>
          <p:nvPr>
            <p:ph type="title"/>
          </p:nvPr>
        </p:nvSpPr>
        <p:spPr/>
        <p:txBody>
          <a:bodyPr>
            <a:normAutofit/>
          </a:bodyPr>
          <a:lstStyle/>
          <a:p>
            <a:r>
              <a:rPr lang="en-US" sz="3200">
                <a:latin typeface="Big Shoulders Display Black" pitchFamily="2" charset="0"/>
              </a:rPr>
              <a:t>CMS Regulations for Skilled Nursing Homes</a:t>
            </a:r>
          </a:p>
        </p:txBody>
      </p:sp>
      <p:sp>
        <p:nvSpPr>
          <p:cNvPr id="3" name="Content Placeholder 2">
            <a:extLst>
              <a:ext uri="{FF2B5EF4-FFF2-40B4-BE49-F238E27FC236}">
                <a16:creationId xmlns:a16="http://schemas.microsoft.com/office/drawing/2014/main" id="{89479F49-E284-FE73-6843-26989320DC3E}"/>
              </a:ext>
            </a:extLst>
          </p:cNvPr>
          <p:cNvSpPr>
            <a:spLocks noGrp="1"/>
          </p:cNvSpPr>
          <p:nvPr>
            <p:ph idx="1"/>
          </p:nvPr>
        </p:nvSpPr>
        <p:spPr/>
        <p:txBody>
          <a:bodyPr>
            <a:normAutofit/>
          </a:bodyPr>
          <a:lstStyle/>
          <a:p>
            <a:r>
              <a:rPr lang="en-US" sz="3200">
                <a:solidFill>
                  <a:srgbClr val="0070C0"/>
                </a:solidFill>
                <a:latin typeface="Big Shoulders Text" pitchFamily="2" charset="0"/>
              </a:rPr>
              <a:t>Appendix PP (SNF federal regulation) includes:</a:t>
            </a:r>
          </a:p>
          <a:p>
            <a:pPr lvl="1"/>
            <a:r>
              <a:rPr lang="en-US" sz="2800">
                <a:solidFill>
                  <a:srgbClr val="0070C0"/>
                </a:solidFill>
                <a:latin typeface="Big Shoulders Text" pitchFamily="2" charset="0"/>
              </a:rPr>
              <a:t>F584 –Safe Environment</a:t>
            </a:r>
          </a:p>
          <a:p>
            <a:pPr lvl="1"/>
            <a:r>
              <a:rPr lang="en-US" sz="2800">
                <a:solidFill>
                  <a:srgbClr val="0070C0"/>
                </a:solidFill>
                <a:latin typeface="Big Shoulders Text" pitchFamily="2" charset="0"/>
                <a:hlinkClick r:id="rId2"/>
              </a:rPr>
              <a:t>483.10(</a:t>
            </a:r>
            <a:r>
              <a:rPr lang="en-US" sz="2800" err="1">
                <a:solidFill>
                  <a:srgbClr val="0070C0"/>
                </a:solidFill>
                <a:latin typeface="Big Shoulders Text" pitchFamily="2" charset="0"/>
                <a:hlinkClick r:id="rId2"/>
              </a:rPr>
              <a:t>i</a:t>
            </a:r>
            <a:r>
              <a:rPr lang="en-US" sz="2800">
                <a:solidFill>
                  <a:srgbClr val="0070C0"/>
                </a:solidFill>
                <a:latin typeface="Big Shoulders Text" pitchFamily="2" charset="0"/>
                <a:hlinkClick r:id="rId2"/>
              </a:rPr>
              <a:t>)(6) </a:t>
            </a:r>
            <a:r>
              <a:rPr lang="en-US" sz="2800">
                <a:solidFill>
                  <a:srgbClr val="0070C0"/>
                </a:solidFill>
                <a:latin typeface="Big Shoulders Text" pitchFamily="2" charset="0"/>
              </a:rPr>
              <a:t>Comfortable and safe temperature levels.  Facilities initially certified after October 1, 1990, </a:t>
            </a:r>
            <a:r>
              <a:rPr lang="en-US" sz="2800">
                <a:solidFill>
                  <a:srgbClr val="FF0000"/>
                </a:solidFill>
                <a:latin typeface="Big Shoulders Text" pitchFamily="2" charset="0"/>
              </a:rPr>
              <a:t>must maintain a temperature range of 71°F to 81°F.</a:t>
            </a:r>
          </a:p>
        </p:txBody>
      </p:sp>
      <p:sp>
        <p:nvSpPr>
          <p:cNvPr id="4" name="Slide Number Placeholder 3">
            <a:extLst>
              <a:ext uri="{FF2B5EF4-FFF2-40B4-BE49-F238E27FC236}">
                <a16:creationId xmlns:a16="http://schemas.microsoft.com/office/drawing/2014/main" id="{3ED2040B-E2BB-1267-6B48-6F1C0BBF8578}"/>
              </a:ext>
            </a:extLst>
          </p:cNvPr>
          <p:cNvSpPr>
            <a:spLocks noGrp="1"/>
          </p:cNvSpPr>
          <p:nvPr>
            <p:ph type="sldNum" sz="quarter" idx="12"/>
          </p:nvPr>
        </p:nvSpPr>
        <p:spPr/>
        <p:txBody>
          <a:bodyPr/>
          <a:lstStyle/>
          <a:p>
            <a:fld id="{3FCCF984-64AA-42B4-8D2F-66BCDE3A50F4}" type="slidenum">
              <a:rPr lang="en-US" smtClean="0"/>
              <a:t>15</a:t>
            </a:fld>
            <a:endParaRPr lang="en-US"/>
          </a:p>
        </p:txBody>
      </p:sp>
    </p:spTree>
    <p:extLst>
      <p:ext uri="{BB962C8B-B14F-4D97-AF65-F5344CB8AC3E}">
        <p14:creationId xmlns:p14="http://schemas.microsoft.com/office/powerpoint/2010/main" val="260766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4967-D8C8-33D1-6A91-B298ACD9AC05}"/>
              </a:ext>
            </a:extLst>
          </p:cNvPr>
          <p:cNvSpPr>
            <a:spLocks noGrp="1"/>
          </p:cNvSpPr>
          <p:nvPr>
            <p:ph type="title"/>
          </p:nvPr>
        </p:nvSpPr>
        <p:spPr/>
        <p:txBody>
          <a:bodyPr>
            <a:normAutofit/>
          </a:bodyPr>
          <a:lstStyle/>
          <a:p>
            <a:r>
              <a:rPr lang="en-US" sz="3200">
                <a:latin typeface="Big Shoulders Display Black" pitchFamily="2" charset="0"/>
              </a:rPr>
              <a:t>Illinois Skilled Nursing Regulations for Heat Management</a:t>
            </a:r>
          </a:p>
        </p:txBody>
      </p:sp>
      <p:sp>
        <p:nvSpPr>
          <p:cNvPr id="3" name="Content Placeholder 2">
            <a:extLst>
              <a:ext uri="{FF2B5EF4-FFF2-40B4-BE49-F238E27FC236}">
                <a16:creationId xmlns:a16="http://schemas.microsoft.com/office/drawing/2014/main" id="{CE90779F-8BCE-5433-183F-22BF2C51E404}"/>
              </a:ext>
            </a:extLst>
          </p:cNvPr>
          <p:cNvSpPr>
            <a:spLocks noGrp="1"/>
          </p:cNvSpPr>
          <p:nvPr>
            <p:ph idx="1"/>
          </p:nvPr>
        </p:nvSpPr>
        <p:spPr>
          <a:xfrm>
            <a:off x="1069848" y="2121408"/>
            <a:ext cx="10058400" cy="4386968"/>
          </a:xfrm>
        </p:spPr>
        <p:txBody>
          <a:bodyPr>
            <a:normAutofit/>
          </a:bodyPr>
          <a:lstStyle/>
          <a:p>
            <a:r>
              <a:rPr lang="en-US" sz="2800">
                <a:solidFill>
                  <a:srgbClr val="0070C0"/>
                </a:solidFill>
                <a:latin typeface="Big Shoulders Text" pitchFamily="2" charset="0"/>
                <a:hlinkClick r:id="rId2"/>
              </a:rPr>
              <a:t>Ill. Admin. Code tit. 77, §330.3170 </a:t>
            </a:r>
            <a:r>
              <a:rPr lang="en-US" sz="2800">
                <a:solidFill>
                  <a:srgbClr val="0070C0"/>
                </a:solidFill>
                <a:latin typeface="Big Shoulders Text" pitchFamily="2" charset="0"/>
              </a:rPr>
              <a:t>– Heating and Cooling</a:t>
            </a:r>
          </a:p>
          <a:p>
            <a:pPr lvl="1"/>
            <a:r>
              <a:rPr lang="en-US" sz="2600">
                <a:solidFill>
                  <a:srgbClr val="0070C0"/>
                </a:solidFill>
                <a:latin typeface="Big Shoulders Text" pitchFamily="2" charset="0"/>
              </a:rPr>
              <a:t>“Areas of a nursing home used by residents of the nursing home shall be airconditioned and heated by means of operable air-conditioning and heating equipment. The areas subject to this air-conditioning and heating requirement include, without limitation, bedrooms or common areas such as sitting rooms, activity rooms, living rooms, community rooms, and dining rooms.”</a:t>
            </a:r>
          </a:p>
          <a:p>
            <a:pPr marL="274320" lvl="1" indent="0">
              <a:buNone/>
            </a:pPr>
            <a:endParaRPr lang="en-US" sz="2600">
              <a:solidFill>
                <a:srgbClr val="0070C0"/>
              </a:solidFill>
              <a:latin typeface="Big Shoulders Text" pitchFamily="2" charset="0"/>
            </a:endParaRPr>
          </a:p>
          <a:p>
            <a:r>
              <a:rPr lang="en-US" sz="2800">
                <a:solidFill>
                  <a:srgbClr val="0070C0"/>
                </a:solidFill>
                <a:latin typeface="Big Shoulders Text" pitchFamily="2" charset="0"/>
                <a:hlinkClick r:id="rId2"/>
              </a:rPr>
              <a:t>Illinois Administrative Code title 77 §330.770(j)</a:t>
            </a:r>
            <a:endParaRPr lang="en-US" sz="2800">
              <a:solidFill>
                <a:srgbClr val="0070C0"/>
              </a:solidFill>
              <a:latin typeface="Big Shoulders Text" pitchFamily="2" charset="0"/>
            </a:endParaRPr>
          </a:p>
          <a:p>
            <a:pPr lvl="1"/>
            <a:r>
              <a:rPr lang="en-US" sz="2800">
                <a:solidFill>
                  <a:srgbClr val="0070C0"/>
                </a:solidFill>
                <a:latin typeface="Big Shoulders Text" pitchFamily="2" charset="0"/>
              </a:rPr>
              <a:t>The air-conditioning system shall be capable of </a:t>
            </a:r>
            <a:r>
              <a:rPr lang="en-US" sz="2800">
                <a:solidFill>
                  <a:srgbClr val="FF0000"/>
                </a:solidFill>
                <a:latin typeface="Big Shoulders Text" pitchFamily="2" charset="0"/>
              </a:rPr>
              <a:t>maintaining an ambient temperature of between 75° and 80° F</a:t>
            </a:r>
            <a:r>
              <a:rPr lang="en-US" sz="2800">
                <a:solidFill>
                  <a:srgbClr val="0070C0"/>
                </a:solidFill>
                <a:latin typeface="Big Shoulders Text" pitchFamily="2" charset="0"/>
              </a:rPr>
              <a:t>.</a:t>
            </a:r>
          </a:p>
        </p:txBody>
      </p:sp>
      <p:sp>
        <p:nvSpPr>
          <p:cNvPr id="4" name="Slide Number Placeholder 3">
            <a:extLst>
              <a:ext uri="{FF2B5EF4-FFF2-40B4-BE49-F238E27FC236}">
                <a16:creationId xmlns:a16="http://schemas.microsoft.com/office/drawing/2014/main" id="{32DCEC7C-F8C5-FC27-DA01-3CBA94665B29}"/>
              </a:ext>
            </a:extLst>
          </p:cNvPr>
          <p:cNvSpPr>
            <a:spLocks noGrp="1"/>
          </p:cNvSpPr>
          <p:nvPr>
            <p:ph type="sldNum" sz="quarter" idx="12"/>
          </p:nvPr>
        </p:nvSpPr>
        <p:spPr/>
        <p:txBody>
          <a:bodyPr/>
          <a:lstStyle/>
          <a:p>
            <a:fld id="{3FCCF984-64AA-42B4-8D2F-66BCDE3A50F4}" type="slidenum">
              <a:rPr lang="en-US" smtClean="0"/>
              <a:t>16</a:t>
            </a:fld>
            <a:endParaRPr lang="en-US"/>
          </a:p>
        </p:txBody>
      </p:sp>
    </p:spTree>
    <p:extLst>
      <p:ext uri="{BB962C8B-B14F-4D97-AF65-F5344CB8AC3E}">
        <p14:creationId xmlns:p14="http://schemas.microsoft.com/office/powerpoint/2010/main" val="474972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59E3B-8947-8AC3-9BE2-518071682F3C}"/>
              </a:ext>
            </a:extLst>
          </p:cNvPr>
          <p:cNvSpPr>
            <a:spLocks noGrp="1"/>
          </p:cNvSpPr>
          <p:nvPr>
            <p:ph type="title"/>
          </p:nvPr>
        </p:nvSpPr>
        <p:spPr/>
        <p:txBody>
          <a:bodyPr>
            <a:normAutofit/>
          </a:bodyPr>
          <a:lstStyle/>
          <a:p>
            <a:r>
              <a:rPr lang="en-US" sz="3200" b="0">
                <a:latin typeface="Big Shoulders Display Black" pitchFamily="2" charset="0"/>
              </a:rPr>
              <a:t>Heat </a:t>
            </a:r>
            <a:r>
              <a:rPr lang="en-US" sz="3200">
                <a:latin typeface="Big Shoulders Display Black" pitchFamily="2" charset="0"/>
              </a:rPr>
              <a:t>R</a:t>
            </a:r>
            <a:r>
              <a:rPr lang="en-US" sz="3200" b="0">
                <a:latin typeface="Big Shoulders Display Black" pitchFamily="2" charset="0"/>
              </a:rPr>
              <a:t>elated Illness </a:t>
            </a:r>
            <a:r>
              <a:rPr lang="en-US" sz="3200">
                <a:latin typeface="Big Shoulders Display Black" pitchFamily="2" charset="0"/>
              </a:rPr>
              <a:t>I</a:t>
            </a:r>
            <a:r>
              <a:rPr lang="en-US" sz="3200" b="0">
                <a:latin typeface="Big Shoulders Display Black" pitchFamily="2" charset="0"/>
              </a:rPr>
              <a:t>n Older Adults</a:t>
            </a:r>
            <a:endParaRPr lang="en-US" sz="3200"/>
          </a:p>
        </p:txBody>
      </p:sp>
      <p:sp>
        <p:nvSpPr>
          <p:cNvPr id="4" name="Content Placeholder 3">
            <a:extLst>
              <a:ext uri="{FF2B5EF4-FFF2-40B4-BE49-F238E27FC236}">
                <a16:creationId xmlns:a16="http://schemas.microsoft.com/office/drawing/2014/main" id="{ECB6C8ED-81F0-8709-8CB5-0190A2AC95E8}"/>
              </a:ext>
            </a:extLst>
          </p:cNvPr>
          <p:cNvSpPr>
            <a:spLocks noGrp="1"/>
          </p:cNvSpPr>
          <p:nvPr>
            <p:ph idx="1"/>
          </p:nvPr>
        </p:nvSpPr>
        <p:spPr/>
        <p:txBody>
          <a:bodyPr>
            <a:normAutofit/>
          </a:bodyPr>
          <a:lstStyle/>
          <a:p>
            <a:pPr marL="0" indent="0">
              <a:buNone/>
            </a:pPr>
            <a:endParaRPr lang="en-US" sz="2400">
              <a:solidFill>
                <a:srgbClr val="0070C0"/>
              </a:solidFill>
              <a:latin typeface="Big Shoulders Text" pitchFamily="2" charset="0"/>
            </a:endParaRPr>
          </a:p>
          <a:p>
            <a:r>
              <a:rPr lang="en-US" sz="2400">
                <a:solidFill>
                  <a:srgbClr val="0070C0"/>
                </a:solidFill>
                <a:latin typeface="Big Shoulders Text" pitchFamily="2" charset="0"/>
              </a:rPr>
              <a:t>As we age, our ability to adequately respond to heat and regulate our internal body temperature can become a serious problem during heat emergencies. This is especially true in long term care facilities. Older residents are at significant increased risk of heat related illnesses. Heat related illnesses include heat cramps, heat syncope (passing out from heat), heat exhaustion, and heat stroke.</a:t>
            </a:r>
          </a:p>
          <a:p>
            <a:pPr marL="0" indent="0">
              <a:buNone/>
            </a:pPr>
            <a:r>
              <a:rPr lang="en-US" sz="1800">
                <a:solidFill>
                  <a:srgbClr val="0070C0"/>
                </a:solidFill>
                <a:latin typeface="Big Shoulders Text" pitchFamily="2" charset="0"/>
              </a:rPr>
              <a:t>	(Source:  CDPH </a:t>
            </a:r>
            <a:r>
              <a:rPr lang="en-US" sz="1800">
                <a:solidFill>
                  <a:srgbClr val="0070C0"/>
                </a:solidFill>
                <a:latin typeface="Big Shoulders Text" pitchFamily="2" charset="0"/>
                <a:hlinkClick r:id="rId2"/>
              </a:rPr>
              <a:t>Heat Preparedness</a:t>
            </a:r>
            <a:r>
              <a:rPr lang="en-US" sz="1800">
                <a:solidFill>
                  <a:srgbClr val="0070C0"/>
                </a:solidFill>
                <a:latin typeface="Big Shoulders Text" pitchFamily="2" charset="0"/>
              </a:rPr>
              <a:t>)</a:t>
            </a:r>
          </a:p>
          <a:p>
            <a:pPr marR="620"/>
            <a:r>
              <a:rPr lang="en-US" sz="2400">
                <a:solidFill>
                  <a:srgbClr val="0070C0"/>
                </a:solidFill>
                <a:latin typeface="Big Shoulders Text" pitchFamily="2" charset="0"/>
              </a:rPr>
              <a:t>Experts at the National Institute on Aging, part of the National Institutes of Health, report key risk factors </a:t>
            </a:r>
            <a:r>
              <a:rPr lang="en-US" sz="1800">
                <a:solidFill>
                  <a:srgbClr val="0070C0"/>
                </a:solidFill>
                <a:latin typeface="Big Shoulders Text" pitchFamily="2" charset="0"/>
              </a:rPr>
              <a:t>(Source: </a:t>
            </a:r>
            <a:r>
              <a:rPr lang="en-US" sz="1800">
                <a:solidFill>
                  <a:srgbClr val="0070C0"/>
                </a:solidFill>
                <a:latin typeface="Big Shoulders Text" pitchFamily="2" charset="0"/>
                <a:hlinkClick r:id="rId3"/>
              </a:rPr>
              <a:t>NIH News/Events</a:t>
            </a:r>
            <a:r>
              <a:rPr lang="en-US" sz="1800">
                <a:solidFill>
                  <a:srgbClr val="0070C0"/>
                </a:solidFill>
                <a:latin typeface="Big Shoulders Text" pitchFamily="2" charset="0"/>
              </a:rPr>
              <a:t>)</a:t>
            </a:r>
            <a:endParaRPr lang="en-US" sz="2400">
              <a:solidFill>
                <a:srgbClr val="0070C0"/>
              </a:solidFill>
              <a:latin typeface="Big Shoulders Text" pitchFamily="2" charset="0"/>
            </a:endParaRPr>
          </a:p>
        </p:txBody>
      </p:sp>
      <p:sp>
        <p:nvSpPr>
          <p:cNvPr id="2" name="Slide Number Placeholder 1">
            <a:extLst>
              <a:ext uri="{FF2B5EF4-FFF2-40B4-BE49-F238E27FC236}">
                <a16:creationId xmlns:a16="http://schemas.microsoft.com/office/drawing/2014/main" id="{A0384C45-1885-FF30-2EE5-28EE6B57FFBE}"/>
              </a:ext>
            </a:extLst>
          </p:cNvPr>
          <p:cNvSpPr>
            <a:spLocks noGrp="1"/>
          </p:cNvSpPr>
          <p:nvPr>
            <p:ph type="sldNum" sz="quarter" idx="12"/>
          </p:nvPr>
        </p:nvSpPr>
        <p:spPr/>
        <p:txBody>
          <a:bodyPr/>
          <a:lstStyle/>
          <a:p>
            <a:fld id="{3FCCF984-64AA-42B4-8D2F-66BCDE3A50F4}" type="slidenum">
              <a:rPr lang="en-US" smtClean="0"/>
              <a:t>17</a:t>
            </a:fld>
            <a:endParaRPr lang="en-US"/>
          </a:p>
        </p:txBody>
      </p:sp>
    </p:spTree>
    <p:extLst>
      <p:ext uri="{BB962C8B-B14F-4D97-AF65-F5344CB8AC3E}">
        <p14:creationId xmlns:p14="http://schemas.microsoft.com/office/powerpoint/2010/main" val="1149726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27601-5D52-3D27-C800-D1D410E56D8D}"/>
              </a:ext>
            </a:extLst>
          </p:cNvPr>
          <p:cNvSpPr>
            <a:spLocks noGrp="1"/>
          </p:cNvSpPr>
          <p:nvPr>
            <p:ph type="title"/>
          </p:nvPr>
        </p:nvSpPr>
        <p:spPr/>
        <p:txBody>
          <a:bodyPr>
            <a:normAutofit/>
          </a:bodyPr>
          <a:lstStyle/>
          <a:p>
            <a:r>
              <a:rPr lang="en-US" sz="3200">
                <a:latin typeface="Big Shoulders Text Black" pitchFamily="2" charset="0"/>
              </a:rPr>
              <a:t>Key Risk Factors for Older Adults in Long Term Care Facilities</a:t>
            </a:r>
            <a:endParaRPr lang="en-US" sz="3200"/>
          </a:p>
        </p:txBody>
      </p:sp>
      <p:sp>
        <p:nvSpPr>
          <p:cNvPr id="3" name="Content Placeholder 2">
            <a:extLst>
              <a:ext uri="{FF2B5EF4-FFF2-40B4-BE49-F238E27FC236}">
                <a16:creationId xmlns:a16="http://schemas.microsoft.com/office/drawing/2014/main" id="{F8C293A9-D628-A890-164B-A99F7B210673}"/>
              </a:ext>
            </a:extLst>
          </p:cNvPr>
          <p:cNvSpPr>
            <a:spLocks noGrp="1"/>
          </p:cNvSpPr>
          <p:nvPr>
            <p:ph idx="1"/>
          </p:nvPr>
        </p:nvSpPr>
        <p:spPr>
          <a:xfrm>
            <a:off x="1069848" y="2121408"/>
            <a:ext cx="10058400" cy="4404898"/>
          </a:xfrm>
        </p:spPr>
        <p:txBody>
          <a:bodyPr>
            <a:normAutofit lnSpcReduction="10000"/>
          </a:bodyPr>
          <a:lstStyle/>
          <a:p>
            <a:r>
              <a:rPr lang="en-US" sz="2200">
                <a:solidFill>
                  <a:srgbClr val="0070C0"/>
                </a:solidFill>
                <a:latin typeface="Big Shoulders Text" pitchFamily="2" charset="0"/>
              </a:rPr>
              <a:t>Age-related changes to the skin- as poor blood circulation, inefﬁcient sweat glands.</a:t>
            </a:r>
            <a:endParaRPr lang="en-US" sz="2200" baseline="30000">
              <a:solidFill>
                <a:srgbClr val="0070C0"/>
              </a:solidFill>
              <a:latin typeface="Big Shoulders Text" pitchFamily="2" charset="0"/>
            </a:endParaRPr>
          </a:p>
          <a:p>
            <a:r>
              <a:rPr lang="en-US" sz="2200">
                <a:solidFill>
                  <a:srgbClr val="0070C0"/>
                </a:solidFill>
                <a:latin typeface="Big Shoulders Text" pitchFamily="2" charset="0"/>
              </a:rPr>
              <a:t>Heart, lung, and kidney diseases, as well as any illness that causes general weakness or fever.</a:t>
            </a:r>
            <a:endParaRPr lang="en-US" sz="2200" baseline="30000">
              <a:solidFill>
                <a:srgbClr val="0070C0"/>
              </a:solidFill>
              <a:latin typeface="Big Shoulders Text" pitchFamily="2" charset="0"/>
            </a:endParaRPr>
          </a:p>
          <a:p>
            <a:pPr marR="2880" lvl="1"/>
            <a:r>
              <a:rPr lang="en-US" sz="2200">
                <a:solidFill>
                  <a:srgbClr val="0070C0"/>
                </a:solidFill>
                <a:latin typeface="Big Shoulders Text" pitchFamily="2" charset="0"/>
              </a:rPr>
              <a:t>High blood pressure or other conditions that require changes in diet, such as salt- restricted diets.</a:t>
            </a:r>
            <a:endParaRPr lang="en-US" sz="2200" baseline="30000">
              <a:solidFill>
                <a:srgbClr val="0070C0"/>
              </a:solidFill>
              <a:latin typeface="Big Shoulders Text" pitchFamily="2" charset="0"/>
            </a:endParaRPr>
          </a:p>
          <a:p>
            <a:pPr marR="5230" lvl="1"/>
            <a:r>
              <a:rPr lang="en-US" sz="2200">
                <a:solidFill>
                  <a:srgbClr val="0070C0"/>
                </a:solidFill>
                <a:latin typeface="Big Shoulders Text" pitchFamily="2" charset="0"/>
              </a:rPr>
              <a:t>Reduced sweating, caused by medications such as diuretics, sedatives, tranquilizers, and certain heart and blood pressure drugs.</a:t>
            </a:r>
            <a:endParaRPr lang="en-US" sz="2200" baseline="30000">
              <a:solidFill>
                <a:srgbClr val="0070C0"/>
              </a:solidFill>
              <a:latin typeface="Big Shoulders Text" pitchFamily="2" charset="0"/>
            </a:endParaRPr>
          </a:p>
          <a:p>
            <a:r>
              <a:rPr lang="en-US" sz="2200">
                <a:solidFill>
                  <a:srgbClr val="0070C0"/>
                </a:solidFill>
                <a:latin typeface="Big Shoulders Text" pitchFamily="2" charset="0"/>
              </a:rPr>
              <a:t>Taking several drugs for various conditions.</a:t>
            </a:r>
            <a:endParaRPr lang="en-US" sz="2200" baseline="30000">
              <a:solidFill>
                <a:srgbClr val="0070C0"/>
              </a:solidFill>
              <a:latin typeface="Big Shoulders Text" pitchFamily="2" charset="0"/>
            </a:endParaRPr>
          </a:p>
          <a:p>
            <a:r>
              <a:rPr lang="en-US" sz="2200">
                <a:solidFill>
                  <a:srgbClr val="0070C0"/>
                </a:solidFill>
                <a:latin typeface="Big Shoulders Text" pitchFamily="2" charset="0"/>
              </a:rPr>
              <a:t>Multiple chronic or complex medical conditions; co-morbidities</a:t>
            </a:r>
            <a:endParaRPr lang="en-US" sz="2200" baseline="30000">
              <a:solidFill>
                <a:srgbClr val="0070C0"/>
              </a:solidFill>
              <a:latin typeface="Big Shoulders Text" pitchFamily="2" charset="0"/>
            </a:endParaRPr>
          </a:p>
          <a:p>
            <a:r>
              <a:rPr lang="en-US" sz="2200">
                <a:solidFill>
                  <a:srgbClr val="0070C0"/>
                </a:solidFill>
                <a:latin typeface="Big Shoulders Text" pitchFamily="2" charset="0"/>
              </a:rPr>
              <a:t>Being substantially overweight or underweight.</a:t>
            </a:r>
            <a:endParaRPr lang="en-US" sz="2200" baseline="30000">
              <a:solidFill>
                <a:srgbClr val="0070C0"/>
              </a:solidFill>
              <a:latin typeface="Big Shoulders Text" pitchFamily="2" charset="0"/>
            </a:endParaRPr>
          </a:p>
          <a:p>
            <a:r>
              <a:rPr lang="en-US" sz="2200">
                <a:solidFill>
                  <a:srgbClr val="0070C0"/>
                </a:solidFill>
                <a:latin typeface="Big Shoulders Text" pitchFamily="2" charset="0"/>
              </a:rPr>
              <a:t>Being dehydrated.</a:t>
            </a:r>
          </a:p>
          <a:p>
            <a:pPr marL="0" indent="0">
              <a:buNone/>
            </a:pPr>
            <a:endParaRPr lang="en-US" sz="2200">
              <a:solidFill>
                <a:srgbClr val="0070C0"/>
              </a:solidFill>
              <a:latin typeface="Big Shoulders Text" pitchFamily="2" charset="0"/>
            </a:endParaRPr>
          </a:p>
          <a:p>
            <a:pPr marL="0" indent="0">
              <a:buNone/>
            </a:pPr>
            <a:r>
              <a:rPr lang="en-US" sz="1600">
                <a:solidFill>
                  <a:srgbClr val="0070C0"/>
                </a:solidFill>
                <a:latin typeface="Big Shoulders Text" pitchFamily="2" charset="0"/>
              </a:rPr>
              <a:t>(Source:  </a:t>
            </a:r>
            <a:r>
              <a:rPr lang="en-US" sz="1600">
                <a:solidFill>
                  <a:srgbClr val="0070C0"/>
                </a:solidFill>
                <a:latin typeface="Big Shoulders Text" pitchFamily="2" charset="0"/>
                <a:hlinkClick r:id="rId2"/>
              </a:rPr>
              <a:t>NIH News/Events</a:t>
            </a:r>
            <a:r>
              <a:rPr lang="en-US" sz="1600">
                <a:solidFill>
                  <a:srgbClr val="0070C0"/>
                </a:solidFill>
                <a:latin typeface="Big Shoulders Text" pitchFamily="2" charset="0"/>
              </a:rPr>
              <a:t>)</a:t>
            </a:r>
          </a:p>
        </p:txBody>
      </p:sp>
      <p:sp>
        <p:nvSpPr>
          <p:cNvPr id="4" name="Slide Number Placeholder 3">
            <a:extLst>
              <a:ext uri="{FF2B5EF4-FFF2-40B4-BE49-F238E27FC236}">
                <a16:creationId xmlns:a16="http://schemas.microsoft.com/office/drawing/2014/main" id="{FC51DF07-BE9D-545D-7780-6D63EB4BCAA2}"/>
              </a:ext>
            </a:extLst>
          </p:cNvPr>
          <p:cNvSpPr>
            <a:spLocks noGrp="1"/>
          </p:cNvSpPr>
          <p:nvPr>
            <p:ph type="sldNum" sz="quarter" idx="12"/>
          </p:nvPr>
        </p:nvSpPr>
        <p:spPr/>
        <p:txBody>
          <a:bodyPr/>
          <a:lstStyle/>
          <a:p>
            <a:fld id="{3FCCF984-64AA-42B4-8D2F-66BCDE3A50F4}" type="slidenum">
              <a:rPr lang="en-US" smtClean="0"/>
              <a:t>18</a:t>
            </a:fld>
            <a:endParaRPr lang="en-US"/>
          </a:p>
        </p:txBody>
      </p:sp>
    </p:spTree>
    <p:extLst>
      <p:ext uri="{BB962C8B-B14F-4D97-AF65-F5344CB8AC3E}">
        <p14:creationId xmlns:p14="http://schemas.microsoft.com/office/powerpoint/2010/main" val="4255365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FE763E-1B6E-7912-951A-78CAE227CA82}"/>
              </a:ext>
            </a:extLst>
          </p:cNvPr>
          <p:cNvSpPr>
            <a:spLocks noGrp="1"/>
          </p:cNvSpPr>
          <p:nvPr>
            <p:ph type="title"/>
          </p:nvPr>
        </p:nvSpPr>
        <p:spPr/>
        <p:txBody>
          <a:bodyPr>
            <a:normAutofit/>
          </a:bodyPr>
          <a:lstStyle/>
          <a:p>
            <a:r>
              <a:rPr lang="en-US" sz="3200">
                <a:latin typeface="Big Shoulders Text Black" pitchFamily="2" charset="0"/>
              </a:rPr>
              <a:t>Types of Heat Related Illness</a:t>
            </a:r>
            <a:endParaRPr lang="en-US" sz="3200"/>
          </a:p>
        </p:txBody>
      </p:sp>
      <p:sp>
        <p:nvSpPr>
          <p:cNvPr id="4" name="Content Placeholder 3">
            <a:extLst>
              <a:ext uri="{FF2B5EF4-FFF2-40B4-BE49-F238E27FC236}">
                <a16:creationId xmlns:a16="http://schemas.microsoft.com/office/drawing/2014/main" id="{A42218EA-A10B-8500-5999-61F15F8B8274}"/>
              </a:ext>
            </a:extLst>
          </p:cNvPr>
          <p:cNvSpPr>
            <a:spLocks noGrp="1"/>
          </p:cNvSpPr>
          <p:nvPr>
            <p:ph idx="1"/>
          </p:nvPr>
        </p:nvSpPr>
        <p:spPr/>
        <p:txBody>
          <a:bodyPr>
            <a:normAutofit fontScale="92500" lnSpcReduction="10000"/>
          </a:bodyPr>
          <a:lstStyle/>
          <a:p>
            <a:r>
              <a:rPr lang="en-US" sz="2400" b="1">
                <a:solidFill>
                  <a:srgbClr val="0070C0"/>
                </a:solidFill>
                <a:latin typeface="Big Shoulders Text" pitchFamily="2" charset="0"/>
              </a:rPr>
              <a:t>Heat Rash: </a:t>
            </a:r>
            <a:r>
              <a:rPr lang="en-US" sz="2400">
                <a:solidFill>
                  <a:srgbClr val="0070C0"/>
                </a:solidFill>
                <a:latin typeface="Big Shoulders Text" pitchFamily="2" charset="0"/>
              </a:rPr>
              <a:t>A skin irritation caused by blocked sweat glands.</a:t>
            </a:r>
          </a:p>
          <a:p>
            <a:r>
              <a:rPr lang="en-US" sz="2400" b="1">
                <a:solidFill>
                  <a:srgbClr val="0070C0"/>
                </a:solidFill>
                <a:latin typeface="Big Shoulders Text" pitchFamily="2" charset="0"/>
              </a:rPr>
              <a:t>Heat Cramps: </a:t>
            </a:r>
            <a:r>
              <a:rPr lang="en-US" sz="2400">
                <a:solidFill>
                  <a:srgbClr val="0070C0"/>
                </a:solidFill>
                <a:latin typeface="Big Shoulders Text" pitchFamily="2" charset="0"/>
              </a:rPr>
              <a:t>Painful muscle </a:t>
            </a:r>
            <a:r>
              <a:rPr lang="en-US" sz="2800">
                <a:solidFill>
                  <a:srgbClr val="0070C0"/>
                </a:solidFill>
                <a:latin typeface="Big Shoulders Text" pitchFamily="2" charset="0"/>
              </a:rPr>
              <a:t>spasms</a:t>
            </a:r>
            <a:r>
              <a:rPr lang="en-US" sz="2400">
                <a:solidFill>
                  <a:srgbClr val="0070C0"/>
                </a:solidFill>
                <a:latin typeface="Big Shoulders Text" pitchFamily="2" charset="0"/>
              </a:rPr>
              <a:t> caused by dehydration and electrolyte loss.</a:t>
            </a:r>
          </a:p>
          <a:p>
            <a:r>
              <a:rPr lang="en-US" sz="2400" b="1">
                <a:solidFill>
                  <a:srgbClr val="0070C0"/>
                </a:solidFill>
                <a:latin typeface="Big Shoulders Text" pitchFamily="2" charset="0"/>
              </a:rPr>
              <a:t>Heat Exhaustion: </a:t>
            </a:r>
            <a:r>
              <a:rPr lang="en-US" sz="2400">
                <a:solidFill>
                  <a:srgbClr val="0070C0"/>
                </a:solidFill>
                <a:latin typeface="Big Shoulders Text" pitchFamily="2" charset="0"/>
              </a:rPr>
              <a:t>A more serious condition characterized by symptoms such as weakness, dizziness, nausea, vomiting, and heavy sweating.</a:t>
            </a:r>
          </a:p>
          <a:p>
            <a:r>
              <a:rPr lang="en-US" sz="2400" b="1">
                <a:solidFill>
                  <a:srgbClr val="0070C0"/>
                </a:solidFill>
                <a:latin typeface="Big Shoulders Text" pitchFamily="2" charset="0"/>
              </a:rPr>
              <a:t>Heat Stroke: </a:t>
            </a:r>
            <a:r>
              <a:rPr lang="en-US" sz="2400">
                <a:solidFill>
                  <a:srgbClr val="0070C0"/>
                </a:solidFill>
                <a:latin typeface="Big Shoulders Text" pitchFamily="2" charset="0"/>
              </a:rPr>
              <a:t>The most severe form of heat related illness, where the body’s core temperature rises above 104°F (40°C) and includes symptoms such as confusion, slurred speech, seizures, decrease consciousness.  This is a serious life-threatening medical emergency.</a:t>
            </a:r>
          </a:p>
          <a:p>
            <a:pPr marR="1170" lvl="1"/>
            <a:endParaRPr lang="en-US" sz="2400">
              <a:solidFill>
                <a:srgbClr val="0070C0"/>
              </a:solidFill>
              <a:latin typeface="Big Shoulders Text" pitchFamily="2" charset="0"/>
            </a:endParaRPr>
          </a:p>
          <a:p>
            <a:pPr marR="1170" lvl="1"/>
            <a:endParaRPr lang="en-US" sz="2400">
              <a:solidFill>
                <a:srgbClr val="0070C0"/>
              </a:solidFill>
              <a:latin typeface="Big Shoulders Text" pitchFamily="2" charset="0"/>
            </a:endParaRPr>
          </a:p>
          <a:p>
            <a:pPr marR="1170" lvl="1"/>
            <a:endParaRPr lang="en-US" sz="2400">
              <a:solidFill>
                <a:srgbClr val="0070C0"/>
              </a:solidFill>
              <a:latin typeface="Big Shoulders Text" pitchFamily="2" charset="0"/>
            </a:endParaRPr>
          </a:p>
          <a:p>
            <a:pPr marL="274320" marR="1170" lvl="1" indent="0">
              <a:buNone/>
            </a:pPr>
            <a:r>
              <a:rPr lang="en-US">
                <a:solidFill>
                  <a:srgbClr val="0070C0"/>
                </a:solidFill>
                <a:latin typeface="Big Shoulders Text" pitchFamily="2" charset="0"/>
              </a:rPr>
              <a:t>(</a:t>
            </a:r>
            <a:r>
              <a:rPr lang="en-US" sz="1900">
                <a:solidFill>
                  <a:srgbClr val="0070C0"/>
                </a:solidFill>
                <a:latin typeface="Big Shoulders Text" pitchFamily="2" charset="0"/>
              </a:rPr>
              <a:t>Source</a:t>
            </a:r>
            <a:r>
              <a:rPr lang="en-US">
                <a:solidFill>
                  <a:srgbClr val="0070C0"/>
                </a:solidFill>
                <a:latin typeface="Big Shoulders Text" pitchFamily="2" charset="0"/>
              </a:rPr>
              <a:t>:  </a:t>
            </a:r>
            <a:r>
              <a:rPr lang="en-US">
                <a:solidFill>
                  <a:srgbClr val="0070C0"/>
                </a:solidFill>
                <a:latin typeface="Big Shoulders Text" pitchFamily="2" charset="0"/>
                <a:hlinkClick r:id="rId2"/>
              </a:rPr>
              <a:t>CDPH Heat Preparedness</a:t>
            </a:r>
            <a:r>
              <a:rPr lang="en-US">
                <a:solidFill>
                  <a:srgbClr val="0070C0"/>
                </a:solidFill>
                <a:latin typeface="Big Shoulders Text" pitchFamily="2" charset="0"/>
              </a:rPr>
              <a:t>)</a:t>
            </a:r>
          </a:p>
        </p:txBody>
      </p:sp>
      <p:sp>
        <p:nvSpPr>
          <p:cNvPr id="2" name="Slide Number Placeholder 1">
            <a:extLst>
              <a:ext uri="{FF2B5EF4-FFF2-40B4-BE49-F238E27FC236}">
                <a16:creationId xmlns:a16="http://schemas.microsoft.com/office/drawing/2014/main" id="{688CA135-8D14-0351-7B6C-D21BFEC2FC87}"/>
              </a:ext>
            </a:extLst>
          </p:cNvPr>
          <p:cNvSpPr>
            <a:spLocks noGrp="1"/>
          </p:cNvSpPr>
          <p:nvPr>
            <p:ph type="sldNum" sz="quarter" idx="12"/>
          </p:nvPr>
        </p:nvSpPr>
        <p:spPr/>
        <p:txBody>
          <a:bodyPr/>
          <a:lstStyle/>
          <a:p>
            <a:fld id="{3FCCF984-64AA-42B4-8D2F-66BCDE3A50F4}" type="slidenum">
              <a:rPr lang="en-US" smtClean="0"/>
              <a:t>19</a:t>
            </a:fld>
            <a:endParaRPr lang="en-US"/>
          </a:p>
        </p:txBody>
      </p:sp>
    </p:spTree>
    <p:extLst>
      <p:ext uri="{BB962C8B-B14F-4D97-AF65-F5344CB8AC3E}">
        <p14:creationId xmlns:p14="http://schemas.microsoft.com/office/powerpoint/2010/main" val="660435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FE4B5-1A2E-004F-98C6-978B1CFA92BC}"/>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8AE259D-6616-144D-8AD7-AC60159360D9}"/>
              </a:ext>
            </a:extLst>
          </p:cNvPr>
          <p:cNvSpPr>
            <a:spLocks noGrp="1"/>
          </p:cNvSpPr>
          <p:nvPr>
            <p:ph idx="1"/>
          </p:nvPr>
        </p:nvSpPr>
        <p:spPr>
          <a:xfrm>
            <a:off x="1069848" y="2221992"/>
            <a:ext cx="10058400" cy="4050792"/>
          </a:xfrm>
        </p:spPr>
        <p:txBody>
          <a:bodyPr vert="horz" lIns="91440" tIns="45720" rIns="91440" bIns="45720" rtlCol="0" anchor="t">
            <a:normAutofit/>
          </a:bodyPr>
          <a:lstStyle/>
          <a:p>
            <a:r>
              <a:rPr lang="en-US" dirty="0"/>
              <a:t>Surveillance Updates</a:t>
            </a:r>
          </a:p>
          <a:p>
            <a:r>
              <a:rPr lang="en-US" dirty="0"/>
              <a:t>IDPH XDRO Memo</a:t>
            </a:r>
          </a:p>
          <a:p>
            <a:r>
              <a:rPr lang="en-US" dirty="0"/>
              <a:t>Nebulizer IPC</a:t>
            </a:r>
          </a:p>
          <a:p>
            <a:r>
              <a:rPr lang="en-US" dirty="0"/>
              <a:t>LTC Resident Vaccination Requirements </a:t>
            </a:r>
          </a:p>
          <a:p>
            <a:r>
              <a:rPr lang="en-US" dirty="0"/>
              <a:t>Heat Mitigation Toolkit for Long Term Care</a:t>
            </a:r>
          </a:p>
          <a:p>
            <a:r>
              <a:rPr lang="en-US" dirty="0"/>
              <a:t>Upcoming Events</a:t>
            </a:r>
          </a:p>
          <a:p>
            <a:r>
              <a:rPr lang="en-US" dirty="0"/>
              <a:t>Questions &amp; Answers </a:t>
            </a:r>
          </a:p>
        </p:txBody>
      </p:sp>
      <p:sp>
        <p:nvSpPr>
          <p:cNvPr id="5" name="Slide Number Placeholder 4">
            <a:extLst>
              <a:ext uri="{FF2B5EF4-FFF2-40B4-BE49-F238E27FC236}">
                <a16:creationId xmlns:a16="http://schemas.microsoft.com/office/drawing/2014/main" id="{111B28BE-B0EA-8DBD-5825-95AFF1451A2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284999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4341-AFE2-C0AD-86A6-70C733F5305A}"/>
              </a:ext>
            </a:extLst>
          </p:cNvPr>
          <p:cNvSpPr>
            <a:spLocks noGrp="1"/>
          </p:cNvSpPr>
          <p:nvPr>
            <p:ph type="title"/>
          </p:nvPr>
        </p:nvSpPr>
        <p:spPr/>
        <p:txBody>
          <a:bodyPr>
            <a:normAutofit/>
          </a:bodyPr>
          <a:lstStyle/>
          <a:p>
            <a:r>
              <a:rPr lang="en-US" sz="3200">
                <a:latin typeface="Big Shoulders Text Black" pitchFamily="2" charset="0"/>
              </a:rPr>
              <a:t>Common Signs of Heat Related Illness</a:t>
            </a:r>
            <a:endParaRPr lang="en-US" sz="3200"/>
          </a:p>
        </p:txBody>
      </p:sp>
      <p:sp>
        <p:nvSpPr>
          <p:cNvPr id="3" name="Content Placeholder 2">
            <a:extLst>
              <a:ext uri="{FF2B5EF4-FFF2-40B4-BE49-F238E27FC236}">
                <a16:creationId xmlns:a16="http://schemas.microsoft.com/office/drawing/2014/main" id="{0C819C70-3D8E-9057-C790-3CBD973BE68C}"/>
              </a:ext>
            </a:extLst>
          </p:cNvPr>
          <p:cNvSpPr>
            <a:spLocks noGrp="1"/>
          </p:cNvSpPr>
          <p:nvPr>
            <p:ph idx="1"/>
          </p:nvPr>
        </p:nvSpPr>
        <p:spPr/>
        <p:txBody>
          <a:bodyPr>
            <a:normAutofit lnSpcReduction="10000"/>
          </a:bodyPr>
          <a:lstStyle/>
          <a:p>
            <a:r>
              <a:rPr lang="en-US" sz="2400">
                <a:solidFill>
                  <a:srgbClr val="0070C0"/>
                </a:solidFill>
                <a:latin typeface="Big Shoulders Text" pitchFamily="2" charset="0"/>
              </a:rPr>
              <a:t>Sweating (excessive or none at all)</a:t>
            </a:r>
          </a:p>
          <a:p>
            <a:r>
              <a:rPr lang="en-US" sz="2400">
                <a:solidFill>
                  <a:srgbClr val="0070C0"/>
                </a:solidFill>
                <a:latin typeface="Big Shoulders Text" pitchFamily="2" charset="0"/>
              </a:rPr>
              <a:t>Headache</a:t>
            </a:r>
          </a:p>
          <a:p>
            <a:r>
              <a:rPr lang="en-US" sz="2400">
                <a:solidFill>
                  <a:srgbClr val="0070C0"/>
                </a:solidFill>
                <a:latin typeface="Big Shoulders Text" pitchFamily="2" charset="0"/>
              </a:rPr>
              <a:t>Nausea and vomiting</a:t>
            </a:r>
          </a:p>
          <a:p>
            <a:r>
              <a:rPr lang="en-US" sz="2400">
                <a:solidFill>
                  <a:srgbClr val="0070C0"/>
                </a:solidFill>
                <a:latin typeface="Big Shoulders Text" pitchFamily="2" charset="0"/>
              </a:rPr>
              <a:t>Dizziness and lightheadedness</a:t>
            </a:r>
          </a:p>
          <a:p>
            <a:r>
              <a:rPr lang="en-US" sz="2400">
                <a:solidFill>
                  <a:srgbClr val="0070C0"/>
                </a:solidFill>
                <a:latin typeface="Big Shoulders Text" pitchFamily="2" charset="0"/>
              </a:rPr>
              <a:t>Confusion and disorientation</a:t>
            </a:r>
          </a:p>
          <a:p>
            <a:r>
              <a:rPr lang="en-US" sz="2400">
                <a:solidFill>
                  <a:srgbClr val="0070C0"/>
                </a:solidFill>
                <a:latin typeface="Big Shoulders Text" pitchFamily="2" charset="0"/>
              </a:rPr>
              <a:t>Rapid heart rate</a:t>
            </a:r>
          </a:p>
          <a:p>
            <a:r>
              <a:rPr lang="en-US" sz="2400">
                <a:solidFill>
                  <a:srgbClr val="0070C0"/>
                </a:solidFill>
                <a:latin typeface="Big Shoulders Text" pitchFamily="2" charset="0"/>
              </a:rPr>
              <a:t>High body temperature</a:t>
            </a:r>
          </a:p>
          <a:p>
            <a:endParaRPr lang="en-US" sz="2400">
              <a:solidFill>
                <a:srgbClr val="0070C0"/>
              </a:solidFill>
              <a:latin typeface="Big Shoulders Text" pitchFamily="2" charset="0"/>
            </a:endParaRPr>
          </a:p>
          <a:p>
            <a:pPr marL="0" indent="0">
              <a:buNone/>
            </a:pPr>
            <a:r>
              <a:rPr lang="en-US" sz="1800">
                <a:solidFill>
                  <a:srgbClr val="0070C0"/>
                </a:solidFill>
                <a:latin typeface="Big Shoulders Text" pitchFamily="2" charset="0"/>
              </a:rPr>
              <a:t>(Source: </a:t>
            </a:r>
            <a:r>
              <a:rPr lang="en-US" sz="1800">
                <a:solidFill>
                  <a:srgbClr val="0070C0"/>
                </a:solidFill>
                <a:latin typeface="Big Shoulders Text" pitchFamily="2" charset="0"/>
                <a:hlinkClick r:id="rId2"/>
              </a:rPr>
              <a:t>CDPH Heat Preparedness</a:t>
            </a:r>
            <a:r>
              <a:rPr lang="en-US" sz="1800">
                <a:solidFill>
                  <a:srgbClr val="0070C0"/>
                </a:solidFill>
                <a:latin typeface="Big Shoulders Text" pitchFamily="2" charset="0"/>
              </a:rPr>
              <a:t>)</a:t>
            </a:r>
          </a:p>
        </p:txBody>
      </p:sp>
      <p:sp>
        <p:nvSpPr>
          <p:cNvPr id="4" name="Slide Number Placeholder 3">
            <a:extLst>
              <a:ext uri="{FF2B5EF4-FFF2-40B4-BE49-F238E27FC236}">
                <a16:creationId xmlns:a16="http://schemas.microsoft.com/office/drawing/2014/main" id="{293FA881-9DCF-FF32-63FA-EB3D51744A03}"/>
              </a:ext>
            </a:extLst>
          </p:cNvPr>
          <p:cNvSpPr>
            <a:spLocks noGrp="1"/>
          </p:cNvSpPr>
          <p:nvPr>
            <p:ph type="sldNum" sz="quarter" idx="12"/>
          </p:nvPr>
        </p:nvSpPr>
        <p:spPr/>
        <p:txBody>
          <a:bodyPr/>
          <a:lstStyle/>
          <a:p>
            <a:fld id="{3FCCF984-64AA-42B4-8D2F-66BCDE3A50F4}" type="slidenum">
              <a:rPr lang="en-US" smtClean="0"/>
              <a:t>20</a:t>
            </a:fld>
            <a:endParaRPr lang="en-US"/>
          </a:p>
        </p:txBody>
      </p:sp>
    </p:spTree>
    <p:extLst>
      <p:ext uri="{BB962C8B-B14F-4D97-AF65-F5344CB8AC3E}">
        <p14:creationId xmlns:p14="http://schemas.microsoft.com/office/powerpoint/2010/main" val="52660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79C17-BBF6-31C3-1F87-4B78E4625E18}"/>
              </a:ext>
            </a:extLst>
          </p:cNvPr>
          <p:cNvSpPr>
            <a:spLocks noGrp="1"/>
          </p:cNvSpPr>
          <p:nvPr>
            <p:ph type="title"/>
          </p:nvPr>
        </p:nvSpPr>
        <p:spPr/>
        <p:txBody>
          <a:bodyPr>
            <a:normAutofit/>
          </a:bodyPr>
          <a:lstStyle/>
          <a:p>
            <a:r>
              <a:rPr lang="en-US" sz="3200">
                <a:latin typeface="Big Shoulders Text Black" pitchFamily="2" charset="0"/>
              </a:rPr>
              <a:t>Take Necessary Precautions to Prevent Serious Health Effects </a:t>
            </a:r>
            <a:endParaRPr lang="en-US" sz="3200"/>
          </a:p>
        </p:txBody>
      </p:sp>
      <p:sp>
        <p:nvSpPr>
          <p:cNvPr id="4" name="Content Placeholder 3">
            <a:extLst>
              <a:ext uri="{FF2B5EF4-FFF2-40B4-BE49-F238E27FC236}">
                <a16:creationId xmlns:a16="http://schemas.microsoft.com/office/drawing/2014/main" id="{7A99FDAB-5C4D-DFCC-F773-8D0FA19CEC67}"/>
              </a:ext>
            </a:extLst>
          </p:cNvPr>
          <p:cNvSpPr>
            <a:spLocks noGrp="1"/>
          </p:cNvSpPr>
          <p:nvPr>
            <p:ph idx="1"/>
          </p:nvPr>
        </p:nvSpPr>
        <p:spPr/>
        <p:txBody>
          <a:bodyPr>
            <a:normAutofit/>
          </a:bodyPr>
          <a:lstStyle/>
          <a:p>
            <a:r>
              <a:rPr lang="en-US" sz="2400" b="1">
                <a:solidFill>
                  <a:srgbClr val="0070C0"/>
                </a:solidFill>
                <a:latin typeface="Big Shoulders Text" pitchFamily="2" charset="0"/>
              </a:rPr>
              <a:t>Keep residents cool: </a:t>
            </a:r>
            <a:r>
              <a:rPr lang="en-US" sz="2400">
                <a:solidFill>
                  <a:srgbClr val="0070C0"/>
                </a:solidFill>
                <a:latin typeface="Big Shoulders Text" pitchFamily="2" charset="0"/>
              </a:rPr>
              <a:t>Keep residents in air-conditioned areas. If there is no back up power to shelter in place in a power outage in your facility, consult your Emergency Plan for evacuation procedures. If evacuation is necessary, please call 311 or the CDPH PHEOC. </a:t>
            </a:r>
          </a:p>
          <a:p>
            <a:r>
              <a:rPr lang="en-US" sz="2400" b="1">
                <a:solidFill>
                  <a:srgbClr val="0070C0"/>
                </a:solidFill>
                <a:latin typeface="Big Shoulders Text" pitchFamily="2" charset="0"/>
              </a:rPr>
              <a:t>Keep residents hydrated</a:t>
            </a:r>
            <a:r>
              <a:rPr lang="en-US" sz="2400">
                <a:solidFill>
                  <a:srgbClr val="0070C0"/>
                </a:solidFill>
                <a:latin typeface="Big Shoulders Text" pitchFamily="2" charset="0"/>
              </a:rPr>
              <a:t>: Provide residents with two to four cups of water every hour if possible. Monitor fluid intake throughout any power outage. </a:t>
            </a:r>
          </a:p>
          <a:p>
            <a:r>
              <a:rPr lang="en-US" sz="2400" b="1">
                <a:solidFill>
                  <a:srgbClr val="0070C0"/>
                </a:solidFill>
                <a:latin typeface="Big Shoulders Text" pitchFamily="2" charset="0"/>
              </a:rPr>
              <a:t>Stay informed: </a:t>
            </a:r>
            <a:r>
              <a:rPr lang="en-US" sz="2400">
                <a:solidFill>
                  <a:srgbClr val="0070C0"/>
                </a:solidFill>
                <a:latin typeface="Big Shoulders Text" pitchFamily="2" charset="0"/>
              </a:rPr>
              <a:t>Check your local news for extreme heat warnings and safety tips. Visit the Chicago OEMC web page at </a:t>
            </a:r>
            <a:r>
              <a:rPr lang="en-US" sz="2400" u="sng">
                <a:solidFill>
                  <a:srgbClr val="0070C0"/>
                </a:solidFill>
                <a:latin typeface="Big Shoulders Text" pitchFamily="2" charset="0"/>
                <a:hlinkClick r:id="rId2"/>
              </a:rPr>
              <a:t>Chicago.gov/OEMC</a:t>
            </a:r>
            <a:r>
              <a:rPr lang="en-US" sz="2400" u="sng">
                <a:solidFill>
                  <a:srgbClr val="0070C0"/>
                </a:solidFill>
                <a:latin typeface="Big Shoulders Text" pitchFamily="2" charset="0"/>
              </a:rPr>
              <a:t>  </a:t>
            </a:r>
            <a:r>
              <a:rPr lang="en-US" sz="2400">
                <a:solidFill>
                  <a:srgbClr val="0070C0"/>
                </a:solidFill>
                <a:latin typeface="Big Shoulders Text" pitchFamily="2" charset="0"/>
              </a:rPr>
              <a:t>to find local information and tips for preventing heat sickness and to sign up for free alerts to your phone. Locations of cooling centers can be found here, </a:t>
            </a:r>
            <a:r>
              <a:rPr lang="en-US" sz="2400">
                <a:solidFill>
                  <a:srgbClr val="0070C0"/>
                </a:solidFill>
                <a:latin typeface="Big Shoulders Text" pitchFamily="2" charset="0"/>
                <a:hlinkClick r:id="rId3"/>
              </a:rPr>
              <a:t>cooling centers</a:t>
            </a:r>
            <a:r>
              <a:rPr lang="en-US" sz="2400">
                <a:solidFill>
                  <a:srgbClr val="0070C0"/>
                </a:solidFill>
                <a:latin typeface="Big Shoulders Text" pitchFamily="2" charset="0"/>
              </a:rPr>
              <a:t>. </a:t>
            </a:r>
          </a:p>
        </p:txBody>
      </p:sp>
      <p:sp>
        <p:nvSpPr>
          <p:cNvPr id="2" name="Slide Number Placeholder 1">
            <a:extLst>
              <a:ext uri="{FF2B5EF4-FFF2-40B4-BE49-F238E27FC236}">
                <a16:creationId xmlns:a16="http://schemas.microsoft.com/office/drawing/2014/main" id="{D85EB691-EE7C-FCD8-8014-EE8BE249B66C}"/>
              </a:ext>
            </a:extLst>
          </p:cNvPr>
          <p:cNvSpPr>
            <a:spLocks noGrp="1"/>
          </p:cNvSpPr>
          <p:nvPr>
            <p:ph type="sldNum" sz="quarter" idx="12"/>
          </p:nvPr>
        </p:nvSpPr>
        <p:spPr/>
        <p:txBody>
          <a:bodyPr/>
          <a:lstStyle/>
          <a:p>
            <a:fld id="{3FCCF984-64AA-42B4-8D2F-66BCDE3A50F4}" type="slidenum">
              <a:rPr lang="en-US" smtClean="0"/>
              <a:t>21</a:t>
            </a:fld>
            <a:endParaRPr lang="en-US"/>
          </a:p>
        </p:txBody>
      </p:sp>
    </p:spTree>
    <p:extLst>
      <p:ext uri="{BB962C8B-B14F-4D97-AF65-F5344CB8AC3E}">
        <p14:creationId xmlns:p14="http://schemas.microsoft.com/office/powerpoint/2010/main" val="691147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84A75-DF34-D754-583C-F4F761A25E1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57C8BB-E8FC-EB87-1C4F-A23D0E65AFDD}"/>
              </a:ext>
            </a:extLst>
          </p:cNvPr>
          <p:cNvSpPr>
            <a:spLocks noGrp="1"/>
          </p:cNvSpPr>
          <p:nvPr>
            <p:ph type="title"/>
          </p:nvPr>
        </p:nvSpPr>
        <p:spPr/>
        <p:txBody>
          <a:bodyPr>
            <a:normAutofit/>
          </a:bodyPr>
          <a:lstStyle/>
          <a:p>
            <a:r>
              <a:rPr lang="en-US" sz="3200">
                <a:latin typeface="Big Shoulders Text Black" pitchFamily="2" charset="0"/>
              </a:rPr>
              <a:t>Tips to Prepare for Power Outage in a Long-Term Care Facility for Heat Related Illness </a:t>
            </a:r>
            <a:endParaRPr lang="en-US" sz="3200"/>
          </a:p>
        </p:txBody>
      </p:sp>
      <p:sp>
        <p:nvSpPr>
          <p:cNvPr id="4" name="Content Placeholder 3">
            <a:extLst>
              <a:ext uri="{FF2B5EF4-FFF2-40B4-BE49-F238E27FC236}">
                <a16:creationId xmlns:a16="http://schemas.microsoft.com/office/drawing/2014/main" id="{D86379CF-086E-D404-1496-AA2D972FFA2A}"/>
              </a:ext>
            </a:extLst>
          </p:cNvPr>
          <p:cNvSpPr>
            <a:spLocks noGrp="1"/>
          </p:cNvSpPr>
          <p:nvPr>
            <p:ph idx="1"/>
          </p:nvPr>
        </p:nvSpPr>
        <p:spPr>
          <a:xfrm>
            <a:off x="1069848" y="2121408"/>
            <a:ext cx="10058400" cy="4251960"/>
          </a:xfrm>
        </p:spPr>
        <p:txBody>
          <a:bodyPr>
            <a:normAutofit/>
          </a:bodyPr>
          <a:lstStyle/>
          <a:p>
            <a:r>
              <a:rPr lang="en-US" sz="2800">
                <a:solidFill>
                  <a:srgbClr val="0070C0"/>
                </a:solidFill>
                <a:latin typeface="Big Shoulders Text" pitchFamily="2" charset="0"/>
              </a:rPr>
              <a:t>Be familiar with your  facility’s plan for managing cooling, utilizing backup power, mobilizing supplies and communication with utility partners and the CDPH PHEOC if you can shelter in place. </a:t>
            </a:r>
          </a:p>
          <a:p>
            <a:r>
              <a:rPr lang="en-US" sz="2800">
                <a:solidFill>
                  <a:srgbClr val="0070C0"/>
                </a:solidFill>
                <a:latin typeface="Big Shoulders Text" pitchFamily="2" charset="0"/>
              </a:rPr>
              <a:t>You should also have an evacuation location planned in advance with transportation support, should the situation require moving or transferring residents. </a:t>
            </a:r>
          </a:p>
        </p:txBody>
      </p:sp>
      <p:sp>
        <p:nvSpPr>
          <p:cNvPr id="2" name="Slide Number Placeholder 1">
            <a:extLst>
              <a:ext uri="{FF2B5EF4-FFF2-40B4-BE49-F238E27FC236}">
                <a16:creationId xmlns:a16="http://schemas.microsoft.com/office/drawing/2014/main" id="{1C2E410A-16ED-2379-D360-BF2BBCD959B2}"/>
              </a:ext>
            </a:extLst>
          </p:cNvPr>
          <p:cNvSpPr>
            <a:spLocks noGrp="1"/>
          </p:cNvSpPr>
          <p:nvPr>
            <p:ph type="sldNum" sz="quarter" idx="12"/>
          </p:nvPr>
        </p:nvSpPr>
        <p:spPr/>
        <p:txBody>
          <a:bodyPr/>
          <a:lstStyle/>
          <a:p>
            <a:fld id="{3FCCF984-64AA-42B4-8D2F-66BCDE3A50F4}" type="slidenum">
              <a:rPr lang="en-US" smtClean="0"/>
              <a:t>22</a:t>
            </a:fld>
            <a:endParaRPr lang="en-US"/>
          </a:p>
        </p:txBody>
      </p:sp>
    </p:spTree>
    <p:extLst>
      <p:ext uri="{BB962C8B-B14F-4D97-AF65-F5344CB8AC3E}">
        <p14:creationId xmlns:p14="http://schemas.microsoft.com/office/powerpoint/2010/main" val="401483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8093E-D8CB-FB13-1AA6-F6507CE0A3B2}"/>
              </a:ext>
            </a:extLst>
          </p:cNvPr>
          <p:cNvSpPr>
            <a:spLocks noGrp="1"/>
          </p:cNvSpPr>
          <p:nvPr>
            <p:ph type="title"/>
          </p:nvPr>
        </p:nvSpPr>
        <p:spPr/>
        <p:txBody>
          <a:bodyPr>
            <a:normAutofit/>
          </a:bodyPr>
          <a:lstStyle/>
          <a:p>
            <a:r>
              <a:rPr lang="en-US" sz="3200">
                <a:latin typeface="Big Shoulders Text Black" pitchFamily="2" charset="0"/>
              </a:rPr>
              <a:t>Develop a Comprehensive Emergency Plan </a:t>
            </a:r>
            <a:endParaRPr lang="en-US" sz="3200"/>
          </a:p>
        </p:txBody>
      </p:sp>
      <p:sp>
        <p:nvSpPr>
          <p:cNvPr id="3" name="Content Placeholder 2">
            <a:extLst>
              <a:ext uri="{FF2B5EF4-FFF2-40B4-BE49-F238E27FC236}">
                <a16:creationId xmlns:a16="http://schemas.microsoft.com/office/drawing/2014/main" id="{AB0FBF6C-D32E-8CA1-C5E7-A250030B71CD}"/>
              </a:ext>
            </a:extLst>
          </p:cNvPr>
          <p:cNvSpPr>
            <a:spLocks noGrp="1"/>
          </p:cNvSpPr>
          <p:nvPr>
            <p:ph idx="1"/>
          </p:nvPr>
        </p:nvSpPr>
        <p:spPr/>
        <p:txBody>
          <a:bodyPr>
            <a:normAutofit/>
          </a:bodyPr>
          <a:lstStyle/>
          <a:p>
            <a:r>
              <a:rPr lang="en-US" sz="2400" b="1">
                <a:latin typeface="Big Shoulders Text" pitchFamily="2" charset="0"/>
              </a:rPr>
              <a:t>Emergency Planning is Critical</a:t>
            </a:r>
          </a:p>
          <a:p>
            <a:r>
              <a:rPr lang="en-US" sz="2400">
                <a:latin typeface="Big Shoulders Text" pitchFamily="2" charset="0"/>
              </a:rPr>
              <a:t>All facilities, including assisted living, should have a clear, updated emergency plan.</a:t>
            </a:r>
          </a:p>
          <a:p>
            <a:r>
              <a:rPr lang="en-US" sz="2400">
                <a:latin typeface="Big Shoulders Text" pitchFamily="2" charset="0"/>
              </a:rPr>
              <a:t>Even if not required, assisted living centers need a disaster framework to protect resident health and safety.</a:t>
            </a:r>
          </a:p>
          <a:p>
            <a:r>
              <a:rPr lang="en-US" sz="2400">
                <a:latin typeface="Big Shoulders Text" pitchFamily="2" charset="0"/>
              </a:rPr>
              <a:t>Plans </a:t>
            </a:r>
            <a:r>
              <a:rPr lang="en-US" sz="2400" b="1">
                <a:latin typeface="Big Shoulders Text" pitchFamily="2" charset="0"/>
              </a:rPr>
              <a:t>must address power outages, that include:</a:t>
            </a:r>
            <a:endParaRPr lang="en-US" sz="2400">
              <a:solidFill>
                <a:srgbClr val="0070C0"/>
              </a:solidFill>
              <a:latin typeface="Big Shoulders Text" pitchFamily="2" charset="0"/>
            </a:endParaRPr>
          </a:p>
          <a:p>
            <a:r>
              <a:rPr lang="en-US" sz="2400">
                <a:solidFill>
                  <a:srgbClr val="0070C0"/>
                </a:solidFill>
                <a:latin typeface="Big Shoulders Text" pitchFamily="2" charset="0"/>
              </a:rPr>
              <a:t>Contact information for local utility companies and emergency services. </a:t>
            </a:r>
          </a:p>
          <a:p>
            <a:r>
              <a:rPr lang="en-US" sz="2400">
                <a:solidFill>
                  <a:srgbClr val="0070C0"/>
                </a:solidFill>
                <a:latin typeface="Big Shoulders Text" pitchFamily="2" charset="0"/>
              </a:rPr>
              <a:t>Clear instructions on how to use backup power sources. </a:t>
            </a:r>
          </a:p>
          <a:p>
            <a:r>
              <a:rPr lang="en-US" sz="2400">
                <a:solidFill>
                  <a:srgbClr val="0070C0"/>
                </a:solidFill>
                <a:latin typeface="Big Shoulders Text" pitchFamily="2" charset="0"/>
              </a:rPr>
              <a:t>Evacuation routes and procedures and an agreed upon location. Transportation to an evacuation location should also be considered </a:t>
            </a:r>
          </a:p>
        </p:txBody>
      </p:sp>
      <p:sp>
        <p:nvSpPr>
          <p:cNvPr id="4" name="Slide Number Placeholder 3">
            <a:extLst>
              <a:ext uri="{FF2B5EF4-FFF2-40B4-BE49-F238E27FC236}">
                <a16:creationId xmlns:a16="http://schemas.microsoft.com/office/drawing/2014/main" id="{7E6E3EA5-4E0D-CF1D-E75A-633AFC2B0154}"/>
              </a:ext>
            </a:extLst>
          </p:cNvPr>
          <p:cNvSpPr>
            <a:spLocks noGrp="1"/>
          </p:cNvSpPr>
          <p:nvPr>
            <p:ph type="sldNum" sz="quarter" idx="12"/>
          </p:nvPr>
        </p:nvSpPr>
        <p:spPr/>
        <p:txBody>
          <a:bodyPr/>
          <a:lstStyle/>
          <a:p>
            <a:fld id="{3FCCF984-64AA-42B4-8D2F-66BCDE3A50F4}" type="slidenum">
              <a:rPr lang="en-US" smtClean="0"/>
              <a:t>23</a:t>
            </a:fld>
            <a:endParaRPr lang="en-US"/>
          </a:p>
        </p:txBody>
      </p:sp>
    </p:spTree>
    <p:extLst>
      <p:ext uri="{BB962C8B-B14F-4D97-AF65-F5344CB8AC3E}">
        <p14:creationId xmlns:p14="http://schemas.microsoft.com/office/powerpoint/2010/main" val="401683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BAD410-CAE6-E5F8-43FD-B3C960498477}"/>
              </a:ext>
            </a:extLst>
          </p:cNvPr>
          <p:cNvSpPr>
            <a:spLocks noGrp="1"/>
          </p:cNvSpPr>
          <p:nvPr>
            <p:ph type="title"/>
          </p:nvPr>
        </p:nvSpPr>
        <p:spPr/>
        <p:txBody>
          <a:bodyPr>
            <a:normAutofit/>
          </a:bodyPr>
          <a:lstStyle/>
          <a:p>
            <a:r>
              <a:rPr lang="en-US" sz="3200">
                <a:latin typeface="Big Shoulders Text Black" pitchFamily="2" charset="0"/>
              </a:rPr>
              <a:t>Stock Up on Essential Supplies </a:t>
            </a:r>
            <a:endParaRPr lang="en-US" sz="3200"/>
          </a:p>
        </p:txBody>
      </p:sp>
      <p:sp>
        <p:nvSpPr>
          <p:cNvPr id="4" name="Content Placeholder 3">
            <a:extLst>
              <a:ext uri="{FF2B5EF4-FFF2-40B4-BE49-F238E27FC236}">
                <a16:creationId xmlns:a16="http://schemas.microsoft.com/office/drawing/2014/main" id="{15000061-636D-FC40-D2F5-564B447F2978}"/>
              </a:ext>
            </a:extLst>
          </p:cNvPr>
          <p:cNvSpPr>
            <a:spLocks noGrp="1"/>
          </p:cNvSpPr>
          <p:nvPr>
            <p:ph idx="1"/>
          </p:nvPr>
        </p:nvSpPr>
        <p:spPr/>
        <p:txBody>
          <a:bodyPr>
            <a:normAutofit/>
          </a:bodyPr>
          <a:lstStyle/>
          <a:p>
            <a:r>
              <a:rPr lang="en-US" sz="2800">
                <a:solidFill>
                  <a:srgbClr val="0070C0"/>
                </a:solidFill>
                <a:latin typeface="Big Shoulders Text" pitchFamily="2" charset="0"/>
              </a:rPr>
              <a:t>Ensure that the facility is well-stocked with essential supplies such as: </a:t>
            </a:r>
          </a:p>
          <a:p>
            <a:pPr lvl="1"/>
            <a:r>
              <a:rPr lang="en-US" sz="2400">
                <a:solidFill>
                  <a:srgbClr val="0070C0"/>
                </a:solidFill>
                <a:latin typeface="Big Shoulders Text" pitchFamily="2" charset="0"/>
              </a:rPr>
              <a:t>Non-perishable food and bottled water. </a:t>
            </a:r>
          </a:p>
          <a:p>
            <a:pPr lvl="1"/>
            <a:r>
              <a:rPr lang="en-US" sz="2400">
                <a:solidFill>
                  <a:srgbClr val="0070C0"/>
                </a:solidFill>
                <a:latin typeface="Big Shoulders Text" pitchFamily="2" charset="0"/>
              </a:rPr>
              <a:t>Battery-operated flashlights and lanterns. </a:t>
            </a:r>
          </a:p>
          <a:p>
            <a:pPr lvl="1"/>
            <a:r>
              <a:rPr lang="en-US" sz="2400">
                <a:solidFill>
                  <a:srgbClr val="0070C0"/>
                </a:solidFill>
                <a:latin typeface="Big Shoulders Text" pitchFamily="2" charset="0"/>
              </a:rPr>
              <a:t>Extra batteries and portable chargers. </a:t>
            </a:r>
          </a:p>
          <a:p>
            <a:pPr lvl="1"/>
            <a:r>
              <a:rPr lang="en-US" sz="2400">
                <a:solidFill>
                  <a:srgbClr val="0070C0"/>
                </a:solidFill>
                <a:latin typeface="Big Shoulders Text" pitchFamily="2" charset="0"/>
              </a:rPr>
              <a:t>Inventory your Emergency Kit (See recommendations for an Emergency Kit to follow). </a:t>
            </a:r>
          </a:p>
        </p:txBody>
      </p:sp>
      <p:sp>
        <p:nvSpPr>
          <p:cNvPr id="2" name="Slide Number Placeholder 1">
            <a:extLst>
              <a:ext uri="{FF2B5EF4-FFF2-40B4-BE49-F238E27FC236}">
                <a16:creationId xmlns:a16="http://schemas.microsoft.com/office/drawing/2014/main" id="{A9FB02CE-4DF5-ECD2-522C-ECCA88AE002C}"/>
              </a:ext>
            </a:extLst>
          </p:cNvPr>
          <p:cNvSpPr>
            <a:spLocks noGrp="1"/>
          </p:cNvSpPr>
          <p:nvPr>
            <p:ph type="sldNum" sz="quarter" idx="12"/>
          </p:nvPr>
        </p:nvSpPr>
        <p:spPr/>
        <p:txBody>
          <a:bodyPr/>
          <a:lstStyle/>
          <a:p>
            <a:fld id="{3FCCF984-64AA-42B4-8D2F-66BCDE3A50F4}" type="slidenum">
              <a:rPr lang="en-US" smtClean="0"/>
              <a:t>24</a:t>
            </a:fld>
            <a:endParaRPr lang="en-US"/>
          </a:p>
        </p:txBody>
      </p:sp>
    </p:spTree>
    <p:extLst>
      <p:ext uri="{BB962C8B-B14F-4D97-AF65-F5344CB8AC3E}">
        <p14:creationId xmlns:p14="http://schemas.microsoft.com/office/powerpoint/2010/main" val="3948342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F45CF-1781-4887-F723-9C723E6C939D}"/>
              </a:ext>
            </a:extLst>
          </p:cNvPr>
          <p:cNvSpPr>
            <a:spLocks noGrp="1"/>
          </p:cNvSpPr>
          <p:nvPr>
            <p:ph type="title"/>
          </p:nvPr>
        </p:nvSpPr>
        <p:spPr/>
        <p:txBody>
          <a:bodyPr>
            <a:normAutofit/>
          </a:bodyPr>
          <a:lstStyle/>
          <a:p>
            <a:pPr algn="ctr"/>
            <a:r>
              <a:rPr lang="en-US" sz="3200">
                <a:latin typeface="Big Shoulders Text Black" pitchFamily="2" charset="0"/>
              </a:rPr>
              <a:t>Emergency Kit Inventory List for Heat Related Disaster</a:t>
            </a:r>
            <a:br>
              <a:rPr lang="en-US" sz="3200">
                <a:latin typeface="Big Shoulders Text Black" pitchFamily="2" charset="0"/>
              </a:rPr>
            </a:br>
            <a:br>
              <a:rPr lang="en-US" sz="3200">
                <a:latin typeface="Big Shoulders Text Black" pitchFamily="2" charset="0"/>
              </a:rPr>
            </a:br>
            <a:r>
              <a:rPr lang="en-US" sz="1600">
                <a:latin typeface="Big Shoulders Text" pitchFamily="2" charset="0"/>
              </a:rPr>
              <a:t>(This list courtesy of the Arizona Department of Health Services and the Arizona Health Care Associations)</a:t>
            </a:r>
          </a:p>
        </p:txBody>
      </p:sp>
      <p:sp>
        <p:nvSpPr>
          <p:cNvPr id="3" name="Content Placeholder 2">
            <a:extLst>
              <a:ext uri="{FF2B5EF4-FFF2-40B4-BE49-F238E27FC236}">
                <a16:creationId xmlns:a16="http://schemas.microsoft.com/office/drawing/2014/main" id="{1653370A-28FC-3B4D-60AB-A29B3C8D1C3C}"/>
              </a:ext>
            </a:extLst>
          </p:cNvPr>
          <p:cNvSpPr>
            <a:spLocks noGrp="1"/>
          </p:cNvSpPr>
          <p:nvPr>
            <p:ph sz="half" idx="1"/>
          </p:nvPr>
        </p:nvSpPr>
        <p:spPr/>
        <p:txBody>
          <a:bodyPr>
            <a:noAutofit/>
          </a:bodyPr>
          <a:lstStyle/>
          <a:p>
            <a:r>
              <a:rPr lang="en-US">
                <a:solidFill>
                  <a:srgbClr val="0070C0"/>
                </a:solidFill>
                <a:latin typeface="Big Shoulders Text" pitchFamily="2" charset="0"/>
              </a:rPr>
              <a:t>Cooling tools and ice packs</a:t>
            </a:r>
          </a:p>
          <a:p>
            <a:r>
              <a:rPr lang="en-US">
                <a:solidFill>
                  <a:srgbClr val="0070C0"/>
                </a:solidFill>
                <a:latin typeface="Big Shoulders Text" pitchFamily="2" charset="0"/>
              </a:rPr>
              <a:t>Sun block and lip balm</a:t>
            </a:r>
          </a:p>
          <a:p>
            <a:r>
              <a:rPr lang="en-US">
                <a:solidFill>
                  <a:srgbClr val="0070C0"/>
                </a:solidFill>
                <a:latin typeface="Big Shoulders Text" pitchFamily="2" charset="0"/>
              </a:rPr>
              <a:t>Coral rehydration salts</a:t>
            </a:r>
          </a:p>
          <a:p>
            <a:r>
              <a:rPr lang="en-US">
                <a:solidFill>
                  <a:srgbClr val="0070C0"/>
                </a:solidFill>
                <a:latin typeface="Big Shoulders Text" pitchFamily="2" charset="0"/>
              </a:rPr>
              <a:t>Coolers</a:t>
            </a:r>
          </a:p>
          <a:p>
            <a:r>
              <a:rPr lang="en-US">
                <a:solidFill>
                  <a:srgbClr val="0070C0"/>
                </a:solidFill>
                <a:latin typeface="Big Shoulders Text" pitchFamily="2" charset="0"/>
              </a:rPr>
              <a:t>Bottled water</a:t>
            </a:r>
          </a:p>
          <a:p>
            <a:r>
              <a:rPr lang="en-US">
                <a:solidFill>
                  <a:srgbClr val="0070C0"/>
                </a:solidFill>
                <a:latin typeface="Big Shoulders Text" pitchFamily="2" charset="0"/>
              </a:rPr>
              <a:t>Emergency contact list for family members, guardians, responsible parties</a:t>
            </a:r>
          </a:p>
          <a:p>
            <a:r>
              <a:rPr lang="en-US">
                <a:solidFill>
                  <a:srgbClr val="0070C0"/>
                </a:solidFill>
                <a:latin typeface="Big Shoulders Text" pitchFamily="2" charset="0"/>
              </a:rPr>
              <a:t>2-Port Ultra-Portable Charger, charged cell phones</a:t>
            </a:r>
          </a:p>
          <a:p>
            <a:r>
              <a:rPr lang="en-US">
                <a:solidFill>
                  <a:srgbClr val="0070C0"/>
                </a:solidFill>
                <a:latin typeface="Big Shoulders Text" pitchFamily="2" charset="0"/>
              </a:rPr>
              <a:t>Fans, battery operated, and power based</a:t>
            </a:r>
          </a:p>
          <a:p>
            <a:r>
              <a:rPr lang="en-US">
                <a:solidFill>
                  <a:srgbClr val="0070C0"/>
                </a:solidFill>
                <a:latin typeface="Big Shoulders Text" pitchFamily="2" charset="0"/>
              </a:rPr>
              <a:t>Hand sanitizer</a:t>
            </a:r>
          </a:p>
        </p:txBody>
      </p:sp>
      <p:sp>
        <p:nvSpPr>
          <p:cNvPr id="4" name="Content Placeholder 3">
            <a:extLst>
              <a:ext uri="{FF2B5EF4-FFF2-40B4-BE49-F238E27FC236}">
                <a16:creationId xmlns:a16="http://schemas.microsoft.com/office/drawing/2014/main" id="{5135CE20-F2D1-E66F-CA56-85DE06FEDAE6}"/>
              </a:ext>
            </a:extLst>
          </p:cNvPr>
          <p:cNvSpPr>
            <a:spLocks noGrp="1"/>
          </p:cNvSpPr>
          <p:nvPr>
            <p:ph sz="half" idx="2"/>
          </p:nvPr>
        </p:nvSpPr>
        <p:spPr/>
        <p:txBody>
          <a:bodyPr>
            <a:noAutofit/>
          </a:bodyPr>
          <a:lstStyle/>
          <a:p>
            <a:r>
              <a:rPr lang="en-US">
                <a:solidFill>
                  <a:srgbClr val="0070C0"/>
                </a:solidFill>
                <a:latin typeface="Big Shoulders Text" pitchFamily="2" charset="0"/>
              </a:rPr>
              <a:t>8 LED flashlights</a:t>
            </a:r>
          </a:p>
          <a:p>
            <a:r>
              <a:rPr lang="en-US">
                <a:solidFill>
                  <a:srgbClr val="0070C0"/>
                </a:solidFill>
                <a:latin typeface="Big Shoulders Text" pitchFamily="2" charset="0"/>
              </a:rPr>
              <a:t>2 Emergency Hand Crank Self-Powered AM/FM NOAA Solar Weather Radio with LED flashlight, 1000mAh Power Bank</a:t>
            </a:r>
          </a:p>
          <a:p>
            <a:r>
              <a:rPr lang="en-US">
                <a:solidFill>
                  <a:srgbClr val="0070C0"/>
                </a:solidFill>
                <a:latin typeface="Big Shoulders Text" pitchFamily="2" charset="0"/>
              </a:rPr>
              <a:t>Every Read First Aid Fully Stocked First Responder</a:t>
            </a:r>
          </a:p>
          <a:p>
            <a:r>
              <a:rPr lang="en-US">
                <a:solidFill>
                  <a:srgbClr val="0070C0"/>
                </a:solidFill>
                <a:latin typeface="Big Shoulders Text" pitchFamily="2" charset="0"/>
              </a:rPr>
              <a:t>A collection of essential gear to treat a wide variety of injuries and emergencies</a:t>
            </a:r>
          </a:p>
          <a:p>
            <a:r>
              <a:rPr lang="en-US">
                <a:solidFill>
                  <a:srgbClr val="0070C0"/>
                </a:solidFill>
                <a:latin typeface="Big Shoulders Text" pitchFamily="2" charset="0"/>
              </a:rPr>
              <a:t>Double Bandage Kit</a:t>
            </a:r>
          </a:p>
          <a:p>
            <a:r>
              <a:rPr lang="en-US">
                <a:solidFill>
                  <a:srgbClr val="0070C0"/>
                </a:solidFill>
                <a:latin typeface="Big Shoulders Text" pitchFamily="2" charset="0"/>
              </a:rPr>
              <a:t>Dual tube stethoscope</a:t>
            </a:r>
          </a:p>
          <a:p>
            <a:r>
              <a:rPr lang="en-US">
                <a:solidFill>
                  <a:srgbClr val="0070C0"/>
                </a:solidFill>
                <a:latin typeface="Big Shoulders Text" pitchFamily="2" charset="0"/>
              </a:rPr>
              <a:t>Blood pressure cuff </a:t>
            </a:r>
          </a:p>
          <a:p>
            <a:r>
              <a:rPr lang="en-US">
                <a:solidFill>
                  <a:srgbClr val="0070C0"/>
                </a:solidFill>
                <a:latin typeface="Big Shoulders Text" pitchFamily="2" charset="0"/>
              </a:rPr>
              <a:t>Adult CPR mask</a:t>
            </a:r>
          </a:p>
        </p:txBody>
      </p:sp>
      <p:sp>
        <p:nvSpPr>
          <p:cNvPr id="5" name="Slide Number Placeholder 4">
            <a:extLst>
              <a:ext uri="{FF2B5EF4-FFF2-40B4-BE49-F238E27FC236}">
                <a16:creationId xmlns:a16="http://schemas.microsoft.com/office/drawing/2014/main" id="{BC0C1DE2-11EF-EC7B-B25A-A934127187E8}"/>
              </a:ext>
            </a:extLst>
          </p:cNvPr>
          <p:cNvSpPr>
            <a:spLocks noGrp="1"/>
          </p:cNvSpPr>
          <p:nvPr>
            <p:ph type="sldNum" sz="quarter" idx="12"/>
          </p:nvPr>
        </p:nvSpPr>
        <p:spPr/>
        <p:txBody>
          <a:bodyPr/>
          <a:lstStyle/>
          <a:p>
            <a:fld id="{3FCCF984-64AA-42B4-8D2F-66BCDE3A50F4}" type="slidenum">
              <a:rPr lang="en-US" smtClean="0"/>
              <a:t>25</a:t>
            </a:fld>
            <a:endParaRPr lang="en-US"/>
          </a:p>
        </p:txBody>
      </p:sp>
    </p:spTree>
    <p:extLst>
      <p:ext uri="{BB962C8B-B14F-4D97-AF65-F5344CB8AC3E}">
        <p14:creationId xmlns:p14="http://schemas.microsoft.com/office/powerpoint/2010/main" val="1457112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B674-B2FA-0FF4-A433-21272A663C1B}"/>
              </a:ext>
            </a:extLst>
          </p:cNvPr>
          <p:cNvSpPr>
            <a:spLocks noGrp="1"/>
          </p:cNvSpPr>
          <p:nvPr>
            <p:ph type="title"/>
          </p:nvPr>
        </p:nvSpPr>
        <p:spPr/>
        <p:txBody>
          <a:bodyPr>
            <a:normAutofit/>
          </a:bodyPr>
          <a:lstStyle/>
          <a:p>
            <a:r>
              <a:rPr lang="en-US" sz="3200">
                <a:latin typeface="Big Shoulders Text Black" pitchFamily="2" charset="0"/>
              </a:rPr>
              <a:t>Emergency Kit Inventory List for Heat Related Disaster (cont.)</a:t>
            </a:r>
            <a:br>
              <a:rPr lang="en-US" sz="3200">
                <a:latin typeface="Big Shoulders Text Black" pitchFamily="2" charset="0"/>
              </a:rPr>
            </a:br>
            <a:r>
              <a:rPr lang="en-US" sz="3200">
                <a:latin typeface="Big Shoulders Text Black" pitchFamily="2" charset="0"/>
              </a:rPr>
              <a:t>	</a:t>
            </a:r>
            <a:r>
              <a:rPr kumimoji="0" lang="en-US" sz="1600" b="1" i="0" u="none" strike="noStrike" kern="1200" cap="none" spc="0" normalizeH="0" baseline="0" noProof="0">
                <a:ln>
                  <a:noFill/>
                </a:ln>
                <a:solidFill>
                  <a:prstClr val="black"/>
                </a:solidFill>
                <a:effectLst/>
                <a:uLnTx/>
                <a:uFillTx/>
                <a:latin typeface="Big Shoulders Text" pitchFamily="2" charset="0"/>
                <a:ea typeface="+mj-ea"/>
                <a:cs typeface="+mj-cs"/>
              </a:rPr>
              <a:t>(This list courtesy of the Arizona Department of Health Services and the Arizona Health Care Associations)</a:t>
            </a:r>
            <a:endParaRPr lang="en-US" sz="3200">
              <a:latin typeface="Big Shoulders Text Black" pitchFamily="2" charset="0"/>
            </a:endParaRPr>
          </a:p>
        </p:txBody>
      </p:sp>
      <p:sp>
        <p:nvSpPr>
          <p:cNvPr id="3" name="Content Placeholder 2">
            <a:extLst>
              <a:ext uri="{FF2B5EF4-FFF2-40B4-BE49-F238E27FC236}">
                <a16:creationId xmlns:a16="http://schemas.microsoft.com/office/drawing/2014/main" id="{503B3D07-1E0E-BE94-FF1B-479B0E99DDA4}"/>
              </a:ext>
            </a:extLst>
          </p:cNvPr>
          <p:cNvSpPr>
            <a:spLocks noGrp="1"/>
          </p:cNvSpPr>
          <p:nvPr>
            <p:ph sz="half" idx="1"/>
          </p:nvPr>
        </p:nvSpPr>
        <p:spPr/>
        <p:txBody>
          <a:bodyPr/>
          <a:lstStyle/>
          <a:p>
            <a:r>
              <a:rPr lang="en-US">
                <a:solidFill>
                  <a:srgbClr val="0070C0"/>
                </a:solidFill>
                <a:latin typeface="Big Shoulders Text" pitchFamily="2" charset="0"/>
              </a:rPr>
              <a:t>16/3 Vinyl 50-foot extension cord</a:t>
            </a:r>
          </a:p>
          <a:p>
            <a:r>
              <a:rPr lang="en-US">
                <a:solidFill>
                  <a:srgbClr val="0070C0"/>
                </a:solidFill>
                <a:latin typeface="Big Shoulders Text" pitchFamily="2" charset="0"/>
              </a:rPr>
              <a:t>2-6 Outlet Surge Protector Power Strips</a:t>
            </a:r>
          </a:p>
          <a:p>
            <a:r>
              <a:rPr lang="en-US">
                <a:solidFill>
                  <a:srgbClr val="0070C0"/>
                </a:solidFill>
                <a:latin typeface="Big Shoulders Text" pitchFamily="2" charset="0"/>
              </a:rPr>
              <a:t>Handheld bullhorn loudspeaker</a:t>
            </a:r>
          </a:p>
          <a:p>
            <a:r>
              <a:rPr lang="en-US">
                <a:solidFill>
                  <a:srgbClr val="0070C0"/>
                </a:solidFill>
                <a:latin typeface="Big Shoulders Text" pitchFamily="2" charset="0"/>
              </a:rPr>
              <a:t>Basic tool kit</a:t>
            </a:r>
          </a:p>
          <a:p>
            <a:r>
              <a:rPr lang="en-US">
                <a:solidFill>
                  <a:srgbClr val="0070C0"/>
                </a:solidFill>
                <a:latin typeface="Big Shoulders Text" pitchFamily="2" charset="0"/>
              </a:rPr>
              <a:t>ICS vests</a:t>
            </a:r>
          </a:p>
          <a:p>
            <a:r>
              <a:rPr lang="en-US">
                <a:solidFill>
                  <a:srgbClr val="0070C0"/>
                </a:solidFill>
                <a:latin typeface="Big Shoulders Text" pitchFamily="2" charset="0"/>
              </a:rPr>
              <a:t>!D bracelets/nametags</a:t>
            </a:r>
          </a:p>
          <a:p>
            <a:r>
              <a:rPr lang="en-US">
                <a:solidFill>
                  <a:srgbClr val="0070C0"/>
                </a:solidFill>
                <a:latin typeface="Big Shoulders Text" pitchFamily="2" charset="0"/>
              </a:rPr>
              <a:t>Blankets, lightweight clothing</a:t>
            </a:r>
          </a:p>
          <a:p>
            <a:r>
              <a:rPr lang="en-US">
                <a:solidFill>
                  <a:srgbClr val="0070C0"/>
                </a:solidFill>
                <a:latin typeface="Big Shoulders Text" pitchFamily="2" charset="0"/>
              </a:rPr>
              <a:t>Survival snacks, Cliff bars/ protein bars, emergency meals, protein drinks</a:t>
            </a:r>
          </a:p>
          <a:p>
            <a:pPr marL="0" indent="0">
              <a:buNone/>
            </a:pPr>
            <a:endParaRPr lang="en-US">
              <a:solidFill>
                <a:srgbClr val="0070C0"/>
              </a:solidFill>
              <a:latin typeface="Big Shoulders Text" pitchFamily="2" charset="0"/>
            </a:endParaRPr>
          </a:p>
        </p:txBody>
      </p:sp>
      <p:sp>
        <p:nvSpPr>
          <p:cNvPr id="4" name="Content Placeholder 3">
            <a:extLst>
              <a:ext uri="{FF2B5EF4-FFF2-40B4-BE49-F238E27FC236}">
                <a16:creationId xmlns:a16="http://schemas.microsoft.com/office/drawing/2014/main" id="{14ACDC2E-24EF-651D-6A2F-473C34769A51}"/>
              </a:ext>
            </a:extLst>
          </p:cNvPr>
          <p:cNvSpPr>
            <a:spLocks noGrp="1"/>
          </p:cNvSpPr>
          <p:nvPr>
            <p:ph sz="half" idx="2"/>
          </p:nvPr>
        </p:nvSpPr>
        <p:spPr/>
        <p:txBody>
          <a:bodyPr/>
          <a:lstStyle/>
          <a:p>
            <a:r>
              <a:rPr lang="en-US">
                <a:solidFill>
                  <a:srgbClr val="0070C0"/>
                </a:solidFill>
                <a:latin typeface="Big Shoulders Text" pitchFamily="2" charset="0"/>
              </a:rPr>
              <a:t>Sweet snacks, candy (no hard candy due to choking risk)</a:t>
            </a:r>
          </a:p>
          <a:p>
            <a:r>
              <a:rPr lang="en-US">
                <a:solidFill>
                  <a:srgbClr val="0070C0"/>
                </a:solidFill>
                <a:latin typeface="Big Shoulders Text" pitchFamily="2" charset="0"/>
              </a:rPr>
              <a:t>Cereal, crackers</a:t>
            </a:r>
          </a:p>
          <a:p>
            <a:r>
              <a:rPr lang="en-US">
                <a:solidFill>
                  <a:srgbClr val="0070C0"/>
                </a:solidFill>
                <a:latin typeface="Big Shoulders Text" pitchFamily="2" charset="0"/>
              </a:rPr>
              <a:t>Games, puzzles, card, iPad, electronic games, paper and writing tools, coloring books, crayons</a:t>
            </a:r>
          </a:p>
          <a:p>
            <a:r>
              <a:rPr lang="en-US">
                <a:solidFill>
                  <a:srgbClr val="0070C0"/>
                </a:solidFill>
                <a:latin typeface="Big Shoulders Text" pitchFamily="2" charset="0"/>
              </a:rPr>
              <a:t>Music and headphones</a:t>
            </a:r>
          </a:p>
        </p:txBody>
      </p:sp>
      <p:sp>
        <p:nvSpPr>
          <p:cNvPr id="5" name="Slide Number Placeholder 4">
            <a:extLst>
              <a:ext uri="{FF2B5EF4-FFF2-40B4-BE49-F238E27FC236}">
                <a16:creationId xmlns:a16="http://schemas.microsoft.com/office/drawing/2014/main" id="{6805D775-5530-2A4B-D2E8-F467383BEB46}"/>
              </a:ext>
            </a:extLst>
          </p:cNvPr>
          <p:cNvSpPr>
            <a:spLocks noGrp="1"/>
          </p:cNvSpPr>
          <p:nvPr>
            <p:ph type="sldNum" sz="quarter" idx="12"/>
          </p:nvPr>
        </p:nvSpPr>
        <p:spPr/>
        <p:txBody>
          <a:bodyPr/>
          <a:lstStyle/>
          <a:p>
            <a:fld id="{3FCCF984-64AA-42B4-8D2F-66BCDE3A50F4}" type="slidenum">
              <a:rPr lang="en-US" smtClean="0"/>
              <a:t>26</a:t>
            </a:fld>
            <a:endParaRPr lang="en-US"/>
          </a:p>
        </p:txBody>
      </p:sp>
    </p:spTree>
    <p:extLst>
      <p:ext uri="{BB962C8B-B14F-4D97-AF65-F5344CB8AC3E}">
        <p14:creationId xmlns:p14="http://schemas.microsoft.com/office/powerpoint/2010/main" val="1190948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CFDC4-77F3-2226-389F-3072C513B049}"/>
              </a:ext>
            </a:extLst>
          </p:cNvPr>
          <p:cNvSpPr>
            <a:spLocks noGrp="1"/>
          </p:cNvSpPr>
          <p:nvPr>
            <p:ph type="title"/>
          </p:nvPr>
        </p:nvSpPr>
        <p:spPr/>
        <p:txBody>
          <a:bodyPr>
            <a:normAutofit/>
          </a:bodyPr>
          <a:lstStyle/>
          <a:p>
            <a:r>
              <a:rPr lang="en-US" sz="3200">
                <a:latin typeface="Big Shoulders Text Black" pitchFamily="2" charset="0"/>
              </a:rPr>
              <a:t>Assess Back Up Power </a:t>
            </a:r>
            <a:endParaRPr lang="en-US" sz="3200"/>
          </a:p>
        </p:txBody>
      </p:sp>
      <p:sp>
        <p:nvSpPr>
          <p:cNvPr id="3" name="Content Placeholder 2">
            <a:extLst>
              <a:ext uri="{FF2B5EF4-FFF2-40B4-BE49-F238E27FC236}">
                <a16:creationId xmlns:a16="http://schemas.microsoft.com/office/drawing/2014/main" id="{7A6BB77E-8DC0-C59A-0F06-37E50A405846}"/>
              </a:ext>
            </a:extLst>
          </p:cNvPr>
          <p:cNvSpPr>
            <a:spLocks noGrp="1"/>
          </p:cNvSpPr>
          <p:nvPr>
            <p:ph idx="1"/>
          </p:nvPr>
        </p:nvSpPr>
        <p:spPr/>
        <p:txBody>
          <a:bodyPr>
            <a:normAutofit/>
          </a:bodyPr>
          <a:lstStyle/>
          <a:p>
            <a:r>
              <a:rPr lang="en-US" sz="3200">
                <a:solidFill>
                  <a:srgbClr val="0070C0"/>
                </a:solidFill>
                <a:latin typeface="Big Shoulders Text" pitchFamily="2" charset="0"/>
              </a:rPr>
              <a:t>Generators can provide critical electricity during a power outage. Ensure that they are: </a:t>
            </a:r>
          </a:p>
          <a:p>
            <a:pPr lvl="1"/>
            <a:r>
              <a:rPr lang="en-US" sz="2800">
                <a:solidFill>
                  <a:srgbClr val="0070C0"/>
                </a:solidFill>
                <a:latin typeface="Big Shoulders Text" pitchFamily="2" charset="0"/>
              </a:rPr>
              <a:t>Regularly maintained and tested. </a:t>
            </a:r>
          </a:p>
          <a:p>
            <a:pPr lvl="1"/>
            <a:r>
              <a:rPr lang="en-US" sz="2800">
                <a:solidFill>
                  <a:srgbClr val="0070C0"/>
                </a:solidFill>
                <a:latin typeface="Big Shoulders Text" pitchFamily="2" charset="0"/>
              </a:rPr>
              <a:t>Fuel supplies are ample and safely stored </a:t>
            </a:r>
          </a:p>
          <a:p>
            <a:endParaRPr lang="en-US" sz="3200"/>
          </a:p>
        </p:txBody>
      </p:sp>
      <p:sp>
        <p:nvSpPr>
          <p:cNvPr id="4" name="Slide Number Placeholder 3">
            <a:extLst>
              <a:ext uri="{FF2B5EF4-FFF2-40B4-BE49-F238E27FC236}">
                <a16:creationId xmlns:a16="http://schemas.microsoft.com/office/drawing/2014/main" id="{11924291-C939-5CF2-F779-70B39C4A435A}"/>
              </a:ext>
            </a:extLst>
          </p:cNvPr>
          <p:cNvSpPr>
            <a:spLocks noGrp="1"/>
          </p:cNvSpPr>
          <p:nvPr>
            <p:ph type="sldNum" sz="quarter" idx="12"/>
          </p:nvPr>
        </p:nvSpPr>
        <p:spPr/>
        <p:txBody>
          <a:bodyPr/>
          <a:lstStyle/>
          <a:p>
            <a:fld id="{3FCCF984-64AA-42B4-8D2F-66BCDE3A50F4}" type="slidenum">
              <a:rPr lang="en-US" smtClean="0"/>
              <a:t>27</a:t>
            </a:fld>
            <a:endParaRPr lang="en-US"/>
          </a:p>
        </p:txBody>
      </p:sp>
    </p:spTree>
    <p:extLst>
      <p:ext uri="{BB962C8B-B14F-4D97-AF65-F5344CB8AC3E}">
        <p14:creationId xmlns:p14="http://schemas.microsoft.com/office/powerpoint/2010/main" val="1822413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22280-5003-CBF2-07E6-749725029DBE}"/>
              </a:ext>
            </a:extLst>
          </p:cNvPr>
          <p:cNvSpPr>
            <a:spLocks noGrp="1"/>
          </p:cNvSpPr>
          <p:nvPr>
            <p:ph type="title"/>
          </p:nvPr>
        </p:nvSpPr>
        <p:spPr/>
        <p:txBody>
          <a:bodyPr>
            <a:normAutofit/>
          </a:bodyPr>
          <a:lstStyle/>
          <a:p>
            <a:r>
              <a:rPr lang="en-US" sz="3200">
                <a:latin typeface="Big Shoulders Text Black" pitchFamily="2" charset="0"/>
              </a:rPr>
              <a:t>Develop a Communication Plan </a:t>
            </a:r>
            <a:endParaRPr lang="en-US" sz="3200"/>
          </a:p>
        </p:txBody>
      </p:sp>
      <p:sp>
        <p:nvSpPr>
          <p:cNvPr id="3" name="Content Placeholder 2">
            <a:extLst>
              <a:ext uri="{FF2B5EF4-FFF2-40B4-BE49-F238E27FC236}">
                <a16:creationId xmlns:a16="http://schemas.microsoft.com/office/drawing/2014/main" id="{FF60A2FC-76D2-68D9-C771-05415BCCC317}"/>
              </a:ext>
            </a:extLst>
          </p:cNvPr>
          <p:cNvSpPr>
            <a:spLocks noGrp="1"/>
          </p:cNvSpPr>
          <p:nvPr>
            <p:ph idx="1"/>
          </p:nvPr>
        </p:nvSpPr>
        <p:spPr/>
        <p:txBody>
          <a:bodyPr>
            <a:normAutofit/>
          </a:bodyPr>
          <a:lstStyle/>
          <a:p>
            <a:r>
              <a:rPr lang="en-US" sz="3200">
                <a:solidFill>
                  <a:srgbClr val="0070C0"/>
                </a:solidFill>
                <a:latin typeface="Big Shoulders Display" pitchFamily="2" charset="0"/>
              </a:rPr>
              <a:t>Establish a communication plan to keep residents, staff, and families informed. This should include: </a:t>
            </a:r>
          </a:p>
          <a:p>
            <a:pPr lvl="1"/>
            <a:r>
              <a:rPr lang="en-US" sz="2800">
                <a:solidFill>
                  <a:srgbClr val="0070C0"/>
                </a:solidFill>
                <a:latin typeface="Big Shoulders Display" pitchFamily="2" charset="0"/>
              </a:rPr>
              <a:t>A list of emergency contacts, local first responders, evacuation site partners </a:t>
            </a:r>
          </a:p>
          <a:p>
            <a:pPr lvl="1"/>
            <a:r>
              <a:rPr lang="en-US" sz="2800">
                <a:solidFill>
                  <a:srgbClr val="0070C0"/>
                </a:solidFill>
                <a:latin typeface="Big Shoulders Display" pitchFamily="2" charset="0"/>
              </a:rPr>
              <a:t>Methods for </a:t>
            </a:r>
            <a:r>
              <a:rPr lang="en-US" sz="2800">
                <a:solidFill>
                  <a:srgbClr val="0070C0"/>
                </a:solidFill>
                <a:latin typeface="Big Shoulders Text" pitchFamily="2" charset="0"/>
              </a:rPr>
              <a:t>regular</a:t>
            </a:r>
            <a:r>
              <a:rPr lang="en-US" sz="2800">
                <a:solidFill>
                  <a:srgbClr val="0070C0"/>
                </a:solidFill>
                <a:latin typeface="Big Shoulders Display" pitchFamily="2" charset="0"/>
              </a:rPr>
              <a:t> updates for all stakeholders (e.g., text messages, phone calls). </a:t>
            </a:r>
          </a:p>
          <a:p>
            <a:pPr lvl="1"/>
            <a:r>
              <a:rPr lang="en-US" sz="2800">
                <a:solidFill>
                  <a:srgbClr val="0070C0"/>
                </a:solidFill>
                <a:latin typeface="Big Shoulders Display" pitchFamily="2" charset="0"/>
              </a:rPr>
              <a:t>A list of payer partners to contact, along with regulatory agencies. </a:t>
            </a:r>
          </a:p>
          <a:p>
            <a:endParaRPr lang="en-US" sz="3200">
              <a:latin typeface="Big Shoulders Display" pitchFamily="2" charset="0"/>
            </a:endParaRPr>
          </a:p>
        </p:txBody>
      </p:sp>
      <p:sp>
        <p:nvSpPr>
          <p:cNvPr id="4" name="Slide Number Placeholder 3">
            <a:extLst>
              <a:ext uri="{FF2B5EF4-FFF2-40B4-BE49-F238E27FC236}">
                <a16:creationId xmlns:a16="http://schemas.microsoft.com/office/drawing/2014/main" id="{9FA1184F-4A0A-DB39-E2E5-4CBD42FD007E}"/>
              </a:ext>
            </a:extLst>
          </p:cNvPr>
          <p:cNvSpPr>
            <a:spLocks noGrp="1"/>
          </p:cNvSpPr>
          <p:nvPr>
            <p:ph type="sldNum" sz="quarter" idx="12"/>
          </p:nvPr>
        </p:nvSpPr>
        <p:spPr/>
        <p:txBody>
          <a:bodyPr/>
          <a:lstStyle/>
          <a:p>
            <a:fld id="{3FCCF984-64AA-42B4-8D2F-66BCDE3A50F4}" type="slidenum">
              <a:rPr lang="en-US" smtClean="0"/>
              <a:t>28</a:t>
            </a:fld>
            <a:endParaRPr lang="en-US"/>
          </a:p>
        </p:txBody>
      </p:sp>
    </p:spTree>
    <p:extLst>
      <p:ext uri="{BB962C8B-B14F-4D97-AF65-F5344CB8AC3E}">
        <p14:creationId xmlns:p14="http://schemas.microsoft.com/office/powerpoint/2010/main" val="3407211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19E89-707C-C1C1-633C-C45376886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6D2DD-75A1-E7B3-D99A-FF895F9676A1}"/>
              </a:ext>
            </a:extLst>
          </p:cNvPr>
          <p:cNvSpPr>
            <a:spLocks noGrp="1"/>
          </p:cNvSpPr>
          <p:nvPr>
            <p:ph type="title"/>
          </p:nvPr>
        </p:nvSpPr>
        <p:spPr/>
        <p:txBody>
          <a:bodyPr>
            <a:normAutofit/>
          </a:bodyPr>
          <a:lstStyle/>
          <a:p>
            <a:r>
              <a:rPr lang="en-US" sz="3200">
                <a:latin typeface="Big Shoulders Text Black" pitchFamily="2" charset="0"/>
              </a:rPr>
              <a:t>Staff Training on Heat Impact on Long-Term Care Residents</a:t>
            </a:r>
            <a:endParaRPr lang="en-US" sz="3200"/>
          </a:p>
        </p:txBody>
      </p:sp>
      <p:sp>
        <p:nvSpPr>
          <p:cNvPr id="3" name="Content Placeholder 2">
            <a:extLst>
              <a:ext uri="{FF2B5EF4-FFF2-40B4-BE49-F238E27FC236}">
                <a16:creationId xmlns:a16="http://schemas.microsoft.com/office/drawing/2014/main" id="{1C39F1A3-88D9-ACA9-8AA5-AE8B83F9B16C}"/>
              </a:ext>
            </a:extLst>
          </p:cNvPr>
          <p:cNvSpPr>
            <a:spLocks noGrp="1"/>
          </p:cNvSpPr>
          <p:nvPr>
            <p:ph sz="half" idx="1"/>
          </p:nvPr>
        </p:nvSpPr>
        <p:spPr/>
        <p:txBody>
          <a:bodyPr>
            <a:normAutofit/>
          </a:bodyPr>
          <a:lstStyle/>
          <a:p>
            <a:r>
              <a:rPr lang="en-US" sz="2400">
                <a:solidFill>
                  <a:srgbClr val="0070C0"/>
                </a:solidFill>
                <a:latin typeface="Big Shoulders Text" pitchFamily="2" charset="0"/>
              </a:rPr>
              <a:t>Extreme heat poses serious risks to elderly residents in long-term care, making staff training essential. Training should cover signs of heat-related illness, hydration practices, and emergency response protocols.</a:t>
            </a:r>
          </a:p>
        </p:txBody>
      </p:sp>
      <p:sp>
        <p:nvSpPr>
          <p:cNvPr id="5" name="Content Placeholder 4">
            <a:extLst>
              <a:ext uri="{FF2B5EF4-FFF2-40B4-BE49-F238E27FC236}">
                <a16:creationId xmlns:a16="http://schemas.microsoft.com/office/drawing/2014/main" id="{8E7C3EBD-CEC2-B4E6-0DBE-E06088BDCB93}"/>
              </a:ext>
            </a:extLst>
          </p:cNvPr>
          <p:cNvSpPr>
            <a:spLocks noGrp="1"/>
          </p:cNvSpPr>
          <p:nvPr>
            <p:ph sz="half" idx="2"/>
          </p:nvPr>
        </p:nvSpPr>
        <p:spPr>
          <a:xfrm>
            <a:off x="6364223" y="2194559"/>
            <a:ext cx="4850623" cy="4349675"/>
          </a:xfrm>
        </p:spPr>
        <p:txBody>
          <a:bodyPr>
            <a:normAutofit/>
          </a:bodyPr>
          <a:lstStyle/>
          <a:p>
            <a:r>
              <a:rPr lang="en-US" sz="1800" b="1">
                <a:latin typeface="Big Shoulders Text" pitchFamily="2" charset="0"/>
              </a:rPr>
              <a:t>Recognizing Heat Related Illnesses </a:t>
            </a:r>
            <a:endParaRPr lang="en-US" sz="1800">
              <a:latin typeface="Big Shoulders Text" pitchFamily="2" charset="0"/>
            </a:endParaRPr>
          </a:p>
          <a:p>
            <a:pPr lvl="1"/>
            <a:r>
              <a:rPr lang="en-US" b="1">
                <a:latin typeface="Big Shoulders Text" pitchFamily="2" charset="0"/>
              </a:rPr>
              <a:t>Common Symptoms </a:t>
            </a:r>
            <a:endParaRPr lang="en-US">
              <a:latin typeface="Big Shoulders Text" pitchFamily="2" charset="0"/>
            </a:endParaRPr>
          </a:p>
          <a:p>
            <a:pPr lvl="2"/>
            <a:r>
              <a:rPr lang="en-US" sz="1800">
                <a:solidFill>
                  <a:srgbClr val="0070C0"/>
                </a:solidFill>
                <a:latin typeface="Big Shoulders Text" pitchFamily="2" charset="0"/>
              </a:rPr>
              <a:t>Staff must be able to identify the early signs of heat related illnesses, which can include dizziness, nausea, excessive sweating, headache, rapid heartbeat, and confusion. Awareness of these symptoms allows for swift intervention and treatment. </a:t>
            </a:r>
          </a:p>
          <a:p>
            <a:pPr lvl="1"/>
            <a:r>
              <a:rPr lang="en-US" b="1">
                <a:latin typeface="Big Shoulders Text" pitchFamily="2" charset="0"/>
              </a:rPr>
              <a:t>Monitoring and Assessment </a:t>
            </a:r>
            <a:endParaRPr lang="en-US">
              <a:latin typeface="Big Shoulders Text" pitchFamily="2" charset="0"/>
            </a:endParaRPr>
          </a:p>
          <a:p>
            <a:pPr lvl="2"/>
            <a:r>
              <a:rPr lang="en-US" sz="1800">
                <a:solidFill>
                  <a:srgbClr val="0070C0"/>
                </a:solidFill>
                <a:latin typeface="Big Shoulders Text" pitchFamily="2" charset="0"/>
              </a:rPr>
              <a:t>Regular monitoring of residents’ body temperatures and overall condition is crucial. Staff should conduct frequent checks, especially during heatwaves, to detect any abnormal changes promptly. Keeping detailed records of each resident’s health status can aid in early detection and response </a:t>
            </a:r>
          </a:p>
        </p:txBody>
      </p:sp>
      <p:sp>
        <p:nvSpPr>
          <p:cNvPr id="4" name="Slide Number Placeholder 3">
            <a:extLst>
              <a:ext uri="{FF2B5EF4-FFF2-40B4-BE49-F238E27FC236}">
                <a16:creationId xmlns:a16="http://schemas.microsoft.com/office/drawing/2014/main" id="{8E794070-3108-927E-86E7-7459C9313D7B}"/>
              </a:ext>
            </a:extLst>
          </p:cNvPr>
          <p:cNvSpPr>
            <a:spLocks noGrp="1"/>
          </p:cNvSpPr>
          <p:nvPr>
            <p:ph type="sldNum" sz="quarter" idx="12"/>
          </p:nvPr>
        </p:nvSpPr>
        <p:spPr/>
        <p:txBody>
          <a:bodyPr/>
          <a:lstStyle/>
          <a:p>
            <a:fld id="{3FCCF984-64AA-42B4-8D2F-66BCDE3A50F4}" type="slidenum">
              <a:rPr lang="en-US" smtClean="0"/>
              <a:t>29</a:t>
            </a:fld>
            <a:endParaRPr lang="en-US"/>
          </a:p>
        </p:txBody>
      </p:sp>
    </p:spTree>
    <p:extLst>
      <p:ext uri="{BB962C8B-B14F-4D97-AF65-F5344CB8AC3E}">
        <p14:creationId xmlns:p14="http://schemas.microsoft.com/office/powerpoint/2010/main" val="69155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800E55-4FA8-CDF7-B92A-033AA4AEAE5F}"/>
              </a:ext>
            </a:extLst>
          </p:cNvPr>
          <p:cNvSpPr>
            <a:spLocks noGrp="1"/>
          </p:cNvSpPr>
          <p:nvPr>
            <p:ph type="title"/>
          </p:nvPr>
        </p:nvSpPr>
        <p:spPr>
          <a:xfrm>
            <a:off x="2350324" y="60112"/>
            <a:ext cx="7491352" cy="1198810"/>
          </a:xfrm>
        </p:spPr>
        <p:txBody>
          <a:bodyPr/>
          <a:lstStyle/>
          <a:p>
            <a:r>
              <a:rPr lang="en-US"/>
              <a:t>COVID-19 Variant Proportions</a:t>
            </a:r>
          </a:p>
        </p:txBody>
      </p:sp>
      <p:sp>
        <p:nvSpPr>
          <p:cNvPr id="2" name="Slide Number Placeholder 1">
            <a:extLst>
              <a:ext uri="{FF2B5EF4-FFF2-40B4-BE49-F238E27FC236}">
                <a16:creationId xmlns:a16="http://schemas.microsoft.com/office/drawing/2014/main" id="{7486B98A-32B0-A806-E740-EBB44D0183E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prstClr val="black"/>
              </a:solidFill>
              <a:effectLst/>
              <a:uLnTx/>
              <a:uFillTx/>
              <a:latin typeface="Century Gothic"/>
              <a:ea typeface="+mn-ea"/>
              <a:cs typeface="+mn-cs"/>
            </a:endParaRPr>
          </a:p>
        </p:txBody>
      </p:sp>
      <p:sp>
        <p:nvSpPr>
          <p:cNvPr id="8" name="Content Placeholder 2">
            <a:extLst>
              <a:ext uri="{FF2B5EF4-FFF2-40B4-BE49-F238E27FC236}">
                <a16:creationId xmlns:a16="http://schemas.microsoft.com/office/drawing/2014/main" id="{64288BD0-69D8-13A1-980C-89191E118319}"/>
              </a:ext>
            </a:extLst>
          </p:cNvPr>
          <p:cNvSpPr>
            <a:spLocks noGrp="1"/>
          </p:cNvSpPr>
          <p:nvPr>
            <p:ph idx="1"/>
          </p:nvPr>
        </p:nvSpPr>
        <p:spPr>
          <a:xfrm>
            <a:off x="0" y="6593459"/>
            <a:ext cx="8593282" cy="264541"/>
          </a:xfrm>
        </p:spPr>
        <p:txBody>
          <a:bodyPr>
            <a:normAutofit/>
          </a:body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https://covid.cdc.gov/covid-data-tracker/#variant-proportions</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endParaRPr lang="en-US" sz="1100">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8E608314-7BC3-3087-20A2-4292559D11C4}"/>
              </a:ext>
            </a:extLst>
          </p:cNvPr>
          <p:cNvPicPr>
            <a:picLocks noChangeAspect="1"/>
          </p:cNvPicPr>
          <p:nvPr/>
        </p:nvPicPr>
        <p:blipFill>
          <a:blip r:embed="rId4"/>
          <a:stretch>
            <a:fillRect/>
          </a:stretch>
        </p:blipFill>
        <p:spPr>
          <a:xfrm>
            <a:off x="2203289" y="1262002"/>
            <a:ext cx="8344865" cy="4816275"/>
          </a:xfrm>
          <a:prstGeom prst="rect">
            <a:avLst/>
          </a:prstGeom>
        </p:spPr>
      </p:pic>
    </p:spTree>
    <p:extLst>
      <p:ext uri="{BB962C8B-B14F-4D97-AF65-F5344CB8AC3E}">
        <p14:creationId xmlns:p14="http://schemas.microsoft.com/office/powerpoint/2010/main" val="1310878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82008-E8E6-C988-3FF8-696F1D654FE6}"/>
              </a:ext>
            </a:extLst>
          </p:cNvPr>
          <p:cNvSpPr>
            <a:spLocks noGrp="1"/>
          </p:cNvSpPr>
          <p:nvPr>
            <p:ph type="title"/>
          </p:nvPr>
        </p:nvSpPr>
        <p:spPr/>
        <p:txBody>
          <a:bodyPr>
            <a:normAutofit/>
          </a:bodyPr>
          <a:lstStyle/>
          <a:p>
            <a:r>
              <a:rPr lang="en-US" sz="3200">
                <a:latin typeface="Big Shoulders Text Black" pitchFamily="2" charset="0"/>
              </a:rPr>
              <a:t>Hydration Techniques </a:t>
            </a:r>
            <a:endParaRPr lang="en-US" sz="3200"/>
          </a:p>
        </p:txBody>
      </p:sp>
      <p:sp>
        <p:nvSpPr>
          <p:cNvPr id="4" name="Content Placeholder 3">
            <a:extLst>
              <a:ext uri="{FF2B5EF4-FFF2-40B4-BE49-F238E27FC236}">
                <a16:creationId xmlns:a16="http://schemas.microsoft.com/office/drawing/2014/main" id="{6078E5E1-146A-4FC6-7A45-BB75246D33A9}"/>
              </a:ext>
            </a:extLst>
          </p:cNvPr>
          <p:cNvSpPr>
            <a:spLocks noGrp="1"/>
          </p:cNvSpPr>
          <p:nvPr>
            <p:ph idx="1"/>
          </p:nvPr>
        </p:nvSpPr>
        <p:spPr/>
        <p:txBody>
          <a:bodyPr>
            <a:normAutofit/>
          </a:bodyPr>
          <a:lstStyle/>
          <a:p>
            <a:r>
              <a:rPr lang="en-US" sz="2800" b="1">
                <a:latin typeface="Big Shoulders Text" pitchFamily="2" charset="0"/>
              </a:rPr>
              <a:t>Encouraging Fluid Intake </a:t>
            </a:r>
            <a:endParaRPr lang="en-US" sz="2800">
              <a:latin typeface="Big Shoulders Text" pitchFamily="2" charset="0"/>
            </a:endParaRPr>
          </a:p>
          <a:p>
            <a:pPr lvl="1"/>
            <a:r>
              <a:rPr lang="en-US" sz="2400">
                <a:solidFill>
                  <a:srgbClr val="0070C0"/>
                </a:solidFill>
                <a:latin typeface="Big Shoulders Text" pitchFamily="2" charset="0"/>
              </a:rPr>
              <a:t>Ensuring that residents stay hydrated is a key preventive measure. Staff should encourage and assist residents in drinking fluids regularly, offering water and electrolyte solutions throughout the day. Special attention should be given to residents with conditions that may limit their fluid intake. </a:t>
            </a:r>
          </a:p>
          <a:p>
            <a:r>
              <a:rPr lang="en-US" sz="2800" b="1">
                <a:latin typeface="Big Shoulders Text" pitchFamily="2" charset="0"/>
              </a:rPr>
              <a:t>Monitoring Fluid Intake </a:t>
            </a:r>
            <a:endParaRPr lang="en-US" sz="2800">
              <a:latin typeface="Big Shoulders Text" pitchFamily="2" charset="0"/>
            </a:endParaRPr>
          </a:p>
          <a:p>
            <a:pPr lvl="1"/>
            <a:r>
              <a:rPr lang="en-US" sz="2400">
                <a:solidFill>
                  <a:srgbClr val="0070C0"/>
                </a:solidFill>
                <a:latin typeface="Big Shoulders Text" pitchFamily="2" charset="0"/>
              </a:rPr>
              <a:t>Documenting and monitoring fluid intake can help prevent dehydration. Staff should note the amount and frequency of fluids consumed by each resident and be vigilant for signs of dehydration such as confusion, dry mouth, sunken eyes, and decreased urine output. </a:t>
            </a:r>
          </a:p>
          <a:p>
            <a:endParaRPr lang="en-US" sz="2800"/>
          </a:p>
        </p:txBody>
      </p:sp>
      <p:sp>
        <p:nvSpPr>
          <p:cNvPr id="2" name="Slide Number Placeholder 1">
            <a:extLst>
              <a:ext uri="{FF2B5EF4-FFF2-40B4-BE49-F238E27FC236}">
                <a16:creationId xmlns:a16="http://schemas.microsoft.com/office/drawing/2014/main" id="{D14CAA85-D4DB-C126-4962-C807B43946B5}"/>
              </a:ext>
            </a:extLst>
          </p:cNvPr>
          <p:cNvSpPr>
            <a:spLocks noGrp="1"/>
          </p:cNvSpPr>
          <p:nvPr>
            <p:ph type="sldNum" sz="quarter" idx="12"/>
          </p:nvPr>
        </p:nvSpPr>
        <p:spPr/>
        <p:txBody>
          <a:bodyPr/>
          <a:lstStyle/>
          <a:p>
            <a:fld id="{3FCCF984-64AA-42B4-8D2F-66BCDE3A50F4}" type="slidenum">
              <a:rPr lang="en-US" smtClean="0"/>
              <a:t>30</a:t>
            </a:fld>
            <a:endParaRPr lang="en-US"/>
          </a:p>
        </p:txBody>
      </p:sp>
    </p:spTree>
    <p:extLst>
      <p:ext uri="{BB962C8B-B14F-4D97-AF65-F5344CB8AC3E}">
        <p14:creationId xmlns:p14="http://schemas.microsoft.com/office/powerpoint/2010/main" val="1806301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1723EE-C65E-DE95-AA17-AE8A098D83A3}"/>
              </a:ext>
            </a:extLst>
          </p:cNvPr>
          <p:cNvSpPr>
            <a:spLocks noGrp="1"/>
          </p:cNvSpPr>
          <p:nvPr>
            <p:ph type="title"/>
          </p:nvPr>
        </p:nvSpPr>
        <p:spPr/>
        <p:txBody>
          <a:bodyPr>
            <a:normAutofit/>
          </a:bodyPr>
          <a:lstStyle/>
          <a:p>
            <a:r>
              <a:rPr lang="en-US" sz="3200">
                <a:latin typeface="Big Shoulders Text Black" pitchFamily="2" charset="0"/>
              </a:rPr>
              <a:t>Emergency Response Protocols </a:t>
            </a:r>
            <a:endParaRPr lang="en-US" sz="3200"/>
          </a:p>
        </p:txBody>
      </p:sp>
      <p:sp>
        <p:nvSpPr>
          <p:cNvPr id="9" name="Content Placeholder 8">
            <a:extLst>
              <a:ext uri="{FF2B5EF4-FFF2-40B4-BE49-F238E27FC236}">
                <a16:creationId xmlns:a16="http://schemas.microsoft.com/office/drawing/2014/main" id="{7AFB5964-8596-2632-B0C0-93ED63EFB465}"/>
              </a:ext>
            </a:extLst>
          </p:cNvPr>
          <p:cNvSpPr>
            <a:spLocks noGrp="1"/>
          </p:cNvSpPr>
          <p:nvPr>
            <p:ph idx="1"/>
          </p:nvPr>
        </p:nvSpPr>
        <p:spPr/>
        <p:txBody>
          <a:bodyPr>
            <a:normAutofit/>
          </a:bodyPr>
          <a:lstStyle/>
          <a:p>
            <a:r>
              <a:rPr lang="en-US" b="1">
                <a:latin typeface="Big Shoulders Text" pitchFamily="2" charset="0"/>
              </a:rPr>
              <a:t>Immediate Actions </a:t>
            </a:r>
          </a:p>
          <a:p>
            <a:pPr lvl="1"/>
            <a:r>
              <a:rPr lang="en-US" sz="2000">
                <a:solidFill>
                  <a:srgbClr val="0070C0"/>
                </a:solidFill>
                <a:latin typeface="Big Shoulders Text" pitchFamily="2" charset="0"/>
              </a:rPr>
              <a:t>In the </a:t>
            </a:r>
            <a:r>
              <a:rPr lang="en-US" sz="2400">
                <a:solidFill>
                  <a:srgbClr val="0070C0"/>
                </a:solidFill>
                <a:latin typeface="Big Shoulders Text" pitchFamily="2" charset="0"/>
              </a:rPr>
              <a:t>event</a:t>
            </a:r>
            <a:r>
              <a:rPr lang="en-US" sz="2000">
                <a:solidFill>
                  <a:srgbClr val="0070C0"/>
                </a:solidFill>
                <a:latin typeface="Big Shoulders Text" pitchFamily="2" charset="0"/>
              </a:rPr>
              <a:t> of a heat related emergency, staff should follow established protocols in the facility Emergency Plan to provide immediate care. This includes moving the resident to a cooler area, providing fluids, and using cooling techniques such as wet towels or fans. </a:t>
            </a:r>
          </a:p>
          <a:p>
            <a:r>
              <a:rPr lang="en-US" b="1">
                <a:latin typeface="Big Shoulders Text" pitchFamily="2" charset="0"/>
              </a:rPr>
              <a:t>Calling for Medical Assistance </a:t>
            </a:r>
          </a:p>
          <a:p>
            <a:pPr lvl="1"/>
            <a:r>
              <a:rPr lang="en-US" sz="2000">
                <a:solidFill>
                  <a:srgbClr val="0070C0"/>
                </a:solidFill>
                <a:latin typeface="Big Shoulders Text" pitchFamily="2" charset="0"/>
              </a:rPr>
              <a:t>If a resident exhibits severe symptoms of heat related illness, such as fainting or unconsciousness, staff should seek medical assistance immediately. Knowing when to escalate the situation to health care professionals, including medical directors, nurses and first responders is critical for the resident’s safety.</a:t>
            </a:r>
          </a:p>
          <a:p>
            <a:endParaRPr lang="en-US">
              <a:latin typeface="Big Shoulders Text" pitchFamily="2" charset="0"/>
            </a:endParaRPr>
          </a:p>
        </p:txBody>
      </p:sp>
      <p:sp>
        <p:nvSpPr>
          <p:cNvPr id="2" name="Slide Number Placeholder 1">
            <a:extLst>
              <a:ext uri="{FF2B5EF4-FFF2-40B4-BE49-F238E27FC236}">
                <a16:creationId xmlns:a16="http://schemas.microsoft.com/office/drawing/2014/main" id="{C7862F14-27F2-066C-EBD7-75D7AF548151}"/>
              </a:ext>
            </a:extLst>
          </p:cNvPr>
          <p:cNvSpPr>
            <a:spLocks noGrp="1"/>
          </p:cNvSpPr>
          <p:nvPr>
            <p:ph type="sldNum" sz="quarter" idx="12"/>
          </p:nvPr>
        </p:nvSpPr>
        <p:spPr/>
        <p:txBody>
          <a:bodyPr/>
          <a:lstStyle/>
          <a:p>
            <a:fld id="{3FCCF984-64AA-42B4-8D2F-66BCDE3A50F4}" type="slidenum">
              <a:rPr lang="en-US" smtClean="0"/>
              <a:t>31</a:t>
            </a:fld>
            <a:endParaRPr lang="en-US"/>
          </a:p>
        </p:txBody>
      </p:sp>
    </p:spTree>
    <p:extLst>
      <p:ext uri="{BB962C8B-B14F-4D97-AF65-F5344CB8AC3E}">
        <p14:creationId xmlns:p14="http://schemas.microsoft.com/office/powerpoint/2010/main" val="164494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E5F5B-0C9F-5690-01B1-4B1C582BD4BA}"/>
              </a:ext>
            </a:extLst>
          </p:cNvPr>
          <p:cNvSpPr>
            <a:spLocks noGrp="1"/>
          </p:cNvSpPr>
          <p:nvPr>
            <p:ph type="title"/>
          </p:nvPr>
        </p:nvSpPr>
        <p:spPr/>
        <p:txBody>
          <a:bodyPr/>
          <a:lstStyle/>
          <a:p>
            <a:r>
              <a:rPr kumimoji="0" lang="en-US" sz="3200" b="1" i="0" u="none" strike="noStrike" kern="1200" cap="none" spc="0" normalizeH="0" baseline="0" noProof="0">
                <a:ln>
                  <a:noFill/>
                </a:ln>
                <a:solidFill>
                  <a:prstClr val="black"/>
                </a:solidFill>
                <a:effectLst/>
                <a:uLnTx/>
                <a:uFillTx/>
                <a:latin typeface="Big Shoulders Text Black" pitchFamily="2" charset="0"/>
                <a:ea typeface="+mj-ea"/>
                <a:cs typeface="+mj-cs"/>
              </a:rPr>
              <a:t>Emergency Response Protocols </a:t>
            </a:r>
            <a:endParaRPr lang="en-US"/>
          </a:p>
        </p:txBody>
      </p:sp>
      <p:sp>
        <p:nvSpPr>
          <p:cNvPr id="3" name="Content Placeholder 2">
            <a:extLst>
              <a:ext uri="{FF2B5EF4-FFF2-40B4-BE49-F238E27FC236}">
                <a16:creationId xmlns:a16="http://schemas.microsoft.com/office/drawing/2014/main" id="{046AB9EC-AD73-A895-4681-A6AA139DE748}"/>
              </a:ext>
            </a:extLst>
          </p:cNvPr>
          <p:cNvSpPr>
            <a:spLocks noGrp="1"/>
          </p:cNvSpPr>
          <p:nvPr>
            <p:ph idx="1"/>
          </p:nvPr>
        </p:nvSpPr>
        <p:spPr>
          <a:xfrm>
            <a:off x="1069848" y="2093976"/>
            <a:ext cx="10058400" cy="4050792"/>
          </a:xfrm>
        </p:spPr>
        <p:txBody>
          <a:bodyPr/>
          <a:lstStyle/>
          <a:p>
            <a:pPr marL="182880" marR="0" lvl="0" indent="-182880" algn="l" defTabSz="914400" rtl="0" eaLnBrk="1" fontAlgn="auto" latinLnBrk="0" hangingPunct="1">
              <a:lnSpc>
                <a:spcPct val="90000"/>
              </a:lnSpc>
              <a:spcBef>
                <a:spcPts val="1200"/>
              </a:spcBef>
              <a:spcAft>
                <a:spcPts val="0"/>
              </a:spcAft>
              <a:buClr>
                <a:srgbClr val="E4002B"/>
              </a:buClr>
              <a:buSzPct val="90000"/>
              <a:buFont typeface="Arial"/>
              <a:buChar char="•"/>
              <a:tabLst/>
              <a:defRPr/>
            </a:pPr>
            <a:r>
              <a:rPr kumimoji="0" lang="en-US" b="1" i="0" u="none" strike="noStrike" kern="1200" cap="none" spc="0" normalizeH="0" baseline="0" noProof="0">
                <a:ln>
                  <a:noFill/>
                </a:ln>
                <a:solidFill>
                  <a:srgbClr val="005899"/>
                </a:solidFill>
                <a:effectLst/>
                <a:uLnTx/>
                <a:uFillTx/>
                <a:latin typeface="Big Shoulders Text" pitchFamily="2" charset="0"/>
                <a:ea typeface="+mn-ea"/>
                <a:cs typeface="+mn-cs"/>
              </a:rPr>
              <a:t>Resident Care Training Tips </a:t>
            </a:r>
            <a:endParaRPr kumimoji="0" lang="en-US" b="0" i="0" u="none" strike="noStrike" kern="1200" cap="none" spc="0" normalizeH="0" baseline="0" noProof="0">
              <a:ln>
                <a:noFill/>
              </a:ln>
              <a:solidFill>
                <a:srgbClr val="005899"/>
              </a:solidFill>
              <a:effectLst/>
              <a:uLnTx/>
              <a:uFillTx/>
              <a:latin typeface="Big Shoulders Text" pitchFamily="2" charset="0"/>
              <a:ea typeface="+mn-ea"/>
              <a:cs typeface="+mn-cs"/>
            </a:endParaRP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2000" b="0" i="0" u="none" strike="noStrike" kern="1200" cap="none" spc="0" normalizeH="0" baseline="0" noProof="0">
                <a:ln>
                  <a:noFill/>
                </a:ln>
                <a:solidFill>
                  <a:srgbClr val="0070C0"/>
                </a:solidFill>
                <a:effectLst/>
                <a:uLnTx/>
                <a:uFillTx/>
                <a:latin typeface="Big Shoulders Text" pitchFamily="2" charset="0"/>
              </a:rPr>
              <a:t>In training sessions, supplies and cooling resources should be discussed as part of the curriculum. </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2000" b="0" i="0" u="none" strike="noStrike" kern="1200" cap="none" spc="0" normalizeH="0" baseline="0" noProof="0">
                <a:ln>
                  <a:noFill/>
                </a:ln>
                <a:solidFill>
                  <a:srgbClr val="0070C0"/>
                </a:solidFill>
                <a:effectLst/>
                <a:uLnTx/>
                <a:uFillTx/>
                <a:latin typeface="Big Shoulders Text" pitchFamily="2" charset="0"/>
              </a:rPr>
              <a:t>Ensure cooling supplies are available for your patients and residents (e.g. cooling jackets, ice water baths) and appropriate support to avoid injury. </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2000" b="0" i="0" u="none" strike="noStrike" kern="1200" cap="none" spc="0" normalizeH="0" baseline="0" noProof="0">
                <a:ln>
                  <a:noFill/>
                </a:ln>
                <a:solidFill>
                  <a:srgbClr val="0070C0"/>
                </a:solidFill>
                <a:effectLst/>
                <a:uLnTx/>
                <a:uFillTx/>
                <a:latin typeface="Big Shoulders Text" pitchFamily="2" charset="0"/>
              </a:rPr>
              <a:t>Provide cooling options/areas, available for several hours each day, (designated cool room, cool showers, fan, sponging with cool water). </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2000" b="0" i="0" u="none" strike="noStrike" kern="1200" cap="none" spc="0" normalizeH="0" baseline="0" noProof="0">
                <a:ln>
                  <a:noFill/>
                </a:ln>
                <a:solidFill>
                  <a:srgbClr val="0070C0"/>
                </a:solidFill>
                <a:effectLst/>
                <a:uLnTx/>
                <a:uFillTx/>
                <a:latin typeface="Big Shoulders Text" pitchFamily="2" charset="0"/>
              </a:rPr>
              <a:t>Keep medications cool (storage below </a:t>
            </a:r>
            <a:r>
              <a:rPr lang="en-US" sz="2000">
                <a:solidFill>
                  <a:srgbClr val="0070C0"/>
                </a:solidFill>
                <a:latin typeface="Big Shoulders Text" pitchFamily="2" charset="0"/>
              </a:rPr>
              <a:t>78°F</a:t>
            </a:r>
            <a:r>
              <a:rPr kumimoji="0" lang="en-US" sz="2000" b="0" i="0" u="none" strike="noStrike" kern="1200" cap="none" spc="0" normalizeH="0" baseline="0" noProof="0">
                <a:ln>
                  <a:noFill/>
                </a:ln>
                <a:solidFill>
                  <a:srgbClr val="0070C0"/>
                </a:solidFill>
                <a:effectLst/>
                <a:uLnTx/>
                <a:uFillTx/>
                <a:latin typeface="Big Shoulders Text" pitchFamily="2" charset="0"/>
              </a:rPr>
              <a:t> for room temperature is typical). </a:t>
            </a:r>
          </a:p>
          <a:p>
            <a:pPr marL="457200" marR="0" lvl="1" indent="-182880" algn="l" defTabSz="914400" rtl="0" eaLnBrk="1" fontAlgn="auto" latinLnBrk="0" hangingPunct="1">
              <a:lnSpc>
                <a:spcPct val="90000"/>
              </a:lnSpc>
              <a:spcBef>
                <a:spcPts val="400"/>
              </a:spcBef>
              <a:spcAft>
                <a:spcPts val="200"/>
              </a:spcAft>
              <a:buClr>
                <a:srgbClr val="E4002B"/>
              </a:buClr>
              <a:buSzPct val="90000"/>
              <a:buFont typeface="Arial"/>
              <a:buChar char="•"/>
              <a:tabLst/>
              <a:defRPr/>
            </a:pPr>
            <a:r>
              <a:rPr kumimoji="0" lang="en-US" sz="2000" b="0" i="0" u="none" strike="noStrike" kern="1200" cap="none" spc="0" normalizeH="0" baseline="0" noProof="0">
                <a:ln>
                  <a:noFill/>
                </a:ln>
                <a:solidFill>
                  <a:srgbClr val="0070C0"/>
                </a:solidFill>
                <a:effectLst/>
                <a:uLnTx/>
                <a:uFillTx/>
                <a:latin typeface="Big Shoulders Text" pitchFamily="2" charset="0"/>
              </a:rPr>
              <a:t>Ensure meals with high water content are prepared and spoiled food is discarded</a:t>
            </a:r>
            <a:endParaRPr kumimoji="0" lang="en-US" sz="2000" b="0" i="0" u="none" strike="noStrike" kern="1200" cap="none" spc="0" normalizeH="0" baseline="0" noProof="0">
              <a:ln>
                <a:noFill/>
              </a:ln>
              <a:solidFill>
                <a:srgbClr val="005899"/>
              </a:solidFill>
              <a:effectLst/>
              <a:uLnTx/>
              <a:uFillTx/>
              <a:latin typeface="Big Shoulders Text" pitchFamily="2" charset="0"/>
            </a:endParaRPr>
          </a:p>
          <a:p>
            <a:endParaRPr lang="en-US"/>
          </a:p>
        </p:txBody>
      </p:sp>
      <p:sp>
        <p:nvSpPr>
          <p:cNvPr id="4" name="Slide Number Placeholder 3">
            <a:extLst>
              <a:ext uri="{FF2B5EF4-FFF2-40B4-BE49-F238E27FC236}">
                <a16:creationId xmlns:a16="http://schemas.microsoft.com/office/drawing/2014/main" id="{36FE302D-DB43-15C8-2E18-EE3ED48D0381}"/>
              </a:ext>
            </a:extLst>
          </p:cNvPr>
          <p:cNvSpPr>
            <a:spLocks noGrp="1"/>
          </p:cNvSpPr>
          <p:nvPr>
            <p:ph type="sldNum" sz="quarter" idx="12"/>
          </p:nvPr>
        </p:nvSpPr>
        <p:spPr/>
        <p:txBody>
          <a:bodyPr/>
          <a:lstStyle/>
          <a:p>
            <a:fld id="{3FCCF984-64AA-42B4-8D2F-66BCDE3A50F4}" type="slidenum">
              <a:rPr lang="en-US" smtClean="0"/>
              <a:t>32</a:t>
            </a:fld>
            <a:endParaRPr lang="en-US"/>
          </a:p>
        </p:txBody>
      </p:sp>
    </p:spTree>
    <p:extLst>
      <p:ext uri="{BB962C8B-B14F-4D97-AF65-F5344CB8AC3E}">
        <p14:creationId xmlns:p14="http://schemas.microsoft.com/office/powerpoint/2010/main" val="977071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DF83-628A-44D6-8A90-2893FFDEF7BA}"/>
              </a:ext>
            </a:extLst>
          </p:cNvPr>
          <p:cNvSpPr>
            <a:spLocks noGrp="1"/>
          </p:cNvSpPr>
          <p:nvPr>
            <p:ph type="title"/>
          </p:nvPr>
        </p:nvSpPr>
        <p:spPr/>
        <p:txBody>
          <a:bodyPr/>
          <a:lstStyle/>
          <a:p>
            <a:r>
              <a:rPr lang="en-US">
                <a:latin typeface="Big Shoulders Text Black" pitchFamily="2" charset="0"/>
              </a:rPr>
              <a:t>Contact Phone Numbers</a:t>
            </a:r>
          </a:p>
        </p:txBody>
      </p:sp>
      <p:sp>
        <p:nvSpPr>
          <p:cNvPr id="3" name="Content Placeholder 2">
            <a:extLst>
              <a:ext uri="{FF2B5EF4-FFF2-40B4-BE49-F238E27FC236}">
                <a16:creationId xmlns:a16="http://schemas.microsoft.com/office/drawing/2014/main" id="{7736630F-4DC8-D6C1-D2B6-AE3521F54992}"/>
              </a:ext>
            </a:extLst>
          </p:cNvPr>
          <p:cNvSpPr>
            <a:spLocks noGrp="1"/>
          </p:cNvSpPr>
          <p:nvPr>
            <p:ph idx="1"/>
          </p:nvPr>
        </p:nvSpPr>
        <p:spPr/>
        <p:txBody>
          <a:bodyPr>
            <a:normAutofit/>
          </a:bodyPr>
          <a:lstStyle/>
          <a:p>
            <a:r>
              <a:rPr lang="en-US" sz="2800">
                <a:solidFill>
                  <a:srgbClr val="0070C0"/>
                </a:solidFill>
                <a:latin typeface="Big Shoulders Text" pitchFamily="2" charset="0"/>
              </a:rPr>
              <a:t>ComEd Customer Service  1/800-334-7661</a:t>
            </a:r>
          </a:p>
          <a:p>
            <a:r>
              <a:rPr lang="en-US" sz="2800">
                <a:solidFill>
                  <a:srgbClr val="0070C0"/>
                </a:solidFill>
                <a:latin typeface="Big Shoulders Text" pitchFamily="2" charset="0"/>
              </a:rPr>
              <a:t>Chicago City Services 311</a:t>
            </a:r>
          </a:p>
          <a:p>
            <a:r>
              <a:rPr lang="en-US" sz="2800">
                <a:solidFill>
                  <a:srgbClr val="0070C0"/>
                </a:solidFill>
                <a:latin typeface="Big Shoulders Text" pitchFamily="2" charset="0"/>
              </a:rPr>
              <a:t>OEMC 312/746-9111</a:t>
            </a:r>
          </a:p>
          <a:p>
            <a:r>
              <a:rPr lang="en-US" sz="2800">
                <a:solidFill>
                  <a:srgbClr val="0070C0"/>
                </a:solidFill>
                <a:latin typeface="Big Shoulders Text" pitchFamily="2" charset="0"/>
              </a:rPr>
              <a:t>CDPH PHEOC 312/742-7921</a:t>
            </a:r>
          </a:p>
        </p:txBody>
      </p:sp>
      <p:sp>
        <p:nvSpPr>
          <p:cNvPr id="4" name="Slide Number Placeholder 3">
            <a:extLst>
              <a:ext uri="{FF2B5EF4-FFF2-40B4-BE49-F238E27FC236}">
                <a16:creationId xmlns:a16="http://schemas.microsoft.com/office/drawing/2014/main" id="{FFA6A5EE-08AF-3F79-C098-86C2FAFD542E}"/>
              </a:ext>
            </a:extLst>
          </p:cNvPr>
          <p:cNvSpPr>
            <a:spLocks noGrp="1"/>
          </p:cNvSpPr>
          <p:nvPr>
            <p:ph type="sldNum" sz="quarter" idx="12"/>
          </p:nvPr>
        </p:nvSpPr>
        <p:spPr/>
        <p:txBody>
          <a:bodyPr/>
          <a:lstStyle/>
          <a:p>
            <a:fld id="{3FCCF984-64AA-42B4-8D2F-66BCDE3A50F4}" type="slidenum">
              <a:rPr lang="en-US" smtClean="0"/>
              <a:t>33</a:t>
            </a:fld>
            <a:endParaRPr lang="en-US"/>
          </a:p>
        </p:txBody>
      </p:sp>
    </p:spTree>
    <p:extLst>
      <p:ext uri="{BB962C8B-B14F-4D97-AF65-F5344CB8AC3E}">
        <p14:creationId xmlns:p14="http://schemas.microsoft.com/office/powerpoint/2010/main" val="1279351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60CC-3A35-F7CB-5CE6-E8A07A7F7F72}"/>
              </a:ext>
            </a:extLst>
          </p:cNvPr>
          <p:cNvSpPr>
            <a:spLocks noGrp="1"/>
          </p:cNvSpPr>
          <p:nvPr>
            <p:ph type="title"/>
          </p:nvPr>
        </p:nvSpPr>
        <p:spPr/>
        <p:txBody>
          <a:bodyPr/>
          <a:lstStyle/>
          <a:p>
            <a:r>
              <a:rPr lang="en-US">
                <a:latin typeface="Big Shoulders Text Black" pitchFamily="2" charset="0"/>
              </a:rPr>
              <a:t>Questions?</a:t>
            </a:r>
          </a:p>
        </p:txBody>
      </p:sp>
      <p:pic>
        <p:nvPicPr>
          <p:cNvPr id="7" name="Content Placeholder 6" descr="A toy figurine on a red chair&#10;&#10;AI-generated content may be incorrect.">
            <a:extLst>
              <a:ext uri="{FF2B5EF4-FFF2-40B4-BE49-F238E27FC236}">
                <a16:creationId xmlns:a16="http://schemas.microsoft.com/office/drawing/2014/main" id="{739E1C8C-DC78-AE09-00AE-F30A1FCC19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0308" y="2120900"/>
            <a:ext cx="3337733" cy="4051300"/>
          </a:xfrm>
        </p:spPr>
      </p:pic>
      <p:sp>
        <p:nvSpPr>
          <p:cNvPr id="4" name="Slide Number Placeholder 3">
            <a:extLst>
              <a:ext uri="{FF2B5EF4-FFF2-40B4-BE49-F238E27FC236}">
                <a16:creationId xmlns:a16="http://schemas.microsoft.com/office/drawing/2014/main" id="{09BF192C-E6D6-F3F1-80A7-93BFD77856E0}"/>
              </a:ext>
            </a:extLst>
          </p:cNvPr>
          <p:cNvSpPr>
            <a:spLocks noGrp="1"/>
          </p:cNvSpPr>
          <p:nvPr>
            <p:ph type="sldNum" sz="quarter" idx="12"/>
          </p:nvPr>
        </p:nvSpPr>
        <p:spPr/>
        <p:txBody>
          <a:bodyPr/>
          <a:lstStyle/>
          <a:p>
            <a:fld id="{3FCCF984-64AA-42B4-8D2F-66BCDE3A50F4}" type="slidenum">
              <a:rPr lang="en-US" smtClean="0"/>
              <a:t>34</a:t>
            </a:fld>
            <a:endParaRPr lang="en-US"/>
          </a:p>
        </p:txBody>
      </p:sp>
      <p:pic>
        <p:nvPicPr>
          <p:cNvPr id="5" name="Picture 4">
            <a:extLst>
              <a:ext uri="{FF2B5EF4-FFF2-40B4-BE49-F238E27FC236}">
                <a16:creationId xmlns:a16="http://schemas.microsoft.com/office/drawing/2014/main" id="{0B00E243-6714-0E2B-4C4A-21025576BD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4623" y="220091"/>
            <a:ext cx="1313444" cy="1970166"/>
          </a:xfrm>
          <a:prstGeom prst="rect">
            <a:avLst/>
          </a:prstGeom>
        </p:spPr>
      </p:pic>
      <p:sp>
        <p:nvSpPr>
          <p:cNvPr id="8" name="TextBox 7">
            <a:extLst>
              <a:ext uri="{FF2B5EF4-FFF2-40B4-BE49-F238E27FC236}">
                <a16:creationId xmlns:a16="http://schemas.microsoft.com/office/drawing/2014/main" id="{4562EAB9-3B1B-0894-217A-32BAA5857F42}"/>
              </a:ext>
            </a:extLst>
          </p:cNvPr>
          <p:cNvSpPr txBox="1"/>
          <p:nvPr/>
        </p:nvSpPr>
        <p:spPr>
          <a:xfrm>
            <a:off x="355019" y="5542371"/>
            <a:ext cx="3951111" cy="830997"/>
          </a:xfrm>
          <a:prstGeom prst="rect">
            <a:avLst/>
          </a:prstGeom>
          <a:noFill/>
        </p:spPr>
        <p:txBody>
          <a:bodyPr wrap="square" rtlCol="0">
            <a:spAutoFit/>
          </a:bodyPr>
          <a:lstStyle/>
          <a:p>
            <a:r>
              <a:rPr lang="en-US" sz="1600">
                <a:solidFill>
                  <a:srgbClr val="0070C0"/>
                </a:solidFill>
                <a:latin typeface="Big Shoulders Text" pitchFamily="2" charset="0"/>
              </a:rPr>
              <a:t>A special thanks to the Arizona Health Care Association and the Arizona Department of Health Services for allowing us to use the original document.</a:t>
            </a:r>
          </a:p>
        </p:txBody>
      </p:sp>
      <p:sp>
        <p:nvSpPr>
          <p:cNvPr id="9" name="TextBox 8">
            <a:extLst>
              <a:ext uri="{FF2B5EF4-FFF2-40B4-BE49-F238E27FC236}">
                <a16:creationId xmlns:a16="http://schemas.microsoft.com/office/drawing/2014/main" id="{6EC8EA25-7F94-3361-CCDC-F3BE6A67E85C}"/>
              </a:ext>
            </a:extLst>
          </p:cNvPr>
          <p:cNvSpPr txBox="1"/>
          <p:nvPr/>
        </p:nvSpPr>
        <p:spPr>
          <a:xfrm>
            <a:off x="7768041" y="2372232"/>
            <a:ext cx="4141737" cy="369332"/>
          </a:xfrm>
          <a:prstGeom prst="rect">
            <a:avLst/>
          </a:prstGeom>
          <a:noFill/>
        </p:spPr>
        <p:txBody>
          <a:bodyPr wrap="square" rtlCol="0">
            <a:spAutoFit/>
          </a:bodyPr>
          <a:lstStyle/>
          <a:p>
            <a:r>
              <a:rPr lang="en-US">
                <a:hlinkClick r:id="rId4"/>
              </a:rPr>
              <a:t>Mark.McCarville@cityofchicago.org</a:t>
            </a:r>
            <a:endParaRPr lang="en-US"/>
          </a:p>
        </p:txBody>
      </p:sp>
    </p:spTree>
    <p:extLst>
      <p:ext uri="{BB962C8B-B14F-4D97-AF65-F5344CB8AC3E}">
        <p14:creationId xmlns:p14="http://schemas.microsoft.com/office/powerpoint/2010/main" val="3448235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C8AD5-A63C-631E-88FB-673F15C4044C}"/>
              </a:ext>
            </a:extLst>
          </p:cNvPr>
          <p:cNvSpPr>
            <a:spLocks noGrp="1"/>
          </p:cNvSpPr>
          <p:nvPr>
            <p:ph type="title"/>
          </p:nvPr>
        </p:nvSpPr>
        <p:spPr>
          <a:xfrm>
            <a:off x="1069848" y="484632"/>
            <a:ext cx="8610180" cy="1609344"/>
          </a:xfrm>
        </p:spPr>
        <p:txBody>
          <a:bodyPr>
            <a:normAutofit/>
          </a:bodyPr>
          <a:lstStyle/>
          <a:p>
            <a:pPr algn="ctr"/>
            <a:r>
              <a:rPr lang="en-US" sz="3200">
                <a:latin typeface="Big Shoulders Text Black" pitchFamily="2" charset="0"/>
              </a:rPr>
              <a:t>One more thing…Site Visits</a:t>
            </a:r>
          </a:p>
        </p:txBody>
      </p:sp>
      <p:sp>
        <p:nvSpPr>
          <p:cNvPr id="3" name="Content Placeholder 2">
            <a:extLst>
              <a:ext uri="{FF2B5EF4-FFF2-40B4-BE49-F238E27FC236}">
                <a16:creationId xmlns:a16="http://schemas.microsoft.com/office/drawing/2014/main" id="{A2686721-7A89-8731-AAFF-58847D22150F}"/>
              </a:ext>
            </a:extLst>
          </p:cNvPr>
          <p:cNvSpPr>
            <a:spLocks noGrp="1"/>
          </p:cNvSpPr>
          <p:nvPr>
            <p:ph idx="1"/>
          </p:nvPr>
        </p:nvSpPr>
        <p:spPr>
          <a:xfrm>
            <a:off x="1069848" y="2121407"/>
            <a:ext cx="10058400" cy="4516501"/>
          </a:xfrm>
        </p:spPr>
        <p:txBody>
          <a:bodyPr>
            <a:normAutofit/>
          </a:bodyPr>
          <a:lstStyle/>
          <a:p>
            <a:r>
              <a:rPr lang="en-US">
                <a:solidFill>
                  <a:srgbClr val="0070C0"/>
                </a:solidFill>
                <a:latin typeface="Big Shoulders Text" pitchFamily="2" charset="0"/>
              </a:rPr>
              <a:t>I am </a:t>
            </a:r>
            <a:r>
              <a:rPr lang="en-US" b="0" i="0">
                <a:solidFill>
                  <a:srgbClr val="0070C0"/>
                </a:solidFill>
                <a:effectLst/>
                <a:latin typeface="Big Shoulders Text" pitchFamily="2" charset="0"/>
              </a:rPr>
              <a:t>back on the road and back to visiting Chicago’s, Long-Term Care Facilities</a:t>
            </a:r>
          </a:p>
          <a:p>
            <a:r>
              <a:rPr lang="en-US">
                <a:solidFill>
                  <a:srgbClr val="0070C0"/>
                </a:solidFill>
                <a:latin typeface="Big Shoulders Text" pitchFamily="2" charset="0"/>
              </a:rPr>
              <a:t>For </a:t>
            </a:r>
            <a:r>
              <a:rPr lang="en-US" b="0" i="0">
                <a:solidFill>
                  <a:srgbClr val="0070C0"/>
                </a:solidFill>
                <a:effectLst/>
                <a:latin typeface="Big Shoulders Text" pitchFamily="2" charset="0"/>
              </a:rPr>
              <a:t>those facilities that I haven’t visited yet, please follow the link below to schedule an appointment for me to stop by</a:t>
            </a:r>
          </a:p>
          <a:p>
            <a:r>
              <a:rPr lang="en-US">
                <a:solidFill>
                  <a:srgbClr val="0070C0"/>
                </a:solidFill>
                <a:latin typeface="Big Shoulders Text" pitchFamily="2" charset="0"/>
              </a:rPr>
              <a:t>All I’m asking for is 2-hours of your busy schedules to go over Emergency Operations Plan, with a fresh set of eyes</a:t>
            </a:r>
          </a:p>
          <a:p>
            <a:r>
              <a:rPr lang="en-US" b="0" i="0">
                <a:solidFill>
                  <a:srgbClr val="0070C0"/>
                </a:solidFill>
                <a:effectLst/>
                <a:latin typeface="Big Shoulders Text" pitchFamily="2" charset="0"/>
              </a:rPr>
              <a:t>You have nothing to lose and everything to ga</a:t>
            </a:r>
            <a:r>
              <a:rPr lang="en-US">
                <a:solidFill>
                  <a:srgbClr val="0070C0"/>
                </a:solidFill>
                <a:latin typeface="Big Shoulders Text" pitchFamily="2" charset="0"/>
              </a:rPr>
              <a:t>in from this visit</a:t>
            </a:r>
            <a:endParaRPr lang="en-US" b="0" i="0">
              <a:solidFill>
                <a:srgbClr val="0070C0"/>
              </a:solidFill>
              <a:effectLst/>
              <a:latin typeface="Big Shoulders Text" pitchFamily="2" charset="0"/>
            </a:endParaRPr>
          </a:p>
          <a:p>
            <a:endParaRPr lang="en-US" b="0" i="0">
              <a:solidFill>
                <a:srgbClr val="222222"/>
              </a:solidFill>
              <a:effectLst/>
              <a:latin typeface="Big Shoulders Text" pitchFamily="2" charset="0"/>
            </a:endParaRPr>
          </a:p>
          <a:p>
            <a:pPr marL="0" indent="0">
              <a:buNone/>
            </a:pPr>
            <a:endParaRPr lang="en-US" b="0" i="0">
              <a:solidFill>
                <a:srgbClr val="222222"/>
              </a:solidFill>
              <a:effectLst/>
              <a:latin typeface="Big Shoulders Text" pitchFamily="2" charset="0"/>
            </a:endParaRPr>
          </a:p>
          <a:p>
            <a:r>
              <a:rPr lang="en-US">
                <a:solidFill>
                  <a:srgbClr val="0070C0"/>
                </a:solidFill>
                <a:latin typeface="Big Shoulders Text" pitchFamily="2" charset="0"/>
              </a:rPr>
              <a:t>Questions?  </a:t>
            </a:r>
            <a:r>
              <a:rPr lang="en-US">
                <a:solidFill>
                  <a:srgbClr val="222222"/>
                </a:solidFill>
                <a:latin typeface="Big Shoulders Text" pitchFamily="2" charset="0"/>
                <a:hlinkClick r:id="rId2"/>
              </a:rPr>
              <a:t>Mark.mccarville@cityofchicago.org</a:t>
            </a:r>
            <a:r>
              <a:rPr lang="en-US">
                <a:solidFill>
                  <a:srgbClr val="222222"/>
                </a:solidFill>
                <a:latin typeface="Big Shoulders Text" pitchFamily="2" charset="0"/>
              </a:rPr>
              <a:t> </a:t>
            </a:r>
            <a:r>
              <a:rPr lang="en-US">
                <a:solidFill>
                  <a:srgbClr val="0070C0"/>
                </a:solidFill>
                <a:latin typeface="Big Shoulders Text" pitchFamily="2" charset="0"/>
              </a:rPr>
              <a:t>or 312/747-9581</a:t>
            </a:r>
            <a:endParaRPr lang="en-US" b="0" i="0">
              <a:solidFill>
                <a:srgbClr val="0070C0"/>
              </a:solidFill>
              <a:effectLst/>
              <a:latin typeface="Big Shoulders Text" pitchFamily="2" charset="0"/>
            </a:endParaRPr>
          </a:p>
        </p:txBody>
      </p:sp>
      <p:sp>
        <p:nvSpPr>
          <p:cNvPr id="4" name="Slide Number Placeholder 3">
            <a:extLst>
              <a:ext uri="{FF2B5EF4-FFF2-40B4-BE49-F238E27FC236}">
                <a16:creationId xmlns:a16="http://schemas.microsoft.com/office/drawing/2014/main" id="{C58FCE0C-C33C-0263-42EB-D77D85DCD2B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a:ln>
                <a:noFill/>
              </a:ln>
              <a:solidFill>
                <a:prstClr val="black"/>
              </a:solidFill>
              <a:effectLst/>
              <a:uLnTx/>
              <a:uFillTx/>
              <a:latin typeface="Century Gothic"/>
              <a:ea typeface="+mn-ea"/>
              <a:cs typeface="+mn-cs"/>
            </a:endParaRPr>
          </a:p>
        </p:txBody>
      </p:sp>
      <p:pic>
        <p:nvPicPr>
          <p:cNvPr id="6" name="Picture 5">
            <a:extLst>
              <a:ext uri="{FF2B5EF4-FFF2-40B4-BE49-F238E27FC236}">
                <a16:creationId xmlns:a16="http://schemas.microsoft.com/office/drawing/2014/main" id="{56B9D38B-1D3E-70F7-0BBF-A52517D866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94623" y="220090"/>
            <a:ext cx="1407226" cy="2110839"/>
          </a:xfrm>
          <a:prstGeom prst="rect">
            <a:avLst/>
          </a:prstGeom>
        </p:spPr>
      </p:pic>
      <p:pic>
        <p:nvPicPr>
          <p:cNvPr id="7" name="Picture 6">
            <a:extLst>
              <a:ext uri="{FF2B5EF4-FFF2-40B4-BE49-F238E27FC236}">
                <a16:creationId xmlns:a16="http://schemas.microsoft.com/office/drawing/2014/main" id="{73C074B1-9F26-4AC5-3265-5F42843BFF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198491" y="4420311"/>
            <a:ext cx="1752717" cy="1752717"/>
          </a:xfrm>
          <a:prstGeom prst="rect">
            <a:avLst/>
          </a:prstGeom>
        </p:spPr>
      </p:pic>
    </p:spTree>
    <p:extLst>
      <p:ext uri="{BB962C8B-B14F-4D97-AF65-F5344CB8AC3E}">
        <p14:creationId xmlns:p14="http://schemas.microsoft.com/office/powerpoint/2010/main" val="2447068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4711-17E0-B936-6368-EAFEF93BA0E9}"/>
              </a:ext>
            </a:extLst>
          </p:cNvPr>
          <p:cNvSpPr>
            <a:spLocks noGrp="1"/>
          </p:cNvSpPr>
          <p:nvPr>
            <p:ph type="title"/>
          </p:nvPr>
        </p:nvSpPr>
        <p:spPr/>
        <p:txBody>
          <a:bodyPr/>
          <a:lstStyle/>
          <a:p>
            <a:r>
              <a:rPr lang="en-US"/>
              <a:t>Upcoming Webinars </a:t>
            </a:r>
          </a:p>
        </p:txBody>
      </p:sp>
      <p:sp>
        <p:nvSpPr>
          <p:cNvPr id="3" name="Content Placeholder 2">
            <a:extLst>
              <a:ext uri="{FF2B5EF4-FFF2-40B4-BE49-F238E27FC236}">
                <a16:creationId xmlns:a16="http://schemas.microsoft.com/office/drawing/2014/main" id="{3046E1CB-6E0E-A9D7-75F8-4AAACDEAD4EF}"/>
              </a:ext>
            </a:extLst>
          </p:cNvPr>
          <p:cNvSpPr>
            <a:spLocks noGrp="1"/>
          </p:cNvSpPr>
          <p:nvPr>
            <p:ph idx="1"/>
          </p:nvPr>
        </p:nvSpPr>
        <p:spPr>
          <a:xfrm>
            <a:off x="1069848" y="2121408"/>
            <a:ext cx="3793405" cy="4050792"/>
          </a:xfrm>
        </p:spPr>
        <p:txBody>
          <a:bodyPr/>
          <a:lstStyle/>
          <a:p>
            <a:r>
              <a:rPr lang="en-US" dirty="0"/>
              <a:t>IDPH Office of Health Care Regulation (OHCR) has a series of webinars for long-term care facilities</a:t>
            </a:r>
          </a:p>
          <a:p>
            <a:pPr marL="0" indent="0">
              <a:buNone/>
            </a:pPr>
            <a:endParaRPr lang="en-US" dirty="0"/>
          </a:p>
          <a:p>
            <a:r>
              <a:rPr lang="en-US" dirty="0"/>
              <a:t>Upcoming webinars are on the identified offenders program and denial of admission due to MDROs </a:t>
            </a:r>
          </a:p>
          <a:p>
            <a:endParaRPr lang="en-US" dirty="0"/>
          </a:p>
          <a:p>
            <a:r>
              <a:rPr lang="en-US" dirty="0"/>
              <a:t>To participate, register </a:t>
            </a:r>
            <a:r>
              <a:rPr lang="en-US" dirty="0">
                <a:hlinkClick r:id="rId2"/>
              </a:rPr>
              <a:t>here</a:t>
            </a:r>
            <a:r>
              <a:rPr lang="en-US" dirty="0"/>
              <a:t> </a:t>
            </a:r>
          </a:p>
          <a:p>
            <a:endParaRPr lang="en-US" dirty="0"/>
          </a:p>
        </p:txBody>
      </p:sp>
      <p:sp>
        <p:nvSpPr>
          <p:cNvPr id="4" name="Slide Number Placeholder 3">
            <a:extLst>
              <a:ext uri="{FF2B5EF4-FFF2-40B4-BE49-F238E27FC236}">
                <a16:creationId xmlns:a16="http://schemas.microsoft.com/office/drawing/2014/main" id="{8B47620E-1D15-00F8-5339-113DA25615D5}"/>
              </a:ext>
            </a:extLst>
          </p:cNvPr>
          <p:cNvSpPr>
            <a:spLocks noGrp="1"/>
          </p:cNvSpPr>
          <p:nvPr>
            <p:ph type="sldNum" sz="quarter" idx="12"/>
          </p:nvPr>
        </p:nvSpPr>
        <p:spPr/>
        <p:txBody>
          <a:bodyPr/>
          <a:lstStyle/>
          <a:p>
            <a:fld id="{3FCCF984-64AA-42B4-8D2F-66BCDE3A50F4}" type="slidenum">
              <a:rPr lang="en-US" smtClean="0"/>
              <a:t>36</a:t>
            </a:fld>
            <a:endParaRPr lang="en-US"/>
          </a:p>
        </p:txBody>
      </p:sp>
      <p:pic>
        <p:nvPicPr>
          <p:cNvPr id="8" name="Picture 7" descr="A picture containing table&#10;&#10;AI-generated content may be incorrect.">
            <a:extLst>
              <a:ext uri="{FF2B5EF4-FFF2-40B4-BE49-F238E27FC236}">
                <a16:creationId xmlns:a16="http://schemas.microsoft.com/office/drawing/2014/main" id="{308DFC07-3F19-88DE-5D2B-F12FB969DA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7101" y="2208106"/>
            <a:ext cx="3691324" cy="4561840"/>
          </a:xfrm>
          <a:prstGeom prst="rect">
            <a:avLst/>
          </a:prstGeom>
        </p:spPr>
      </p:pic>
    </p:spTree>
    <p:extLst>
      <p:ext uri="{BB962C8B-B14F-4D97-AF65-F5344CB8AC3E}">
        <p14:creationId xmlns:p14="http://schemas.microsoft.com/office/powerpoint/2010/main" val="2576051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2427289" y="2543175"/>
            <a:ext cx="735488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4400" b="1" i="0" u="none" strike="noStrike" kern="1200" cap="none" spc="0" normalizeH="0" baseline="0" noProof="0">
              <a:ln>
                <a:noFill/>
              </a:ln>
              <a:solidFill>
                <a:srgbClr val="FF0000"/>
              </a:solidFill>
              <a:effectLst/>
              <a:uLnTx/>
              <a:uFillTx/>
              <a:latin typeface="Bookman Old Style"/>
              <a:ea typeface="+mn-ea"/>
              <a:cs typeface="Arial"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en-US" sz="4400" b="1" i="0" u="none" strike="noStrike" kern="1200" cap="none" spc="0" normalizeH="0" baseline="0" noProof="0">
              <a:ln>
                <a:noFill/>
              </a:ln>
              <a:solidFill>
                <a:srgbClr val="FF0000"/>
              </a:solidFill>
              <a:effectLst/>
              <a:uLnTx/>
              <a:uFillTx/>
              <a:latin typeface="Bookman Old Style"/>
              <a:ea typeface="+mn-ea"/>
              <a:cs typeface="Arial" charset="0"/>
            </a:endParaRPr>
          </a:p>
        </p:txBody>
      </p:sp>
      <p:sp>
        <p:nvSpPr>
          <p:cNvPr id="2" name="Title 1">
            <a:extLst>
              <a:ext uri="{FF2B5EF4-FFF2-40B4-BE49-F238E27FC236}">
                <a16:creationId xmlns:a16="http://schemas.microsoft.com/office/drawing/2014/main" id="{6848293F-904D-4F49-A103-3FE7FB0DF993}"/>
              </a:ext>
            </a:extLst>
          </p:cNvPr>
          <p:cNvSpPr>
            <a:spLocks noGrp="1"/>
          </p:cNvSpPr>
          <p:nvPr>
            <p:ph type="title"/>
          </p:nvPr>
        </p:nvSpPr>
        <p:spPr>
          <a:xfrm>
            <a:off x="1075532" y="709232"/>
            <a:ext cx="10058400" cy="1609344"/>
          </a:xfrm>
        </p:spPr>
        <p:txBody>
          <a:bodyPr/>
          <a:lstStyle/>
          <a:p>
            <a:pPr algn="ctr"/>
            <a:r>
              <a:rPr lang="en-US"/>
              <a:t>Questions &amp; Answers</a:t>
            </a:r>
            <a:br>
              <a:rPr lang="en-US" sz="1800">
                <a:solidFill>
                  <a:prstClr val="black"/>
                </a:solidFill>
              </a:rPr>
            </a:br>
            <a:endParaRPr lang="en-US"/>
          </a:p>
        </p:txBody>
      </p:sp>
      <p:sp>
        <p:nvSpPr>
          <p:cNvPr id="6" name="Content Placeholder 2">
            <a:extLst>
              <a:ext uri="{FF2B5EF4-FFF2-40B4-BE49-F238E27FC236}">
                <a16:creationId xmlns:a16="http://schemas.microsoft.com/office/drawing/2014/main" id="{C79C6831-0DED-224E-B4C2-5392144513FC}"/>
              </a:ext>
            </a:extLst>
          </p:cNvPr>
          <p:cNvSpPr>
            <a:spLocks noGrp="1"/>
          </p:cNvSpPr>
          <p:nvPr>
            <p:ph idx="1"/>
          </p:nvPr>
        </p:nvSpPr>
        <p:spPr>
          <a:xfrm>
            <a:off x="2925417" y="2318576"/>
            <a:ext cx="6341165" cy="1609343"/>
          </a:xfrm>
        </p:spPr>
        <p:txBody>
          <a:bodyPr>
            <a:normAutofit/>
          </a:bodyPr>
          <a:lstStyle/>
          <a:p>
            <a:pPr marL="0" indent="0" algn="ctr">
              <a:buNone/>
            </a:pPr>
            <a:endParaRPr lang="en-US" sz="2800"/>
          </a:p>
          <a:p>
            <a:pPr marL="0" indent="0" algn="ctr">
              <a:buNone/>
            </a:pPr>
            <a:r>
              <a:rPr lang="en-US" b="1"/>
              <a:t>For additional resources and upcoming events, please visit the CDPH LTCF HAN page at</a:t>
            </a:r>
            <a:r>
              <a:rPr lang="en-US"/>
              <a:t>: </a:t>
            </a:r>
            <a:r>
              <a:rPr lang="en-US">
                <a:hlinkClick r:id="rId3"/>
              </a:rPr>
              <a:t>https://www.chicagohan.org/covid-19/LTCF</a:t>
            </a:r>
            <a:endParaRPr lang="en-US"/>
          </a:p>
          <a:p>
            <a:pPr marL="0" indent="0" algn="ctr">
              <a:buNone/>
            </a:pPr>
            <a:endParaRPr lang="en-US"/>
          </a:p>
          <a:p>
            <a:pPr marL="0" indent="0">
              <a:buNone/>
            </a:pPr>
            <a:endParaRPr lang="en-US"/>
          </a:p>
        </p:txBody>
      </p:sp>
      <p:sp>
        <p:nvSpPr>
          <p:cNvPr id="5" name="Slide Number Placeholder 4">
            <a:extLst>
              <a:ext uri="{FF2B5EF4-FFF2-40B4-BE49-F238E27FC236}">
                <a16:creationId xmlns:a16="http://schemas.microsoft.com/office/drawing/2014/main" id="{56266A0D-001F-CCE1-B7ED-886B8E08EE6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FCCF984-64AA-42B4-8D2F-66BCDE3A50F4}" type="slidenum">
              <a:rPr kumimoji="0" lang="en-US" sz="1400" b="1" i="0" u="none" strike="noStrike" kern="1200" cap="none" spc="0" normalizeH="0" baseline="0" noProof="0" smtClean="0">
                <a:ln>
                  <a:noFill/>
                </a:ln>
                <a:solidFill>
                  <a:prstClr val="black"/>
                </a:solidFill>
                <a:effectLst/>
                <a:uLnTx/>
                <a:uFillTx/>
                <a:latin typeface="Century Goth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400" b="1"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06633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8A43-BA1D-1508-6E7E-FA68BFE035CF}"/>
              </a:ext>
            </a:extLst>
          </p:cNvPr>
          <p:cNvSpPr>
            <a:spLocks noGrp="1"/>
          </p:cNvSpPr>
          <p:nvPr>
            <p:ph type="title"/>
          </p:nvPr>
        </p:nvSpPr>
        <p:spPr/>
        <p:txBody>
          <a:bodyPr/>
          <a:lstStyle/>
          <a:p>
            <a:r>
              <a:rPr lang="en-US"/>
              <a:t>New IDPH Memo: Residents with XDROs</a:t>
            </a:r>
          </a:p>
        </p:txBody>
      </p:sp>
      <p:sp>
        <p:nvSpPr>
          <p:cNvPr id="3" name="Content Placeholder 2">
            <a:extLst>
              <a:ext uri="{FF2B5EF4-FFF2-40B4-BE49-F238E27FC236}">
                <a16:creationId xmlns:a16="http://schemas.microsoft.com/office/drawing/2014/main" id="{FA6C1187-DAC6-7424-D892-71B017FF2AC8}"/>
              </a:ext>
            </a:extLst>
          </p:cNvPr>
          <p:cNvSpPr>
            <a:spLocks noGrp="1"/>
          </p:cNvSpPr>
          <p:nvPr>
            <p:ph idx="1"/>
          </p:nvPr>
        </p:nvSpPr>
        <p:spPr>
          <a:xfrm>
            <a:off x="1069848" y="2093976"/>
            <a:ext cx="4118237" cy="4050792"/>
          </a:xfrm>
        </p:spPr>
        <p:txBody>
          <a:bodyPr/>
          <a:lstStyle/>
          <a:p>
            <a:r>
              <a:rPr lang="en-US"/>
              <a:t>Admission to SNFs should not be denied based solely on a resident’s XDRO status</a:t>
            </a:r>
          </a:p>
          <a:p>
            <a:pPr lvl="1"/>
            <a:r>
              <a:rPr lang="en-US" i="1"/>
              <a:t>Example</a:t>
            </a:r>
            <a:r>
              <a:rPr lang="en-US"/>
              <a:t>: You should not deny a resident admission to your facility just because they have </a:t>
            </a:r>
            <a:r>
              <a:rPr lang="en-US" i="1"/>
              <a:t>C. auris, </a:t>
            </a:r>
            <a:r>
              <a:rPr lang="en-US"/>
              <a:t>CRAB, CRE, and/or CP-CRPA</a:t>
            </a:r>
            <a:r>
              <a:rPr lang="en-US" i="1"/>
              <a:t> </a:t>
            </a:r>
            <a:endParaRPr lang="en-US"/>
          </a:p>
          <a:p>
            <a:pPr marL="274320" lvl="1" indent="0">
              <a:buNone/>
            </a:pPr>
            <a:endParaRPr lang="en-US"/>
          </a:p>
          <a:p>
            <a:r>
              <a:rPr lang="en-US"/>
              <a:t>Use enhanced barrier precautions (EBP) for residents with XDRO colonization/infection</a:t>
            </a:r>
          </a:p>
        </p:txBody>
      </p:sp>
      <p:sp>
        <p:nvSpPr>
          <p:cNvPr id="4" name="Slide Number Placeholder 3">
            <a:extLst>
              <a:ext uri="{FF2B5EF4-FFF2-40B4-BE49-F238E27FC236}">
                <a16:creationId xmlns:a16="http://schemas.microsoft.com/office/drawing/2014/main" id="{5A827A86-7378-E9C4-B95B-7ABFAB8D9F20}"/>
              </a:ext>
            </a:extLst>
          </p:cNvPr>
          <p:cNvSpPr>
            <a:spLocks noGrp="1"/>
          </p:cNvSpPr>
          <p:nvPr>
            <p:ph type="sldNum" sz="quarter" idx="12"/>
          </p:nvPr>
        </p:nvSpPr>
        <p:spPr/>
        <p:txBody>
          <a:bodyPr/>
          <a:lstStyle/>
          <a:p>
            <a:fld id="{3FCCF984-64AA-42B4-8D2F-66BCDE3A50F4}" type="slidenum">
              <a:rPr lang="en-US" smtClean="0"/>
              <a:t>4</a:t>
            </a:fld>
            <a:endParaRPr lang="en-US"/>
          </a:p>
        </p:txBody>
      </p:sp>
      <p:pic>
        <p:nvPicPr>
          <p:cNvPr id="10" name="Picture 9" descr="Text&#10;&#10;AI-generated content may be incorrect.">
            <a:extLst>
              <a:ext uri="{FF2B5EF4-FFF2-40B4-BE49-F238E27FC236}">
                <a16:creationId xmlns:a16="http://schemas.microsoft.com/office/drawing/2014/main" id="{99EFB3E5-E880-1AF9-EF67-A85BC6852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77661"/>
            <a:ext cx="3634750" cy="4595707"/>
          </a:xfrm>
          <a:prstGeom prst="rect">
            <a:avLst/>
          </a:prstGeom>
        </p:spPr>
      </p:pic>
    </p:spTree>
    <p:extLst>
      <p:ext uri="{BB962C8B-B14F-4D97-AF65-F5344CB8AC3E}">
        <p14:creationId xmlns:p14="http://schemas.microsoft.com/office/powerpoint/2010/main" val="1129869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ED56-6706-9AD6-0FB5-05676A95BD52}"/>
              </a:ext>
            </a:extLst>
          </p:cNvPr>
          <p:cNvSpPr>
            <a:spLocks noGrp="1"/>
          </p:cNvSpPr>
          <p:nvPr>
            <p:ph type="title"/>
          </p:nvPr>
        </p:nvSpPr>
        <p:spPr/>
        <p:txBody>
          <a:bodyPr/>
          <a:lstStyle/>
          <a:p>
            <a:r>
              <a:rPr lang="en-US"/>
              <a:t>Reminder: XDRO Registry</a:t>
            </a:r>
          </a:p>
        </p:txBody>
      </p:sp>
      <p:sp>
        <p:nvSpPr>
          <p:cNvPr id="3" name="Content Placeholder 2">
            <a:extLst>
              <a:ext uri="{FF2B5EF4-FFF2-40B4-BE49-F238E27FC236}">
                <a16:creationId xmlns:a16="http://schemas.microsoft.com/office/drawing/2014/main" id="{0C2821A0-6D52-244E-7A85-133D2816DD22}"/>
              </a:ext>
            </a:extLst>
          </p:cNvPr>
          <p:cNvSpPr>
            <a:spLocks noGrp="1"/>
          </p:cNvSpPr>
          <p:nvPr>
            <p:ph idx="1"/>
          </p:nvPr>
        </p:nvSpPr>
        <p:spPr>
          <a:xfrm>
            <a:off x="1063751" y="2093976"/>
            <a:ext cx="9976781" cy="4050792"/>
          </a:xfrm>
        </p:spPr>
        <p:txBody>
          <a:bodyPr>
            <a:normAutofit lnSpcReduction="10000"/>
          </a:bodyPr>
          <a:lstStyle/>
          <a:p>
            <a:r>
              <a:rPr lang="en-US"/>
              <a:t>An approved user from your facility should check the XDRO registry for all new admissions</a:t>
            </a:r>
          </a:p>
          <a:p>
            <a:endParaRPr lang="en-US"/>
          </a:p>
          <a:p>
            <a:r>
              <a:rPr lang="en-US"/>
              <a:t>Residents admitted to your facility with XDRO colonization or infection must be placed on EBP and </a:t>
            </a:r>
            <a:r>
              <a:rPr lang="en-US" err="1"/>
              <a:t>cohorted</a:t>
            </a:r>
            <a:r>
              <a:rPr lang="en-US"/>
              <a:t> appropriately (e.g., do not put a resident with </a:t>
            </a:r>
            <a:r>
              <a:rPr lang="en-US" i="1"/>
              <a:t>C. auris </a:t>
            </a:r>
            <a:r>
              <a:rPr lang="en-US"/>
              <a:t>in a room with other residents who do not have </a:t>
            </a:r>
            <a:r>
              <a:rPr lang="en-US" i="1"/>
              <a:t>C. auris</a:t>
            </a:r>
            <a:r>
              <a:rPr lang="en-US"/>
              <a:t>)</a:t>
            </a:r>
          </a:p>
          <a:p>
            <a:pPr lvl="1"/>
            <a:r>
              <a:rPr lang="en-US"/>
              <a:t>Reminder that residents with XDRO colonization or infection, even if currently receiving treatment, </a:t>
            </a:r>
            <a:r>
              <a:rPr lang="en-US" b="1" u="sng"/>
              <a:t>do not </a:t>
            </a:r>
            <a:r>
              <a:rPr lang="en-US"/>
              <a:t>need to be placed on contact precautions unless otherwise indicated. As always, please make sure your policies align with your practices. </a:t>
            </a:r>
          </a:p>
          <a:p>
            <a:endParaRPr lang="en-US"/>
          </a:p>
          <a:p>
            <a:r>
              <a:rPr lang="en-US"/>
              <a:t>If you need assistance with XDRO registration, please contact Shaunette Neal at Shaunette.Neal@cityofchicago.org</a:t>
            </a:r>
          </a:p>
        </p:txBody>
      </p:sp>
      <p:sp>
        <p:nvSpPr>
          <p:cNvPr id="4" name="Slide Number Placeholder 3">
            <a:extLst>
              <a:ext uri="{FF2B5EF4-FFF2-40B4-BE49-F238E27FC236}">
                <a16:creationId xmlns:a16="http://schemas.microsoft.com/office/drawing/2014/main" id="{CFFACD92-72A0-59D5-CF63-1F577E4B895D}"/>
              </a:ext>
            </a:extLst>
          </p:cNvPr>
          <p:cNvSpPr>
            <a:spLocks noGrp="1"/>
          </p:cNvSpPr>
          <p:nvPr>
            <p:ph type="sldNum" sz="quarter" idx="12"/>
          </p:nvPr>
        </p:nvSpPr>
        <p:spPr/>
        <p:txBody>
          <a:bodyPr/>
          <a:lstStyle/>
          <a:p>
            <a:fld id="{3FCCF984-64AA-42B4-8D2F-66BCDE3A50F4}" type="slidenum">
              <a:rPr lang="en-US" smtClean="0"/>
              <a:t>5</a:t>
            </a:fld>
            <a:endParaRPr lang="en-US"/>
          </a:p>
        </p:txBody>
      </p:sp>
    </p:spTree>
    <p:extLst>
      <p:ext uri="{BB962C8B-B14F-4D97-AF65-F5344CB8AC3E}">
        <p14:creationId xmlns:p14="http://schemas.microsoft.com/office/powerpoint/2010/main" val="2722988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6B7DE-DF34-F29C-7247-9621ED4C20B4}"/>
              </a:ext>
            </a:extLst>
          </p:cNvPr>
          <p:cNvSpPr>
            <a:spLocks noGrp="1"/>
          </p:cNvSpPr>
          <p:nvPr>
            <p:ph type="title"/>
          </p:nvPr>
        </p:nvSpPr>
        <p:spPr/>
        <p:txBody>
          <a:bodyPr/>
          <a:lstStyle/>
          <a:p>
            <a:r>
              <a:rPr lang="en-US"/>
              <a:t>Nebulizers</a:t>
            </a:r>
          </a:p>
        </p:txBody>
      </p:sp>
      <p:sp>
        <p:nvSpPr>
          <p:cNvPr id="3" name="Content Placeholder 2">
            <a:extLst>
              <a:ext uri="{FF2B5EF4-FFF2-40B4-BE49-F238E27FC236}">
                <a16:creationId xmlns:a16="http://schemas.microsoft.com/office/drawing/2014/main" id="{79DFF87D-A01D-6EF9-7838-27FFA53F311E}"/>
              </a:ext>
            </a:extLst>
          </p:cNvPr>
          <p:cNvSpPr>
            <a:spLocks noGrp="1"/>
          </p:cNvSpPr>
          <p:nvPr>
            <p:ph idx="1"/>
          </p:nvPr>
        </p:nvSpPr>
        <p:spPr>
          <a:xfrm>
            <a:off x="920690" y="2011161"/>
            <a:ext cx="4384126" cy="4050792"/>
          </a:xfrm>
        </p:spPr>
        <p:txBody>
          <a:bodyPr/>
          <a:lstStyle/>
          <a:p>
            <a:r>
              <a:rPr lang="en-US"/>
              <a:t>Device that turns liquid  medications into a mist that can be inhaled </a:t>
            </a:r>
          </a:p>
          <a:p>
            <a:r>
              <a:rPr lang="en-US"/>
              <a:t>Can deliver medication deep into the lungs</a:t>
            </a:r>
          </a:p>
          <a:p>
            <a:r>
              <a:rPr lang="en-US"/>
              <a:t>Often used for conditions such as: </a:t>
            </a:r>
          </a:p>
          <a:p>
            <a:pPr lvl="1"/>
            <a:r>
              <a:rPr lang="en-US"/>
              <a:t>Asthma</a:t>
            </a:r>
          </a:p>
          <a:p>
            <a:pPr lvl="1"/>
            <a:r>
              <a:rPr lang="en-US"/>
              <a:t>COPD</a:t>
            </a:r>
          </a:p>
          <a:p>
            <a:pPr lvl="1"/>
            <a:r>
              <a:rPr lang="en-US"/>
              <a:t>Cystic Fibrosis </a:t>
            </a:r>
          </a:p>
          <a:p>
            <a:pPr lvl="1"/>
            <a:r>
              <a:rPr lang="en-US"/>
              <a:t>Bronchiectasis</a:t>
            </a:r>
          </a:p>
        </p:txBody>
      </p:sp>
      <p:sp>
        <p:nvSpPr>
          <p:cNvPr id="4" name="Slide Number Placeholder 3">
            <a:extLst>
              <a:ext uri="{FF2B5EF4-FFF2-40B4-BE49-F238E27FC236}">
                <a16:creationId xmlns:a16="http://schemas.microsoft.com/office/drawing/2014/main" id="{9136D815-322E-0EBF-4B71-0547FF67958E}"/>
              </a:ext>
            </a:extLst>
          </p:cNvPr>
          <p:cNvSpPr>
            <a:spLocks noGrp="1"/>
          </p:cNvSpPr>
          <p:nvPr>
            <p:ph type="sldNum" sz="quarter" idx="12"/>
          </p:nvPr>
        </p:nvSpPr>
        <p:spPr/>
        <p:txBody>
          <a:bodyPr/>
          <a:lstStyle/>
          <a:p>
            <a:fld id="{3FCCF984-64AA-42B4-8D2F-66BCDE3A50F4}" type="slidenum">
              <a:rPr lang="en-US" smtClean="0"/>
              <a:t>6</a:t>
            </a:fld>
            <a:endParaRPr lang="en-US"/>
          </a:p>
        </p:txBody>
      </p:sp>
      <p:sp>
        <p:nvSpPr>
          <p:cNvPr id="5" name="Content Placeholder 2">
            <a:extLst>
              <a:ext uri="{FF2B5EF4-FFF2-40B4-BE49-F238E27FC236}">
                <a16:creationId xmlns:a16="http://schemas.microsoft.com/office/drawing/2014/main" id="{B3AB77F1-0732-2578-F031-41763A84E7D4}"/>
              </a:ext>
            </a:extLst>
          </p:cNvPr>
          <p:cNvSpPr txBox="1">
            <a:spLocks/>
          </p:cNvSpPr>
          <p:nvPr/>
        </p:nvSpPr>
        <p:spPr>
          <a:xfrm>
            <a:off x="0" y="6593459"/>
            <a:ext cx="11216640" cy="264541"/>
          </a:xfrm>
          <a:prstGeom prst="rect">
            <a:avLst/>
          </a:prstGeom>
        </p:spPr>
        <p:txBody>
          <a:bodyPr vert="horz" lIns="91440" tIns="45720" rIns="91440" bIns="45720" rtlCol="0">
            <a:normAutofit fontScale="25000" lnSpcReduction="20000"/>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32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32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https://www.lung.org/getmedia/3124fe1d-abc5-4741-8c17-bc8a449ea67b/ABCs-Nebulizer-V2-4-6-2020_new-branding.pdf?ext=.pdf</a:t>
            </a:r>
            <a:r>
              <a:rPr lang="en-US" sz="32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3200">
                <a:solidFill>
                  <a:schemeClr val="tx1"/>
                </a:solidFill>
                <a:latin typeface="Roboto" panose="02000000000000000000" pitchFamily="2" charset="0"/>
                <a:ea typeface="Roboto" panose="02000000000000000000" pitchFamily="2" charset="0"/>
                <a:cs typeface="Roboto" panose="02000000000000000000" pitchFamily="2" charset="0"/>
                <a:hlinkClick r:id="rId4"/>
              </a:rPr>
              <a:t>https://www.citymd.com/health-and-wellness/inhaling-relief-how-nebulizer-treatments-help-respiratory-conditions</a:t>
            </a:r>
            <a:endParaRPr lang="en-US" sz="32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3200">
                <a:solidFill>
                  <a:schemeClr val="tx1"/>
                </a:solidFill>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pic>
        <p:nvPicPr>
          <p:cNvPr id="8" name="Picture 7">
            <a:extLst>
              <a:ext uri="{FF2B5EF4-FFF2-40B4-BE49-F238E27FC236}">
                <a16:creationId xmlns:a16="http://schemas.microsoft.com/office/drawing/2014/main" id="{371D20A9-585F-9997-944A-C311B1E5D22D}"/>
              </a:ext>
            </a:extLst>
          </p:cNvPr>
          <p:cNvPicPr>
            <a:picLocks noChangeAspect="1"/>
          </p:cNvPicPr>
          <p:nvPr/>
        </p:nvPicPr>
        <p:blipFill>
          <a:blip r:embed="rId5"/>
          <a:stretch>
            <a:fillRect/>
          </a:stretch>
        </p:blipFill>
        <p:spPr>
          <a:xfrm>
            <a:off x="5882640" y="1757362"/>
            <a:ext cx="5943600" cy="3343275"/>
          </a:xfrm>
          <a:prstGeom prst="rect">
            <a:avLst/>
          </a:prstGeom>
        </p:spPr>
      </p:pic>
    </p:spTree>
    <p:extLst>
      <p:ext uri="{BB962C8B-B14F-4D97-AF65-F5344CB8AC3E}">
        <p14:creationId xmlns:p14="http://schemas.microsoft.com/office/powerpoint/2010/main" val="193684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EB8F-8376-CFE7-1A8F-D4B271A5BB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4764B-A945-4D81-9DF7-9E90B3F72C07}"/>
              </a:ext>
            </a:extLst>
          </p:cNvPr>
          <p:cNvSpPr>
            <a:spLocks noGrp="1"/>
          </p:cNvSpPr>
          <p:nvPr>
            <p:ph type="title"/>
          </p:nvPr>
        </p:nvSpPr>
        <p:spPr/>
        <p:txBody>
          <a:bodyPr/>
          <a:lstStyle/>
          <a:p>
            <a:r>
              <a:rPr lang="en-US"/>
              <a:t>Types of Nebulizers</a:t>
            </a:r>
          </a:p>
        </p:txBody>
      </p:sp>
      <p:sp>
        <p:nvSpPr>
          <p:cNvPr id="3" name="Content Placeholder 2">
            <a:extLst>
              <a:ext uri="{FF2B5EF4-FFF2-40B4-BE49-F238E27FC236}">
                <a16:creationId xmlns:a16="http://schemas.microsoft.com/office/drawing/2014/main" id="{9A9508EB-5FBE-43A0-733B-12FA0BC8ADAD}"/>
              </a:ext>
            </a:extLst>
          </p:cNvPr>
          <p:cNvSpPr>
            <a:spLocks noGrp="1"/>
          </p:cNvSpPr>
          <p:nvPr>
            <p:ph idx="1"/>
          </p:nvPr>
        </p:nvSpPr>
        <p:spPr>
          <a:xfrm>
            <a:off x="1069848" y="2121408"/>
            <a:ext cx="3819922" cy="4050792"/>
          </a:xfrm>
        </p:spPr>
        <p:txBody>
          <a:bodyPr/>
          <a:lstStyle/>
          <a:p>
            <a:r>
              <a:rPr lang="en-US"/>
              <a:t>Jet nebulizer </a:t>
            </a:r>
          </a:p>
          <a:p>
            <a:pPr lvl="1"/>
            <a:r>
              <a:rPr lang="en-US"/>
              <a:t>Uses compressed gas to create a fine mist</a:t>
            </a:r>
          </a:p>
          <a:p>
            <a:r>
              <a:rPr lang="en-US"/>
              <a:t>Ultrasonic nebulizer</a:t>
            </a:r>
          </a:p>
          <a:p>
            <a:pPr lvl="1"/>
            <a:r>
              <a:rPr lang="en-US"/>
              <a:t>Uses high-frequency vibrations (instead of air/gas) to break down the liquid into tiny particles</a:t>
            </a:r>
          </a:p>
          <a:p>
            <a:r>
              <a:rPr lang="en-US"/>
              <a:t>Vibrating mesh nebulizer</a:t>
            </a:r>
          </a:p>
          <a:p>
            <a:pPr lvl="1"/>
            <a:r>
              <a:rPr lang="en-US"/>
              <a:t>Uses the energy of ultrasonic frequencies to vibrate mesh to generate aerosols</a:t>
            </a:r>
          </a:p>
        </p:txBody>
      </p:sp>
      <p:sp>
        <p:nvSpPr>
          <p:cNvPr id="4" name="Slide Number Placeholder 3">
            <a:extLst>
              <a:ext uri="{FF2B5EF4-FFF2-40B4-BE49-F238E27FC236}">
                <a16:creationId xmlns:a16="http://schemas.microsoft.com/office/drawing/2014/main" id="{58D78BB3-2E3B-619A-F0A2-0DCFF15D213C}"/>
              </a:ext>
            </a:extLst>
          </p:cNvPr>
          <p:cNvSpPr>
            <a:spLocks noGrp="1"/>
          </p:cNvSpPr>
          <p:nvPr>
            <p:ph type="sldNum" sz="quarter" idx="12"/>
          </p:nvPr>
        </p:nvSpPr>
        <p:spPr/>
        <p:txBody>
          <a:bodyPr/>
          <a:lstStyle/>
          <a:p>
            <a:fld id="{3FCCF984-64AA-42B4-8D2F-66BCDE3A50F4}" type="slidenum">
              <a:rPr lang="en-US" smtClean="0"/>
              <a:t>7</a:t>
            </a:fld>
            <a:endParaRPr lang="en-US"/>
          </a:p>
        </p:txBody>
      </p:sp>
      <p:sp>
        <p:nvSpPr>
          <p:cNvPr id="5" name="Content Placeholder 2">
            <a:extLst>
              <a:ext uri="{FF2B5EF4-FFF2-40B4-BE49-F238E27FC236}">
                <a16:creationId xmlns:a16="http://schemas.microsoft.com/office/drawing/2014/main" id="{B3D82277-5488-F419-DA35-D0C2FFC7D51E}"/>
              </a:ext>
            </a:extLst>
          </p:cNvPr>
          <p:cNvSpPr txBox="1">
            <a:spLocks/>
          </p:cNvSpPr>
          <p:nvPr/>
        </p:nvSpPr>
        <p:spPr>
          <a:xfrm>
            <a:off x="0" y="6593459"/>
            <a:ext cx="11219234" cy="26454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2"/>
              </a:rPr>
              <a:t>https://pmc.ncbi.nlm.nih.gov/articles/PMC8108015/</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https://nebology.com/blogs/education/what-are-the-different-types-of-nebulizers?srsltid=AfmBOoq3BI2U1dygT7aNjmKXUoVIoeW9oTg9NrO93Hr9mVmeC58cD1aN</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4"/>
              </a:rPr>
              <a:t>https://www.sciencedirect.com/science/article/pii/S0012369223057082</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https://nebology.com/blogs/education/what-are-the-different-types-of-nebulizers?srsltid=AfmBOoq3BI2U1dygT7aNjmKXUoVIoeW9oTg9NrO93Hr9mVmeC58cD1aN</a:t>
            </a: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pic>
        <p:nvPicPr>
          <p:cNvPr id="7" name="Picture 6" descr="Diagram&#10;&#10;AI-generated content may be incorrect.">
            <a:extLst>
              <a:ext uri="{FF2B5EF4-FFF2-40B4-BE49-F238E27FC236}">
                <a16:creationId xmlns:a16="http://schemas.microsoft.com/office/drawing/2014/main" id="{9FCDCF74-C829-60C8-C41A-CDC70A6B7118}"/>
              </a:ext>
            </a:extLst>
          </p:cNvPr>
          <p:cNvPicPr>
            <a:picLocks noChangeAspect="1"/>
          </p:cNvPicPr>
          <p:nvPr/>
        </p:nvPicPr>
        <p:blipFill>
          <a:blip r:embed="rId5">
            <a:extLst>
              <a:ext uri="{28A0092B-C50C-407E-A947-70E740481C1C}">
                <a14:useLocalDpi xmlns:a14="http://schemas.microsoft.com/office/drawing/2010/main" val="0"/>
              </a:ext>
            </a:extLst>
          </a:blip>
          <a:srcRect t="1" r="290" b="172"/>
          <a:stretch>
            <a:fillRect/>
          </a:stretch>
        </p:blipFill>
        <p:spPr>
          <a:xfrm>
            <a:off x="6364388" y="890320"/>
            <a:ext cx="4457788" cy="5483048"/>
          </a:xfrm>
          <a:prstGeom prst="rect">
            <a:avLst/>
          </a:prstGeom>
        </p:spPr>
      </p:pic>
    </p:spTree>
    <p:extLst>
      <p:ext uri="{BB962C8B-B14F-4D97-AF65-F5344CB8AC3E}">
        <p14:creationId xmlns:p14="http://schemas.microsoft.com/office/powerpoint/2010/main" val="376545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DE60-EA66-FA68-A549-25ED4DAC0FED}"/>
              </a:ext>
            </a:extLst>
          </p:cNvPr>
          <p:cNvSpPr>
            <a:spLocks noGrp="1"/>
          </p:cNvSpPr>
          <p:nvPr>
            <p:ph type="title"/>
          </p:nvPr>
        </p:nvSpPr>
        <p:spPr/>
        <p:txBody>
          <a:bodyPr/>
          <a:lstStyle/>
          <a:p>
            <a:r>
              <a:rPr lang="en-US"/>
              <a:t>Risks </a:t>
            </a:r>
          </a:p>
        </p:txBody>
      </p:sp>
      <p:sp>
        <p:nvSpPr>
          <p:cNvPr id="3" name="Content Placeholder 2">
            <a:extLst>
              <a:ext uri="{FF2B5EF4-FFF2-40B4-BE49-F238E27FC236}">
                <a16:creationId xmlns:a16="http://schemas.microsoft.com/office/drawing/2014/main" id="{2A97D9DB-A9F4-3E97-8454-9370A755AD2D}"/>
              </a:ext>
            </a:extLst>
          </p:cNvPr>
          <p:cNvSpPr>
            <a:spLocks noGrp="1"/>
          </p:cNvSpPr>
          <p:nvPr>
            <p:ph idx="1"/>
          </p:nvPr>
        </p:nvSpPr>
        <p:spPr/>
        <p:txBody>
          <a:bodyPr/>
          <a:lstStyle/>
          <a:p>
            <a:r>
              <a:rPr lang="en-US"/>
              <a:t>Nebulizers can be contaminated with pathogens if not cleaned and disinfected appropriately, which can lead to nosocomial pneumonia</a:t>
            </a:r>
          </a:p>
          <a:p>
            <a:pPr marL="0" indent="0">
              <a:buNone/>
            </a:pPr>
            <a:endParaRPr lang="en-US"/>
          </a:p>
          <a:p>
            <a:r>
              <a:rPr lang="en-US"/>
              <a:t>Outbreaks associated with nebulizers in healthcare settings have been caused by: </a:t>
            </a:r>
          </a:p>
          <a:p>
            <a:pPr lvl="1"/>
            <a:r>
              <a:rPr lang="en-US" i="1"/>
              <a:t>Acinetobacter spp. </a:t>
            </a:r>
          </a:p>
          <a:p>
            <a:pPr lvl="1"/>
            <a:r>
              <a:rPr lang="en-US"/>
              <a:t>MRSA</a:t>
            </a:r>
          </a:p>
          <a:p>
            <a:pPr lvl="1"/>
            <a:r>
              <a:rPr lang="en-US" i="1"/>
              <a:t>Pseudomonas aeruginosa </a:t>
            </a:r>
          </a:p>
          <a:p>
            <a:pPr lvl="1"/>
            <a:r>
              <a:rPr lang="en-US" i="1" err="1"/>
              <a:t>Burkholderia</a:t>
            </a:r>
            <a:r>
              <a:rPr lang="en-US" i="1"/>
              <a:t> cepacian</a:t>
            </a:r>
          </a:p>
          <a:p>
            <a:pPr lvl="1"/>
            <a:endParaRPr lang="en-US" i="1"/>
          </a:p>
        </p:txBody>
      </p:sp>
      <p:sp>
        <p:nvSpPr>
          <p:cNvPr id="4" name="Slide Number Placeholder 3">
            <a:extLst>
              <a:ext uri="{FF2B5EF4-FFF2-40B4-BE49-F238E27FC236}">
                <a16:creationId xmlns:a16="http://schemas.microsoft.com/office/drawing/2014/main" id="{E94DC52F-49A2-E57B-FFB1-02C94911E0B4}"/>
              </a:ext>
            </a:extLst>
          </p:cNvPr>
          <p:cNvSpPr>
            <a:spLocks noGrp="1"/>
          </p:cNvSpPr>
          <p:nvPr>
            <p:ph type="sldNum" sz="quarter" idx="12"/>
          </p:nvPr>
        </p:nvSpPr>
        <p:spPr/>
        <p:txBody>
          <a:bodyPr/>
          <a:lstStyle/>
          <a:p>
            <a:fld id="{3FCCF984-64AA-42B4-8D2F-66BCDE3A50F4}" type="slidenum">
              <a:rPr lang="en-US" smtClean="0"/>
              <a:t>8</a:t>
            </a:fld>
            <a:endParaRPr lang="en-US"/>
          </a:p>
        </p:txBody>
      </p:sp>
      <p:sp>
        <p:nvSpPr>
          <p:cNvPr id="5" name="Content Placeholder 2">
            <a:extLst>
              <a:ext uri="{FF2B5EF4-FFF2-40B4-BE49-F238E27FC236}">
                <a16:creationId xmlns:a16="http://schemas.microsoft.com/office/drawing/2014/main" id="{C326E210-A211-5871-D8A8-88E2E585431E}"/>
              </a:ext>
            </a:extLst>
          </p:cNvPr>
          <p:cNvSpPr txBox="1">
            <a:spLocks/>
          </p:cNvSpPr>
          <p:nvPr/>
        </p:nvSpPr>
        <p:spPr>
          <a:xfrm>
            <a:off x="0" y="6593459"/>
            <a:ext cx="8593282" cy="26454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https://pmc.ncbi.nlm.nih.gov/articles/PMC8108015/</a:t>
            </a: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74106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EFB30-41EE-6B2A-43AC-A09CA66793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EE641-1018-8884-469C-FA3ED94B7092}"/>
              </a:ext>
            </a:extLst>
          </p:cNvPr>
          <p:cNvSpPr>
            <a:spLocks noGrp="1"/>
          </p:cNvSpPr>
          <p:nvPr>
            <p:ph type="title"/>
          </p:nvPr>
        </p:nvSpPr>
        <p:spPr/>
        <p:txBody>
          <a:bodyPr/>
          <a:lstStyle/>
          <a:p>
            <a:r>
              <a:rPr lang="en-US"/>
              <a:t>Best Practices</a:t>
            </a:r>
          </a:p>
        </p:txBody>
      </p:sp>
      <p:sp>
        <p:nvSpPr>
          <p:cNvPr id="3" name="Content Placeholder 2">
            <a:extLst>
              <a:ext uri="{FF2B5EF4-FFF2-40B4-BE49-F238E27FC236}">
                <a16:creationId xmlns:a16="http://schemas.microsoft.com/office/drawing/2014/main" id="{3F5B412C-58BC-83F7-58CB-43A4CDB13CEB}"/>
              </a:ext>
            </a:extLst>
          </p:cNvPr>
          <p:cNvSpPr>
            <a:spLocks noGrp="1"/>
          </p:cNvSpPr>
          <p:nvPr>
            <p:ph idx="1"/>
          </p:nvPr>
        </p:nvSpPr>
        <p:spPr/>
        <p:txBody>
          <a:bodyPr>
            <a:normAutofit lnSpcReduction="10000"/>
          </a:bodyPr>
          <a:lstStyle/>
          <a:p>
            <a:r>
              <a:rPr lang="en-US"/>
              <a:t>Perform hand hygiene to avoid contamination </a:t>
            </a:r>
          </a:p>
          <a:p>
            <a:r>
              <a:rPr lang="en-US"/>
              <a:t>Do not share nebulizers between multiple residents</a:t>
            </a:r>
          </a:p>
          <a:p>
            <a:r>
              <a:rPr lang="en-US"/>
              <a:t>Between treatments for reusable nebulizers: </a:t>
            </a:r>
          </a:p>
          <a:p>
            <a:pPr lvl="1"/>
            <a:r>
              <a:rPr lang="en-US"/>
              <a:t>Take apart the nebulizer</a:t>
            </a:r>
          </a:p>
          <a:p>
            <a:pPr lvl="1"/>
            <a:r>
              <a:rPr lang="en-US"/>
              <a:t>Clean and disinfect the components (e.g., reservoirs, masks, tubing) according to the manufacturer’s instructions for use</a:t>
            </a:r>
          </a:p>
          <a:p>
            <a:pPr lvl="1"/>
            <a:r>
              <a:rPr lang="en-US"/>
              <a:t>Rinse with </a:t>
            </a:r>
            <a:r>
              <a:rPr lang="en-US" i="1" u="sng"/>
              <a:t>sterile</a:t>
            </a:r>
            <a:r>
              <a:rPr lang="en-US"/>
              <a:t> water (not tap water)</a:t>
            </a:r>
          </a:p>
          <a:p>
            <a:r>
              <a:rPr lang="en-US"/>
              <a:t>Allow to dry and store in a manner that prevents contamination</a:t>
            </a:r>
          </a:p>
          <a:p>
            <a:r>
              <a:rPr lang="en-US"/>
              <a:t>Use only sterile fluid and medication and dispense into the nebulizer aseptically </a:t>
            </a:r>
          </a:p>
          <a:p>
            <a:pPr lvl="1"/>
            <a:r>
              <a:rPr lang="en-US"/>
              <a:t>When filling nebulizers with medication, the dropper tip should not touch the nebulizer reservoir</a:t>
            </a:r>
          </a:p>
          <a:p>
            <a:pPr marL="0" indent="0">
              <a:buNone/>
            </a:pPr>
            <a:endParaRPr lang="en-US"/>
          </a:p>
        </p:txBody>
      </p:sp>
      <p:sp>
        <p:nvSpPr>
          <p:cNvPr id="4" name="Slide Number Placeholder 3">
            <a:extLst>
              <a:ext uri="{FF2B5EF4-FFF2-40B4-BE49-F238E27FC236}">
                <a16:creationId xmlns:a16="http://schemas.microsoft.com/office/drawing/2014/main" id="{EDCBA514-1785-5B26-50D3-ED21B232BBE3}"/>
              </a:ext>
            </a:extLst>
          </p:cNvPr>
          <p:cNvSpPr>
            <a:spLocks noGrp="1"/>
          </p:cNvSpPr>
          <p:nvPr>
            <p:ph type="sldNum" sz="quarter" idx="12"/>
          </p:nvPr>
        </p:nvSpPr>
        <p:spPr/>
        <p:txBody>
          <a:bodyPr/>
          <a:lstStyle/>
          <a:p>
            <a:fld id="{3FCCF984-64AA-42B4-8D2F-66BCDE3A50F4}" type="slidenum">
              <a:rPr lang="en-US" smtClean="0"/>
              <a:t>9</a:t>
            </a:fld>
            <a:endParaRPr lang="en-US"/>
          </a:p>
        </p:txBody>
      </p:sp>
      <p:sp>
        <p:nvSpPr>
          <p:cNvPr id="5" name="Content Placeholder 2">
            <a:extLst>
              <a:ext uri="{FF2B5EF4-FFF2-40B4-BE49-F238E27FC236}">
                <a16:creationId xmlns:a16="http://schemas.microsoft.com/office/drawing/2014/main" id="{86F18826-416E-9849-6CA4-845333DBC303}"/>
              </a:ext>
            </a:extLst>
          </p:cNvPr>
          <p:cNvSpPr txBox="1">
            <a:spLocks/>
          </p:cNvSpPr>
          <p:nvPr/>
        </p:nvSpPr>
        <p:spPr>
          <a:xfrm>
            <a:off x="0" y="6593459"/>
            <a:ext cx="11394332" cy="264541"/>
          </a:xfrm>
          <a:prstGeom prst="rect">
            <a:avLst/>
          </a:prstGeom>
        </p:spPr>
        <p:txBody>
          <a:bodyPr vert="horz" lIns="91440" tIns="45720" rIns="91440" bIns="45720" rtlCol="0">
            <a:normAutofit fontScale="70000" lnSpcReduction="20000"/>
          </a:bodyPr>
          <a:lstStyle>
            <a:lvl1pPr marL="182880" indent="-182880" algn="l" defTabSz="914400" rtl="0" eaLnBrk="1" latinLnBrk="0" hangingPunct="1">
              <a:lnSpc>
                <a:spcPct val="90000"/>
              </a:lnSpc>
              <a:spcBef>
                <a:spcPts val="1200"/>
              </a:spcBef>
              <a:buClr>
                <a:srgbClr val="E4002B"/>
              </a:buClr>
              <a:buSzPct val="90000"/>
              <a:buFont typeface="Arial"/>
              <a:buChar char="•"/>
              <a:defRPr sz="2000" kern="1200">
                <a:solidFill>
                  <a:srgbClr val="005899"/>
                </a:solidFill>
                <a:latin typeface="Century Gothic"/>
                <a:ea typeface="+mn-ea"/>
                <a:cs typeface="+mn-cs"/>
              </a:defRPr>
            </a:lvl1pPr>
            <a:lvl2pPr marL="457200" indent="-182880" algn="l" defTabSz="914400" rtl="0" eaLnBrk="1" latinLnBrk="0" hangingPunct="1">
              <a:lnSpc>
                <a:spcPct val="90000"/>
              </a:lnSpc>
              <a:spcBef>
                <a:spcPts val="400"/>
              </a:spcBef>
              <a:spcAft>
                <a:spcPts val="200"/>
              </a:spcAft>
              <a:buClr>
                <a:srgbClr val="E4002B"/>
              </a:buClr>
              <a:buSzPct val="90000"/>
              <a:buFont typeface="Arial"/>
              <a:buChar char="•"/>
              <a:defRPr sz="1800" kern="1200">
                <a:solidFill>
                  <a:srgbClr val="005899"/>
                </a:solidFill>
                <a:latin typeface="Century Gothic"/>
                <a:ea typeface="+mn-ea"/>
                <a:cs typeface="+mn-cs"/>
              </a:defRPr>
            </a:lvl2pPr>
            <a:lvl3pPr marL="73152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3pPr>
            <a:lvl4pPr marL="100584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4pPr>
            <a:lvl5pPr marL="1280160" indent="-182880" algn="l" defTabSz="914400" rtl="0" eaLnBrk="1" latinLnBrk="0" hangingPunct="1">
              <a:lnSpc>
                <a:spcPct val="90000"/>
              </a:lnSpc>
              <a:spcBef>
                <a:spcPts val="400"/>
              </a:spcBef>
              <a:spcAft>
                <a:spcPts val="200"/>
              </a:spcAft>
              <a:buClr>
                <a:srgbClr val="E4002B"/>
              </a:buClr>
              <a:buSzPct val="90000"/>
              <a:buFont typeface="Arial"/>
              <a:buChar char="•"/>
              <a:defRPr sz="1600" kern="1200">
                <a:solidFill>
                  <a:srgbClr val="005899"/>
                </a:solidFill>
                <a:latin typeface="Century Gothic"/>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Source: </a:t>
            </a:r>
            <a:r>
              <a:rPr lang="en-US" sz="1100">
                <a:solidFill>
                  <a:schemeClr val="tx1"/>
                </a:solidFill>
                <a:latin typeface="Roboto" panose="02000000000000000000" pitchFamily="2" charset="0"/>
                <a:ea typeface="Roboto" panose="02000000000000000000" pitchFamily="2" charset="0"/>
                <a:cs typeface="Roboto" panose="02000000000000000000" pitchFamily="2" charset="0"/>
                <a:hlinkClick r:id="rId3"/>
              </a:rPr>
              <a:t>https://pmc.ncbi.nlm.nih.gov/articles/PMC8108015/</a:t>
            </a:r>
            <a:r>
              <a:rPr lang="en-US" sz="110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100" err="1"/>
              <a:t>Schweon</a:t>
            </a:r>
            <a:r>
              <a:rPr lang="en-US" sz="1100"/>
              <a:t>, S. J., &amp; Danko, J. (2023). Respiratory care services. In </a:t>
            </a:r>
            <a:r>
              <a:rPr lang="en-US" sz="1100" i="1"/>
              <a:t>Infection prevention for practice settings and service-specific patient care areas</a:t>
            </a:r>
            <a:r>
              <a:rPr lang="en-US" sz="1100"/>
              <a:t>. Association for Professionals in Infection Control and Epidemiology. </a:t>
            </a:r>
            <a:r>
              <a:rPr lang="en-US" sz="1100">
                <a:hlinkClick r:id="rId4"/>
              </a:rPr>
              <a:t>https://text.apic.org/toc/infection-prevention-for-practice-settings-and-service-specific-patient-care-areas/respiratory-care-services/</a:t>
            </a:r>
            <a:endParaRPr lang="en-US" sz="1100">
              <a:solidFill>
                <a:schemeClr val="tx1"/>
              </a:solidFill>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110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885902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isfolderisonlytosavegeneraldocumentstostartaninvestigation_x002e_ xmlns="a2821bcf-3fc8-4ee2-a828-8ae5df393c9d" xsi:nil="true"/>
    <lcf76f155ced4ddcb4097134ff3c332f xmlns="a2821bcf-3fc8-4ee2-a828-8ae5df393c9d">
      <Terms xmlns="http://schemas.microsoft.com/office/infopath/2007/PartnerControls"/>
    </lcf76f155ced4ddcb4097134ff3c332f>
    <TaxCatchAll xmlns="2451dd8a-9dfe-4c10-b69f-041da3acef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C24AE5C56D23498F897F43D03C6C13" ma:contentTypeVersion="18" ma:contentTypeDescription="Create a new document." ma:contentTypeScope="" ma:versionID="c97bcbf51a5ca7eb13d6e7e586ee8128">
  <xsd:schema xmlns:xsd="http://www.w3.org/2001/XMLSchema" xmlns:xs="http://www.w3.org/2001/XMLSchema" xmlns:p="http://schemas.microsoft.com/office/2006/metadata/properties" xmlns:ns2="a2821bcf-3fc8-4ee2-a828-8ae5df393c9d" xmlns:ns3="2451dd8a-9dfe-4c10-b69f-041da3acefd9" targetNamespace="http://schemas.microsoft.com/office/2006/metadata/properties" ma:root="true" ma:fieldsID="7e8aad2b478030331dc967749bb75e6b" ns2:_="" ns3:_="">
    <xsd:import namespace="a2821bcf-3fc8-4ee2-a828-8ae5df393c9d"/>
    <xsd:import namespace="2451dd8a-9dfe-4c10-b69f-041da3acefd9"/>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Thisfolderisonlytosavegeneraldocumentstostartaninvestigation_x002e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821bcf-3fc8-4ee2-a828-8ae5df393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f0d1f32-acc0-4b18-a898-8579d5c617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hisfolderisonlytosavegeneraldocumentstostartaninvestigation_x002e_" ma:index="23" nillable="true" ma:displayName="This folder is only to save general documents to start an investigation." ma:description="Do not save here specific cluster or outbreaks related to a case. This information should be added to ACHOO/Acute Care Hospitals/locate the hospital that has the outbreak or cluster and save there" ma:format="Dropdown" ma:internalName="Thisfolderisonlytosavegeneraldocumentstostartaninvestigation_x002e_">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1dd8a-9dfe-4c10-b69f-041da3acefd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1e0242f7-95e8-4131-a0c0-196c32268f5f}" ma:internalName="TaxCatchAll" ma:showField="CatchAllData" ma:web="2451dd8a-9dfe-4c10-b69f-041da3acef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5EC5B6-A2B2-4CCD-A3D2-31AB81F157FA}">
  <ds:schemaRefs>
    <ds:schemaRef ds:uri="2451dd8a-9dfe-4c10-b69f-041da3acefd9"/>
    <ds:schemaRef ds:uri="a2821bcf-3fc8-4ee2-a828-8ae5df393c9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BE9535A-4F15-48CB-995F-C55A2CCCF635}">
  <ds:schemaRefs>
    <ds:schemaRef ds:uri="http://schemas.microsoft.com/sharepoint/v3/contenttype/forms"/>
  </ds:schemaRefs>
</ds:datastoreItem>
</file>

<file path=customXml/itemProps3.xml><?xml version="1.0" encoding="utf-8"?>
<ds:datastoreItem xmlns:ds="http://schemas.openxmlformats.org/officeDocument/2006/customXml" ds:itemID="{6F531B14-76FA-4048-B41C-5B86C5F155AA}">
  <ds:schemaRefs>
    <ds:schemaRef ds:uri="2451dd8a-9dfe-4c10-b69f-041da3acefd9"/>
    <ds:schemaRef ds:uri="a2821bcf-3fc8-4ee2-a828-8ae5df393c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3082</Words>
  <Application>Microsoft Office PowerPoint</Application>
  <PresentationFormat>Widescreen</PresentationFormat>
  <Paragraphs>299</Paragraphs>
  <Slides>37</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Aptos</vt:lpstr>
      <vt:lpstr>Arial</vt:lpstr>
      <vt:lpstr>Big Shoulders Display</vt:lpstr>
      <vt:lpstr>Big Shoulders Display Black</vt:lpstr>
      <vt:lpstr>Big Shoulders Text</vt:lpstr>
      <vt:lpstr>Big Shoulders Text Black</vt:lpstr>
      <vt:lpstr>Bookman Old Style</vt:lpstr>
      <vt:lpstr>Calibri</vt:lpstr>
      <vt:lpstr>Century Gothic</vt:lpstr>
      <vt:lpstr>Roboto</vt:lpstr>
      <vt:lpstr>Wingdings</vt:lpstr>
      <vt:lpstr>Wood Type</vt:lpstr>
      <vt:lpstr> Chicago Long Term Care Roundtable</vt:lpstr>
      <vt:lpstr>Agenda</vt:lpstr>
      <vt:lpstr>COVID-19 Variant Proportions</vt:lpstr>
      <vt:lpstr>New IDPH Memo: Residents with XDROs</vt:lpstr>
      <vt:lpstr>Reminder: XDRO Registry</vt:lpstr>
      <vt:lpstr>Nebulizers</vt:lpstr>
      <vt:lpstr>Types of Nebulizers</vt:lpstr>
      <vt:lpstr>Risks </vt:lpstr>
      <vt:lpstr>Best Practices</vt:lpstr>
      <vt:lpstr>Resident Vaccination Requirements: Influenza  </vt:lpstr>
      <vt:lpstr>Resident Vaccination Requirements: Pneumococcal</vt:lpstr>
      <vt:lpstr>Resident Vaccination Requirements: Hepatitis B </vt:lpstr>
      <vt:lpstr>Resident Vaccination Requirements: Education</vt:lpstr>
      <vt:lpstr>Emergency Preparedness Heat Mitigation</vt:lpstr>
      <vt:lpstr>CMS Regulations for Skilled Nursing Homes</vt:lpstr>
      <vt:lpstr>Illinois Skilled Nursing Regulations for Heat Management</vt:lpstr>
      <vt:lpstr>Heat Related Illness In Older Adults</vt:lpstr>
      <vt:lpstr>Key Risk Factors for Older Adults in Long Term Care Facilities</vt:lpstr>
      <vt:lpstr>Types of Heat Related Illness</vt:lpstr>
      <vt:lpstr>Common Signs of Heat Related Illness</vt:lpstr>
      <vt:lpstr>Take Necessary Precautions to Prevent Serious Health Effects </vt:lpstr>
      <vt:lpstr>Tips to Prepare for Power Outage in a Long-Term Care Facility for Heat Related Illness </vt:lpstr>
      <vt:lpstr>Develop a Comprehensive Emergency Plan </vt:lpstr>
      <vt:lpstr>Stock Up on Essential Supplies </vt:lpstr>
      <vt:lpstr>Emergency Kit Inventory List for Heat Related Disaster  (This list courtesy of the Arizona Department of Health Services and the Arizona Health Care Associations)</vt:lpstr>
      <vt:lpstr>Emergency Kit Inventory List for Heat Related Disaster (cont.)  (This list courtesy of the Arizona Department of Health Services and the Arizona Health Care Associations)</vt:lpstr>
      <vt:lpstr>Assess Back Up Power </vt:lpstr>
      <vt:lpstr>Develop a Communication Plan </vt:lpstr>
      <vt:lpstr>Staff Training on Heat Impact on Long-Term Care Residents</vt:lpstr>
      <vt:lpstr>Hydration Techniques </vt:lpstr>
      <vt:lpstr>Emergency Response Protocols </vt:lpstr>
      <vt:lpstr>Emergency Response Protocols </vt:lpstr>
      <vt:lpstr>Contact Phone Numbers</vt:lpstr>
      <vt:lpstr>Questions?</vt:lpstr>
      <vt:lpstr>One more thing…Site Visits</vt:lpstr>
      <vt:lpstr>Upcoming Webinars </vt:lpstr>
      <vt:lpstr>Questions &amp;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Shane</dc:creator>
  <cp:lastModifiedBy>Elizabeth Shane</cp:lastModifiedBy>
  <cp:revision>3</cp:revision>
  <dcterms:created xsi:type="dcterms:W3CDTF">2023-01-30T20:34:03Z</dcterms:created>
  <dcterms:modified xsi:type="dcterms:W3CDTF">2025-08-04T18:31:33Z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0x010100B6C24AE5C56D23498F897F43D03C6C13</vt:lpwstr>
  </property>
  <property fmtid="{D5CDD505-2E9C-101B-9397-08002B2CF9AE}" pid="3" name="MediaServiceImageTags">
    <vt:lpwstr/>
  </property>
</Properties>
</file>