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1" r:id="rId3"/>
  </p:sldMasterIdLst>
  <p:notesMasterIdLst>
    <p:notesMasterId r:id="rId55"/>
  </p:notesMasterIdLst>
  <p:sldIdLst>
    <p:sldId id="2372" r:id="rId4"/>
    <p:sldId id="2145707289" r:id="rId5"/>
    <p:sldId id="2145707563" r:id="rId6"/>
    <p:sldId id="2145707565" r:id="rId7"/>
    <p:sldId id="2145707566" r:id="rId8"/>
    <p:sldId id="2145707567" r:id="rId9"/>
    <p:sldId id="2145707569" r:id="rId10"/>
    <p:sldId id="2145707570" r:id="rId11"/>
    <p:sldId id="2145707572" r:id="rId12"/>
    <p:sldId id="2145707573" r:id="rId13"/>
    <p:sldId id="2145707584" r:id="rId14"/>
    <p:sldId id="2145707590" r:id="rId15"/>
    <p:sldId id="2145707456" r:id="rId16"/>
    <p:sldId id="2145707455" r:id="rId17"/>
    <p:sldId id="2145707457" r:id="rId18"/>
    <p:sldId id="2145707458" r:id="rId19"/>
    <p:sldId id="2145707460" r:id="rId20"/>
    <p:sldId id="2145707461" r:id="rId21"/>
    <p:sldId id="2145707462" r:id="rId22"/>
    <p:sldId id="2145707463" r:id="rId23"/>
    <p:sldId id="2145707464" r:id="rId24"/>
    <p:sldId id="2145707472" r:id="rId25"/>
    <p:sldId id="2145707465" r:id="rId26"/>
    <p:sldId id="2145707459" r:id="rId27"/>
    <p:sldId id="2145707466" r:id="rId28"/>
    <p:sldId id="2145707467" r:id="rId29"/>
    <p:sldId id="2145707468" r:id="rId30"/>
    <p:sldId id="2145707469" r:id="rId31"/>
    <p:sldId id="2145707470" r:id="rId32"/>
    <p:sldId id="2145707471" r:id="rId33"/>
    <p:sldId id="2145707473" r:id="rId34"/>
    <p:sldId id="2145707474" r:id="rId35"/>
    <p:sldId id="2145707475" r:id="rId36"/>
    <p:sldId id="2145707575" r:id="rId37"/>
    <p:sldId id="2145707574" r:id="rId38"/>
    <p:sldId id="2145707579" r:id="rId39"/>
    <p:sldId id="2145707577" r:id="rId40"/>
    <p:sldId id="2145707588" r:id="rId41"/>
    <p:sldId id="2145707591" r:id="rId42"/>
    <p:sldId id="2145707589" r:id="rId43"/>
    <p:sldId id="2145707568" r:id="rId44"/>
    <p:sldId id="2145707583" r:id="rId45"/>
    <p:sldId id="2145707582" r:id="rId46"/>
    <p:sldId id="2145707580" r:id="rId47"/>
    <p:sldId id="2145707576" r:id="rId48"/>
    <p:sldId id="2145707585" r:id="rId49"/>
    <p:sldId id="2145707454" r:id="rId50"/>
    <p:sldId id="2145707453" r:id="rId51"/>
    <p:sldId id="2145707586" r:id="rId52"/>
    <p:sldId id="2145707587" r:id="rId53"/>
    <p:sldId id="214570703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E2901D-E3C5-BDCB-E4B9-859B6117A651}" name="Janice Turner" initials="JT" userId="S::janice.turner@cityofchicago.org::6cf338fd-f222-426f-9010-db8d089db024" providerId="AD"/>
  <p188:author id="{C9052A3D-6C95-549A-271C-151C74F4BD68}" name="Maria Campos-Bovee" initials="MCB" userId="S::Maria.Campos-Bovee@cityofchicago.org::eec3ed88-350c-451f-9280-eafd4c227ed4" providerId="AD"/>
  <p188:author id="{D40E5F45-62AC-B988-605B-69E56785E02A}" name="Allison Newman" initials="AN" userId="S::allison.newman@cityofchicago.org::f36cea0f-6072-4fdb-bfcd-0294f55710f5" providerId="AD"/>
  <p188:author id="{B41493AB-5D7C-FF23-F6DC-59AE71C218A5}" name="Christy Zelinski" initials="CZ" userId="S::christy.zelinski@cityofchicago.org::7fb2ef51-0ec8-4a6a-935c-c5de213d67af" providerId="AD"/>
  <p188:author id="{134209B1-8988-CEBC-3B3C-C59472652E3B}" name="Elizabeth Shane" initials="ES" userId="S::elizabeth.shane@cityofchicago.org::a06c0619-0aeb-4581-ac9f-034daf7ffb0c" providerId="AD"/>
  <p188:author id="{7EC905C4-0968-CA4B-E258-99801C8608F5}" name="Thomas Roome" initials="TR" userId="S::thomas.roome@cityofchicago.org::fbd3f5d7-546f-48ab-be85-c4a04495e05c" providerId="AD"/>
  <p188:author id="{4FC32DFC-FAFA-3131-FE64-F77F32983F58}" name="Kelly Walblay" initials="KW" userId="S::kelly.walblay@cityofchicago.org::83b61b1e-9a71-4465-ab05-50b5e3264a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93353" autoAdjust="0"/>
  </p:normalViewPr>
  <p:slideViewPr>
    <p:cSldViewPr snapToGrid="0">
      <p:cViewPr varScale="1">
        <p:scale>
          <a:sx n="149" d="100"/>
          <a:sy n="149" d="100"/>
        </p:scale>
        <p:origin x="38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8B5F-092F-42BC-A4AA-58CCE583DA3D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9D64-B2FA-4BBF-A548-D7A268C7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selected-epa-registered-disinfectants#how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0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Find the EPA registration number on the product label. Look for “EPA Reg. No.” followed by two, as described on the </a:t>
            </a:r>
            <a:r>
              <a:rPr lang="en-US" b="0" i="0" dirty="0"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List Landing Page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Supplemental distributer products are not included in the lists. For example, if EPA Reg. No. 12345-12 is on the lists, you can buy EPA Reg. No. 12345-12-2567 and know you’re getting an equivalent product.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On the product list, search the registration number exactly as it appears on the label.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Once you see the results on the product list, make sure to check that the product's label includes directions for use as a disinfectant product against norovirus under Use Directions for Disinfection.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Regardless of whether you are using a primary registration product or a supplemental distributor product, always check the label has the corresponding directions for use for the relevant pathogen.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54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8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update to the NHSN reporting requirement applies to Skilled Nursing Facilities nursing homes, Intermediate Care and ICF/IDs; which CMS calls LTCFs. Please note that this does not apply to Long-Term Acute Care Hospitals, which report to different modules. </a:t>
            </a:r>
          </a:p>
          <a:p>
            <a:endParaRPr lang="en-US" dirty="0"/>
          </a:p>
          <a:p>
            <a:r>
              <a:rPr lang="en-US" dirty="0"/>
              <a:t>Before, LTCFs were required to report resident COVID-19 vaccination rates to NHSN (weekly). However, on 12/31/24 the QSO requiring this reporting expired. </a:t>
            </a:r>
          </a:p>
          <a:p>
            <a:r>
              <a:rPr lang="en-US" dirty="0"/>
              <a:t>That same day, CMS released a new regulation QSO-25-11-NH to replace it. This new QSO contains significant changes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583F9-4527-40A6-8E43-89049F112F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2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23ED9-99A4-4E9E-9684-8F677A7DAD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E56DB-C4F5-4CB4-B658-D507852765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2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C9D64-B2FA-4BBF-A548-D7A268C76F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check case definitions for AGE/</a:t>
            </a:r>
            <a:r>
              <a:rPr lang="en-US" dirty="0" err="1"/>
              <a:t>noro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8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2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B0B8-084E-489A-A683-6BA8A35C9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6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84767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u="none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8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399" y="6272784"/>
            <a:ext cx="1587731" cy="365125"/>
          </a:xfrm>
        </p:spPr>
        <p:txBody>
          <a:bodyPr/>
          <a:lstStyle>
            <a:lvl1pPr>
              <a:defRPr sz="1600"/>
            </a:lvl1pPr>
          </a:lstStyle>
          <a:p>
            <a:fld id="{D9614DB0-5390-4182-ADB1-0D65BB8A4104}" type="datetime1">
              <a:rPr lang="en-US" b="1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E6061F-4A2E-429D-8663-9AB09C2EA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" y="421062"/>
            <a:ext cx="3190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B62C-EF46-2345-86BC-7C68796F0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8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65665" indent="-221888">
              <a:defRPr lang="en-US" sz="233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9442" indent="-221888">
              <a:defRPr lang="en-US" sz="194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3218" indent="-221888">
              <a:defRPr lang="en-US" sz="174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65665" indent="-221888">
              <a:defRPr lang="en-US" sz="233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9442" indent="-221888">
              <a:defRPr lang="en-US" sz="194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3218" indent="-221888">
              <a:defRPr lang="en-US" sz="174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A1CB2A6D-8316-C94C-A1A6-9AD605EED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0780" y="6492408"/>
            <a:ext cx="317716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bg1"/>
                </a:solidFill>
              </a:defRPr>
            </a:lvl1pPr>
          </a:lstStyle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white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8E7DC-4951-4818-98FB-AA9AA62BDEB1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7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A3571-0AEB-F845-9CBA-428F6D72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392" y="0"/>
            <a:ext cx="12331451" cy="6936441"/>
          </a:xfrm>
          <a:prstGeom prst="rect">
            <a:avLst/>
          </a:prstGeom>
        </p:spPr>
      </p:pic>
      <p:pic>
        <p:nvPicPr>
          <p:cNvPr id="9" name="Picture 8" descr="Johns Hopkins Medicine Logo">
            <a:extLst>
              <a:ext uri="{FF2B5EF4-FFF2-40B4-BE49-F238E27FC236}">
                <a16:creationId xmlns:a16="http://schemas.microsoft.com/office/drawing/2014/main" id="{CF726435-E193-0445-A50E-BB31F95FA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" y="5183649"/>
            <a:ext cx="3138938" cy="949204"/>
          </a:xfrm>
          <a:prstGeom prst="rect">
            <a:avLst/>
          </a:prstGeom>
        </p:spPr>
      </p:pic>
      <p:pic>
        <p:nvPicPr>
          <p:cNvPr id="10" name="Picture 9" descr="NORC at the University of Chicago logo">
            <a:extLst>
              <a:ext uri="{FF2B5EF4-FFF2-40B4-BE49-F238E27FC236}">
                <a16:creationId xmlns:a16="http://schemas.microsoft.com/office/drawing/2014/main" id="{5D895291-F9D8-A745-8940-91B032F1DA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62" y="5453332"/>
            <a:ext cx="2686152" cy="48003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6622" y="2252383"/>
            <a:ext cx="9378758" cy="1281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83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8956" y="3729511"/>
            <a:ext cx="9378758" cy="157233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7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56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F8A-64A9-C444-92AF-67B498CD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40454-A8C6-064C-BF14-EA407302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2CD3-9CA6-904C-B630-B8450516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618EE-EEA2-0043-9319-D131356C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33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72" y="225501"/>
            <a:ext cx="10515600" cy="569089"/>
          </a:xfrm>
        </p:spPr>
        <p:txBody>
          <a:bodyPr>
            <a:noAutofit/>
          </a:bodyPr>
          <a:lstStyle>
            <a:lvl1pPr>
              <a:defRPr sz="3883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72" y="1114351"/>
            <a:ext cx="10515600" cy="4351338"/>
          </a:xfrm>
        </p:spPr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3E31-A68C-E344-84B0-51EF079E9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2CD3-9CA6-904C-B630-B845051668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C91C-52B0-436C-8114-82D49EAC004A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52572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3E31-A68C-E344-84B0-51EF079E9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2CD3-9CA6-904C-B630-B845051668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C91C-52B0-436C-8114-82D49EAC004A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05056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A3571-0AEB-F845-9CBA-428F6D72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724" y="-39221"/>
            <a:ext cx="12331451" cy="6936441"/>
          </a:xfrm>
          <a:prstGeom prst="rect">
            <a:avLst/>
          </a:prstGeom>
        </p:spPr>
      </p:pic>
      <p:pic>
        <p:nvPicPr>
          <p:cNvPr id="9" name="Picture 8" descr="Johns Hopkins Medicine Logo">
            <a:extLst>
              <a:ext uri="{FF2B5EF4-FFF2-40B4-BE49-F238E27FC236}">
                <a16:creationId xmlns:a16="http://schemas.microsoft.com/office/drawing/2014/main" id="{CF726435-E193-0445-A50E-BB31F95FA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" y="5183649"/>
            <a:ext cx="3138938" cy="949204"/>
          </a:xfrm>
          <a:prstGeom prst="rect">
            <a:avLst/>
          </a:prstGeom>
        </p:spPr>
      </p:pic>
      <p:pic>
        <p:nvPicPr>
          <p:cNvPr id="10" name="Picture 9" descr="NORC at the University of Chicago logo">
            <a:extLst>
              <a:ext uri="{FF2B5EF4-FFF2-40B4-BE49-F238E27FC236}">
                <a16:creationId xmlns:a16="http://schemas.microsoft.com/office/drawing/2014/main" id="{5D895291-F9D8-A745-8940-91B032F1DA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62" y="5453332"/>
            <a:ext cx="2686152" cy="48003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6622" y="2252383"/>
            <a:ext cx="9378758" cy="1281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83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8956" y="3729511"/>
            <a:ext cx="9378758" cy="157233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7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0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F8A-64A9-C444-92AF-67B498CD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40454-A8C6-064C-BF14-EA407302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2CD3-9CA6-904C-B630-B8450516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618EE-EEA2-0043-9319-D131356C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3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843CD7-F40B-4142-960C-17CC47A59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6622" y="2252383"/>
            <a:ext cx="9378758" cy="1281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83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8956" y="3729511"/>
            <a:ext cx="9378758" cy="157233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7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Johns Hopkins Medicine Logo">
            <a:extLst>
              <a:ext uri="{FF2B5EF4-FFF2-40B4-BE49-F238E27FC236}">
                <a16:creationId xmlns:a16="http://schemas.microsoft.com/office/drawing/2014/main" id="{75897A1B-630F-4AD1-BAAB-C35CAA1BE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" y="5183649"/>
            <a:ext cx="3138938" cy="949204"/>
          </a:xfrm>
          <a:prstGeom prst="rect">
            <a:avLst/>
          </a:prstGeom>
        </p:spPr>
      </p:pic>
      <p:pic>
        <p:nvPicPr>
          <p:cNvPr id="6" name="Picture 5" descr="NORC at the University of Chicago logo">
            <a:extLst>
              <a:ext uri="{FF2B5EF4-FFF2-40B4-BE49-F238E27FC236}">
                <a16:creationId xmlns:a16="http://schemas.microsoft.com/office/drawing/2014/main" id="{E7E7C595-32C7-467C-B161-EF2736A0CC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62" y="5453332"/>
            <a:ext cx="2686152" cy="4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4"/>
            <a:ext cx="10515600" cy="797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3E31-A68C-E344-84B0-51EF079E9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C91C-52B0-436C-8114-82D49EAC004A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F5E39-F92B-8B44-BB0A-8BC96E3E9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94228" y="23952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EAB3D3A-874B-0F4C-8D52-6640E5C7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78955" y="37399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4631F6E-1BEF-384E-86D8-1FB1966AC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63683" y="508468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EE1869B-0147-D44B-87B1-20AEEFB040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48410" y="642939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EF3879D-82BB-F144-852D-34A41B56D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3137" y="777409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E9A895CA-5FE0-244B-BBD1-C8428EED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17864" y="911880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BBA5876-8924-7B4A-AD1B-DF73C7D288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02592" y="1046350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223A3B2-3B40-414E-AF6B-2E567FD3F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987319" y="1180821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1CEC1A6-7785-9240-BED0-32CF0167D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72046" y="1315292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E2624AB-A18C-7941-B762-904B961E3B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56773" y="1449762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C042A60-B74C-BF46-BD8C-4DBF24A5C5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41501" y="1584233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6F028AB-BE6E-B842-8563-7CD6B91106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26228" y="1718703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A6FE9FC-78D1-0D4F-87E9-252051D075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10955" y="1853174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E1905928-9C52-7E4A-A93D-FE6BAE6B42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095683" y="1987645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C26F08BE-3B10-5148-8AAF-562472CE9A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280410" y="2122115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E0FAC2C-81E8-D248-987C-DE5444DDF0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465137" y="2256586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8D1FC9B-F351-8D4F-B610-8CB199F9B7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49864" y="2391056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A8EAAFB-A88D-B640-9594-40CF06363F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34592" y="252552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89A44BF9-F511-9946-B2D3-3FFB41C6AE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019319" y="265999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9390F98-FF31-C842-883D-DF044F1AFD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204046" y="2794468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49993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0E66-9849-4DFE-B5B3-8261C28E51E3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E4469-4F63-41CD-98C0-1D32503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5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F8A-64A9-C444-92AF-67B498CD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40454-A8C6-064C-BF14-EA407302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618EE-EEA2-0043-9319-D131356C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89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B62C-EF46-2345-86BC-7C68796F0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65665" indent="-221888">
              <a:defRPr lang="en-US" sz="233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9442" indent="-221888">
              <a:defRPr lang="en-US" sz="194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3218" indent="-221888">
              <a:defRPr lang="en-US" sz="174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65665" indent="-221888">
              <a:defRPr lang="en-US" sz="233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9442" indent="-221888">
              <a:defRPr lang="en-US" sz="194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3218" indent="-221888">
              <a:defRPr lang="en-US" sz="174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A1CB2A6D-8316-C94C-A1A6-9AD605EED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0780" y="6492408"/>
            <a:ext cx="317716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bg1"/>
                </a:solidFill>
              </a:defRPr>
            </a:lvl1pPr>
          </a:lstStyle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white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8E7DC-4951-4818-98FB-AA9AA62BDEB1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01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AB48-7E6F-4FF2-90E4-F733E3D8EDBF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C22-E921-4D35-A414-C2838F13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6621" y="2018226"/>
            <a:ext cx="9378758" cy="2150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765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8956" y="4304070"/>
            <a:ext cx="9378758" cy="997774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1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Johns Hopkins Medicine Logo">
            <a:extLst>
              <a:ext uri="{FF2B5EF4-FFF2-40B4-BE49-F238E27FC236}">
                <a16:creationId xmlns:a16="http://schemas.microsoft.com/office/drawing/2014/main" id="{150881D1-3F90-46F3-91FC-DD84EEC72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" y="5183649"/>
            <a:ext cx="3138938" cy="949204"/>
          </a:xfrm>
          <a:prstGeom prst="rect">
            <a:avLst/>
          </a:prstGeom>
        </p:spPr>
      </p:pic>
      <p:pic>
        <p:nvPicPr>
          <p:cNvPr id="6" name="Picture 5" descr="NORC at the University of Chicago logo">
            <a:extLst>
              <a:ext uri="{FF2B5EF4-FFF2-40B4-BE49-F238E27FC236}">
                <a16:creationId xmlns:a16="http://schemas.microsoft.com/office/drawing/2014/main" id="{75529DCC-F2EE-423F-B052-B87374643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62" y="5453332"/>
            <a:ext cx="2686152" cy="480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7EF3E-3590-4DD9-BE3B-F44B739860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277" y="5288993"/>
            <a:ext cx="3262112" cy="712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C7093-BA55-4A83-A782-B7AB57D3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5552"/>
            <a:ext cx="12192000" cy="762448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6DE6FD88-FF14-4FC6-A79F-8350CC51C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438130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C0137B7-1E03-1892-778A-D2042585AB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440057"/>
          </a:xfrm>
          <a:prstGeom prst="rect">
            <a:avLst/>
          </a:prstGeom>
        </p:spPr>
      </p:pic>
      <p:pic>
        <p:nvPicPr>
          <p:cNvPr id="18" name="Picture 17" descr="A blu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FD12BDF7-B27A-4E97-A9D4-92C18637EA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66" y="569699"/>
            <a:ext cx="1985698" cy="144547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B3857BB3-B5BA-45EC-A93E-167A095F2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364" y="245500"/>
            <a:ext cx="8370211" cy="975962"/>
          </a:xfrm>
        </p:spPr>
        <p:txBody>
          <a:bodyPr>
            <a:noAutofit/>
          </a:bodyPr>
          <a:lstStyle>
            <a:lvl1pPr algn="ctr">
              <a:defRPr sz="3530" b="1" i="0">
                <a:effectLst/>
                <a:latin typeface="+mn-lt"/>
              </a:defRPr>
            </a:lvl1pPr>
          </a:lstStyle>
          <a:p>
            <a:r>
              <a:rPr lang="en-US"/>
              <a:t>AHRQ Safety Program for MRSA Prevention</a:t>
            </a:r>
          </a:p>
        </p:txBody>
      </p:sp>
    </p:spTree>
    <p:extLst>
      <p:ext uri="{BB962C8B-B14F-4D97-AF65-F5344CB8AC3E}">
        <p14:creationId xmlns:p14="http://schemas.microsoft.com/office/powerpoint/2010/main" val="366142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E3BED50-AF1B-DB19-8F4F-AE2D42304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9262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BE86881-6D89-EF98-44E0-48E8BF768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926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33CE8D5-042B-DBDA-A264-EA94EDE3F71D}"/>
              </a:ext>
            </a:extLst>
          </p:cNvPr>
          <p:cNvSpPr/>
          <p:nvPr userDrawn="1"/>
        </p:nvSpPr>
        <p:spPr>
          <a:xfrm>
            <a:off x="9416701" y="242047"/>
            <a:ext cx="2438400" cy="1048871"/>
          </a:xfrm>
          <a:prstGeom prst="ellipse">
            <a:avLst/>
          </a:prstGeom>
          <a:noFill/>
          <a:ln w="63500">
            <a:solidFill>
              <a:srgbClr val="FED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11546"/>
            <a:ext cx="10515600" cy="2278106"/>
          </a:xfrm>
        </p:spPr>
        <p:txBody>
          <a:bodyPr>
            <a:normAutofit/>
          </a:bodyPr>
          <a:lstStyle>
            <a:lvl1pPr marL="0" indent="0">
              <a:buNone/>
              <a:defRPr sz="35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B62C-EF46-2345-86BC-7C68796F0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2CD3-9CA6-904C-B630-B845051668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9">
            <a:extLst>
              <a:ext uri="{FF2B5EF4-FFF2-40B4-BE49-F238E27FC236}">
                <a16:creationId xmlns:a16="http://schemas.microsoft.com/office/drawing/2014/main" id="{D60824F3-7837-8449-E040-3DC8B3557B82}"/>
              </a:ext>
            </a:extLst>
          </p:cNvPr>
          <p:cNvSpPr txBox="1">
            <a:spLocks/>
          </p:cNvSpPr>
          <p:nvPr userDrawn="1"/>
        </p:nvSpPr>
        <p:spPr>
          <a:xfrm>
            <a:off x="618382" y="-4895"/>
            <a:ext cx="10955236" cy="975962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ctr" defTabSz="10058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en-US" sz="353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04F26C1-6685-E456-C04E-A82AD9189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927" y="0"/>
            <a:ext cx="8866909" cy="1492624"/>
          </a:xfrm>
        </p:spPr>
        <p:txBody>
          <a:bodyPr>
            <a:normAutofit/>
          </a:bodyPr>
          <a:lstStyle>
            <a:lvl1pPr algn="l">
              <a:defRPr sz="3177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Webinar ##: &lt;webinar title&gt;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D2900A-E72D-AB9D-85F2-D0BBB65AD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273" y="1790140"/>
            <a:ext cx="10515985" cy="2021406"/>
          </a:xfrm>
        </p:spPr>
        <p:txBody>
          <a:bodyPr anchor="b">
            <a:normAutofit/>
          </a:bodyPr>
          <a:lstStyle>
            <a:lvl1pPr marL="0" indent="0">
              <a:buNone/>
              <a:defRPr sz="4236" b="1">
                <a:latin typeface="+mj-lt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FE38B-E5E3-7124-6204-A6688FFDE1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21091" y="242047"/>
            <a:ext cx="2438400" cy="1048871"/>
          </a:xfrm>
          <a:prstGeom prst="ellipse">
            <a:avLst/>
          </a:prstGeom>
          <a:ln w="63500" cmpd="sng">
            <a:solidFill>
              <a:srgbClr val="FED700"/>
            </a:solidFill>
          </a:ln>
          <a:effectLst/>
        </p:spPr>
        <p:txBody>
          <a:bodyPr lIns="182880" tIns="91440" rIns="182880" bIns="91440" anchor="ctr" anchorCtr="0">
            <a:noAutofit/>
          </a:bodyPr>
          <a:lstStyle>
            <a:lvl1pPr marL="0" indent="0" algn="ctr">
              <a:buNone/>
              <a:defRPr sz="2471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Part # of #</a:t>
            </a:r>
          </a:p>
        </p:txBody>
      </p:sp>
    </p:spTree>
    <p:extLst>
      <p:ext uri="{BB962C8B-B14F-4D97-AF65-F5344CB8AC3E}">
        <p14:creationId xmlns:p14="http://schemas.microsoft.com/office/powerpoint/2010/main" val="2201191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0" y="304800"/>
            <a:ext cx="11277600" cy="1295400"/>
          </a:xfrm>
          <a:custGeom>
            <a:avLst/>
            <a:gdLst/>
            <a:ahLst/>
            <a:cxnLst/>
            <a:rect l="l" t="t" r="r" b="b"/>
            <a:pathLst>
              <a:path w="8458200" h="1295400">
                <a:moveTo>
                  <a:pt x="0" y="0"/>
                </a:moveTo>
                <a:lnTo>
                  <a:pt x="8376525" y="0"/>
                </a:lnTo>
                <a:cubicBezTo>
                  <a:pt x="8421633" y="0"/>
                  <a:pt x="8458200" y="36567"/>
                  <a:pt x="8458200" y="81675"/>
                </a:cubicBezTo>
                <a:lnTo>
                  <a:pt x="8458200" y="1213725"/>
                </a:lnTo>
                <a:cubicBezTo>
                  <a:pt x="8458200" y="1258833"/>
                  <a:pt x="8421633" y="1295400"/>
                  <a:pt x="8376525" y="1295400"/>
                </a:cubicBezTo>
                <a:lnTo>
                  <a:pt x="0" y="12954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wrap="square" lIns="66563" tIns="33281" rIns="66563" bIns="332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656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4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1" y="381000"/>
            <a:ext cx="9893301" cy="1143000"/>
          </a:xfrm>
        </p:spPr>
        <p:txBody>
          <a:bodyPr anchor="ctr"/>
          <a:lstStyle>
            <a:lvl1pPr>
              <a:defRPr sz="2330" baseline="0"/>
            </a:lvl1pPr>
          </a:lstStyle>
          <a:p>
            <a:r>
              <a:rPr lang="en-US"/>
              <a:t>State the take-home up front; you may need 2 lines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324600"/>
            <a:ext cx="5588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10400" y="6324600"/>
            <a:ext cx="3657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74"/>
            </a:lvl1pPr>
            <a:lvl2pPr marL="332832" indent="0">
              <a:buFontTx/>
              <a:buNone/>
              <a:defRPr/>
            </a:lvl2pPr>
            <a:lvl3pPr marL="665665" indent="0">
              <a:buFontTx/>
              <a:buNone/>
              <a:defRPr/>
            </a:lvl3pPr>
            <a:lvl4pPr marL="998497" indent="0">
              <a:buFontTx/>
              <a:buNone/>
              <a:defRPr/>
            </a:lvl4pPr>
            <a:lvl5pPr marL="1331330" indent="0">
              <a:buFontTx/>
              <a:buNone/>
              <a:defRPr/>
            </a:lvl5pPr>
          </a:lstStyle>
          <a:p>
            <a:pPr lvl="0"/>
            <a:r>
              <a:rPr lang="en-US"/>
              <a:t>Reference or </a:t>
            </a:r>
            <a:r>
              <a:rPr lang="en-US" err="1"/>
              <a:t>url</a:t>
            </a:r>
            <a:r>
              <a:rPr lang="en-US"/>
              <a:t>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9501" y="1981200"/>
            <a:ext cx="10363200" cy="4114800"/>
          </a:xfrm>
          <a:prstGeom prst="rect">
            <a:avLst/>
          </a:prstGeom>
        </p:spPr>
        <p:txBody>
          <a:bodyPr/>
          <a:lstStyle>
            <a:lvl1pPr>
              <a:spcAft>
                <a:spcPts val="291"/>
              </a:spcAft>
              <a:buClr>
                <a:srgbClr val="41B649"/>
              </a:buClr>
              <a:defRPr sz="2038"/>
            </a:lvl1pPr>
            <a:lvl2pPr>
              <a:spcAft>
                <a:spcPts val="146"/>
              </a:spcAft>
              <a:buClr>
                <a:srgbClr val="41B649"/>
              </a:buClr>
              <a:defRPr sz="1747"/>
            </a:lvl2pPr>
            <a:lvl3pPr>
              <a:buClr>
                <a:srgbClr val="41B649"/>
              </a:buClr>
              <a:defRPr sz="1456"/>
            </a:lvl3pPr>
            <a:lvl4pPr>
              <a:buClr>
                <a:srgbClr val="41B649"/>
              </a:buClr>
              <a:defRPr sz="1310"/>
            </a:lvl4pPr>
            <a:lvl5pPr>
              <a:buClr>
                <a:srgbClr val="41B649"/>
              </a:buClr>
              <a:defRPr sz="11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90696"/>
            <a:ext cx="12192000" cy="7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12"/>
            <a:ext cx="12192000" cy="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6122-7416-4376-8559-248A21595272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331720"/>
            <a:ext cx="475488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331720"/>
            <a:ext cx="475488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5A43-6B26-48D6-AECC-365D591CC17F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742A-009B-4B26-B611-AB7A3AB3BE7D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7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357-5853-403E-B8D5-6041BB4A6375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FCCF984-64AA-42B4-8D2F-66BCDE3A5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843CD7-F40B-4142-960C-17CC47A59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6622" y="2252383"/>
            <a:ext cx="9378758" cy="1281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83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8956" y="3729511"/>
            <a:ext cx="9378758" cy="1572333"/>
          </a:xfr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7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Johns Hopkins Medicine Logo">
            <a:extLst>
              <a:ext uri="{FF2B5EF4-FFF2-40B4-BE49-F238E27FC236}">
                <a16:creationId xmlns:a16="http://schemas.microsoft.com/office/drawing/2014/main" id="{75897A1B-630F-4AD1-BAAB-C35CAA1BE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56" y="5183649"/>
            <a:ext cx="3138938" cy="949204"/>
          </a:xfrm>
          <a:prstGeom prst="rect">
            <a:avLst/>
          </a:prstGeom>
        </p:spPr>
      </p:pic>
      <p:pic>
        <p:nvPicPr>
          <p:cNvPr id="6" name="Picture 5" descr="NORC at the University of Chicago logo">
            <a:extLst>
              <a:ext uri="{FF2B5EF4-FFF2-40B4-BE49-F238E27FC236}">
                <a16:creationId xmlns:a16="http://schemas.microsoft.com/office/drawing/2014/main" id="{E7E7C595-32C7-467C-B161-EF2736A0CC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62" y="5453332"/>
            <a:ext cx="2686152" cy="4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64"/>
            <a:ext cx="10515600" cy="797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3E31-A68C-E344-84B0-51EF079E9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C91C-52B0-436C-8114-82D49EAC004A}"/>
              </a:ext>
            </a:extLst>
          </p:cNvPr>
          <p:cNvSpPr txBox="1"/>
          <p:nvPr userDrawn="1"/>
        </p:nvSpPr>
        <p:spPr>
          <a:xfrm>
            <a:off x="838201" y="6368779"/>
            <a:ext cx="576278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F5E39-F92B-8B44-BB0A-8BC96E3E9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94228" y="23952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EAB3D3A-874B-0F4C-8D52-6640E5C7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78955" y="37399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4631F6E-1BEF-384E-86D8-1FB1966AC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63683" y="508468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EE1869B-0147-D44B-87B1-20AEEFB040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48410" y="642939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EF3879D-82BB-F144-852D-34A41B56D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3137" y="777409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E9A895CA-5FE0-244B-BBD1-C8428EED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17864" y="911880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BBA5876-8924-7B4A-AD1B-DF73C7D288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02592" y="1046350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223A3B2-3B40-414E-AF6B-2E567FD3F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987319" y="1180821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1CEC1A6-7785-9240-BED0-32CF0167D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72046" y="1315292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E2624AB-A18C-7941-B762-904B961E3B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56773" y="1449762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C042A60-B74C-BF46-BD8C-4DBF24A5C5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41501" y="1584233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6F028AB-BE6E-B842-8563-7CD6B91106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726228" y="1718703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A6FE9FC-78D1-0D4F-87E9-252051D075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10955" y="1853174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E1905928-9C52-7E4A-A93D-FE6BAE6B42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095683" y="1987645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C26F08BE-3B10-5148-8AAF-562472CE9A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280410" y="2122115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E0FAC2C-81E8-D248-987C-DE5444DDF0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465137" y="2256586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8D1FC9B-F351-8D4F-B610-8CB199F9B7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49864" y="2391056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A8EAAFB-A88D-B640-9594-40CF06363F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34592" y="252552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89A44BF9-F511-9946-B2D3-3FFB41C6AE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019319" y="2659997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9390F98-FF31-C842-883D-DF044F1AFD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204046" y="2794468"/>
            <a:ext cx="3792681" cy="479051"/>
          </a:xfrm>
        </p:spPr>
        <p:txBody>
          <a:bodyPr>
            <a:normAutofit/>
          </a:bodyPr>
          <a:lstStyle>
            <a:lvl1pPr marL="0" indent="0">
              <a:buNone/>
              <a:defRPr sz="1765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5945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1F8A-64A9-C444-92AF-67B498CD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40454-A8C6-064C-BF14-EA407302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618EE-EEA2-0043-9319-D131356C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 marL="847210" indent="-403433">
              <a:buFont typeface="Calibri" panose="020F0502020204030204" pitchFamily="34" charset="0"/>
              <a:buChar char="ꟷ"/>
              <a:defRPr/>
            </a:lvl2pPr>
            <a:lvl3pPr marL="1109442" indent="-221888">
              <a:buFont typeface="Wingdings" panose="05000000000000000000" pitchFamily="2" charset="2"/>
              <a:buChar char="§"/>
              <a:defRPr/>
            </a:lvl3pPr>
            <a:lvl4pPr marL="1553218" indent="-221888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0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-Square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100" y="6299200"/>
            <a:ext cx="342900" cy="34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0" y="6272784"/>
            <a:ext cx="1179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CAB9199-8594-487E-B511-55F78FE28462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5454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tar-and-Blu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35" y="977900"/>
            <a:ext cx="127557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E4002B"/>
        </a:buClr>
        <a:buSzPct val="90000"/>
        <a:buFont typeface="Arial"/>
        <a:buChar char="•"/>
        <a:defRPr sz="2000" kern="1200">
          <a:solidFill>
            <a:srgbClr val="005899"/>
          </a:solidFill>
          <a:latin typeface="Century Gothic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800" kern="1200">
          <a:solidFill>
            <a:srgbClr val="005899"/>
          </a:solidFill>
          <a:latin typeface="Century Gothic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899"/>
          </a:solidFill>
          <a:latin typeface="Century Gothic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899"/>
          </a:solidFill>
          <a:latin typeface="Century Gothic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rgbClr val="E4002B"/>
        </a:buClr>
        <a:buSzPct val="90000"/>
        <a:buFont typeface="Arial"/>
        <a:buChar char="•"/>
        <a:defRPr sz="1600" kern="1200">
          <a:solidFill>
            <a:srgbClr val="005899"/>
          </a:solidFill>
          <a:latin typeface="Century Gothic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46D8D92-5360-1547-BB68-592F1DE39048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522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304CB92-6834-444B-BE69-CD82A15FF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0780" y="6492408"/>
            <a:ext cx="317716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tx1"/>
                </a:solidFill>
              </a:defRPr>
            </a:lvl1pPr>
          </a:lstStyle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233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194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174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46D8D92-5360-1547-BB68-592F1DE39048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522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847210" lvl="1" indent="-403433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Calibri" panose="020F0502020204030204" pitchFamily="34" charset="0"/>
              <a:buChar char="ꟷ"/>
            </a:pPr>
            <a:r>
              <a:rPr lang="en-US"/>
              <a:t>Second level</a:t>
            </a:r>
          </a:p>
          <a:p>
            <a:pPr marL="1109442" lvl="2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1553218" lvl="3" indent="-221888" algn="l" defTabSz="887553" rtl="0" eaLnBrk="1" latinLnBrk="0" hangingPunct="1">
              <a:lnSpc>
                <a:spcPct val="90000"/>
              </a:lnSpc>
              <a:spcBef>
                <a:spcPts val="485"/>
              </a:spcBef>
              <a:buFont typeface="Wingdings" panose="05000000000000000000" pitchFamily="2" charset="2"/>
              <a:buChar char="ü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304CB92-6834-444B-BE69-CD82A15FF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0780" y="6492408"/>
            <a:ext cx="317716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1">
                <a:solidFill>
                  <a:schemeClr val="tx1"/>
                </a:solidFill>
              </a:defRPr>
            </a:lvl1pPr>
          </a:lstStyle>
          <a:p>
            <a:pPr defTabSz="806867">
              <a:defRPr/>
            </a:pPr>
            <a:fld id="{DD9C2CD3-9CA6-904C-B630-B8450516688A}" type="slidenum">
              <a:rPr lang="en-US" smtClean="0">
                <a:solidFill>
                  <a:prstClr val="black"/>
                </a:solidFill>
              </a:rPr>
              <a:pPr defTabSz="806867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233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194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lang="en-US" sz="174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hicago.gov/city/en/depts/cdph/supp_info/infectious/respiratory-illness/respiratory-illness-dat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ph.illinois.gov/content/dam/soi/en/web/idph/publications/idph/topics-and-services/diseases-and-conditions/respiratory-disease/guidance/respiratory-isolation-sign-2025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ph.illinois.gov/topics-services/diseases-and-conditions/respiratory-disease/guidance/community-congregate-settings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revss/php/dashboard/index.html?ftag=MSF0951a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norovirus/about/index.html#cdc_disease_basics_symptoms-signs-and-symptom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orovirus/causes/index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chicagohan.org/ltc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pesticide-registration/epas-registered-antimicrobial-products-effective-against-norovirus-felin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epas-registered-antimicrobial-products-effective-against-norovirus-feli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a.gov/pesticide-registration/epas-registered-antimicrobial-products-effective-against-norovirus-felin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a.gov/pesticide-registration/epas-registered-antimicrobial-products-effective-against-norovirus-felin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a.gov/pesticide-registration/epas-registered-antimicrobial-products-effective-against-norovirus-felin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images/2022-09/HowToReadALabel-508c-Final-2022-08-30%20%28005%29_1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hyperlink" Target="https://www.cdc.gov/project-firstline/media/pdfs/es/Como-leer-una-etiqueta-desinfectante-ES-50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han.org/ltc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han.org/ltc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megaconnections.com/avian-influenza-h5n1/" TargetMode="External"/><Relationship Id="rId13" Type="http://schemas.openxmlformats.org/officeDocument/2006/relationships/hyperlink" Target="https://www.today.com/video/bird-flu-outbreak-spreads-to-more-animals-egg-prices-spike-230162501879" TargetMode="External"/><Relationship Id="rId18" Type="http://schemas.openxmlformats.org/officeDocument/2006/relationships/image" Target="../media/image56.jpeg"/><Relationship Id="rId3" Type="http://schemas.openxmlformats.org/officeDocument/2006/relationships/image" Target="../media/image53.png"/><Relationship Id="rId21" Type="http://schemas.openxmlformats.org/officeDocument/2006/relationships/image" Target="../media/image59.png"/><Relationship Id="rId7" Type="http://schemas.openxmlformats.org/officeDocument/2006/relationships/hyperlink" Target="https://www.theguardian.com/us-news/2025/jan/22/cats-bird-flu-food" TargetMode="External"/><Relationship Id="rId12" Type="http://schemas.openxmlformats.org/officeDocument/2006/relationships/hyperlink" Target="https://www.cbsnews.com/chicago/news/south-suburban-chicago-loses-hens-bird-flu/" TargetMode="External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la.com/news/healthcare_hospitals/new-orleans-cat-infected-bird-flu/article_341cffbe-d9d5-11ef-b49e-5b73c5f90bef.html" TargetMode="External"/><Relationship Id="rId11" Type="http://schemas.openxmlformats.org/officeDocument/2006/relationships/hyperlink" Target="https://www.nature.com/articles/d41586-024-03805-4" TargetMode="External"/><Relationship Id="rId24" Type="http://schemas.openxmlformats.org/officeDocument/2006/relationships/image" Target="../media/image62.png"/><Relationship Id="rId5" Type="http://schemas.openxmlformats.org/officeDocument/2006/relationships/hyperlink" Target="https://www.lpzoo.org/pressroom/avian-influenza-cause-of-death-in-harbor-seal-and-chilean-flamingo-at-lincoln-park-zoo/" TargetMode="External"/><Relationship Id="rId15" Type="http://schemas.openxmlformats.org/officeDocument/2006/relationships/hyperlink" Target="https://www.news-medical.net/news/20240702/Bird-flu-virus-detected-in-Alaskan-polar-bear.aspx" TargetMode="External"/><Relationship Id="rId23" Type="http://schemas.openxmlformats.org/officeDocument/2006/relationships/image" Target="../media/image61.png"/><Relationship Id="rId10" Type="http://schemas.openxmlformats.org/officeDocument/2006/relationships/hyperlink" Target="https://www.cnn.com/2025/01/06/health/bird-flu-death-louisiana/index.html" TargetMode="External"/><Relationship Id="rId19" Type="http://schemas.openxmlformats.org/officeDocument/2006/relationships/image" Target="../media/image57.png"/><Relationship Id="rId4" Type="http://schemas.openxmlformats.org/officeDocument/2006/relationships/hyperlink" Target="https://abcnews.go.com/US/long-island-farm-forced-euthanize-100000-ducks-after/story?id=118015774" TargetMode="External"/><Relationship Id="rId9" Type="http://schemas.openxmlformats.org/officeDocument/2006/relationships/hyperlink" Target="https://6abc.com/post/first-suspected-case-bird-flu-philadelphia-detected-snow-goose-carroll-park/15826309/" TargetMode="External"/><Relationship Id="rId14" Type="http://schemas.openxmlformats.org/officeDocument/2006/relationships/hyperlink" Target="https://investigatemidwest.org/2025/01/21/134m-poultry-and-counting-interactive-charts-show-hardest-hit-counties-in-bird-flu-crisis/" TargetMode="External"/><Relationship Id="rId2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bird-flu/situation-summary/data-map-commercial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bird-flu/situation-summary/index.html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s://www.cdc.gov/bird-flu/situation-summary/inhuman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drap.umn.edu/avian-influenza-bird-flu/cdc-sequencing-h5n1-avian-flu-samples-patient-yields-new-clinical-clues" TargetMode="External"/><Relationship Id="rId2" Type="http://schemas.openxmlformats.org/officeDocument/2006/relationships/hyperlink" Target="https://www.cdc.gov/bird-flu/signs-symptom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ny.gov/dairy/raw-milk" TargetMode="External"/><Relationship Id="rId2" Type="http://schemas.openxmlformats.org/officeDocument/2006/relationships/hyperlink" Target="https://www.cdc.gov/bird-flu/prevention/hpai-interim-recommend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cdc.gov/bird-flu/virus-transmission/avian-in-birds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icky.Strahl@illinois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izabeth.Shane@cityofchicago.or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ph.illinois.gov/topics-services/diseases-and-conditions/respiratory-disease/diseases/influenza/h5n1/dead-bird-disposal-less-than-5.html#:%7E:text=Instructions,accessed%20by%20children%20or%20animals." TargetMode="Externa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bird-flu/index.html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.gov/city/en/depts/cdph/supp_info/infectious/h5n1-bird-flu.html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dph.illinois.gov/surveys/?s=JR9K8FXNETK8H3X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mailto:Thomas.Roome@CityofChicago.org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qso-25-11-nh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hsn/ltc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ltc/LTCF-Reporting-Guidance.pdf" TargetMode="External"/><Relationship Id="rId2" Type="http://schemas.openxmlformats.org/officeDocument/2006/relationships/hyperlink" Target="https://www.cms.gov/files/document/qso-25-11-nh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qso-25-11-nh.pdf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han.org/covid-19/LTC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hicago.gov/city/en/depts/cdph/supp_info/infectious/respiratory-illness/respiratory-illness-dat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hicago.gov/city/en/depts/cdph/supp_info/infectious/respiratory-illness/respiratory-illness-dat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hicago.gov/city/en/depts/cdph/supp_info/infectious/respiratory-illness/respiratory-illness-data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hicago.gov/city/en/depts/cdph/supp_info/infectious/respiratory-illness/respiratory-illness-da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AFAA-8B48-4E4E-A048-B2EDEB30C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72" y="1378305"/>
            <a:ext cx="9966960" cy="2847677"/>
          </a:xfrm>
        </p:spPr>
        <p:txBody>
          <a:bodyPr/>
          <a:lstStyle/>
          <a:p>
            <a:pPr algn="ctr"/>
            <a:r>
              <a:rPr lang="en-US" dirty="0"/>
              <a:t>COVID-19</a:t>
            </a:r>
            <a:br>
              <a:rPr lang="en-US" dirty="0"/>
            </a:br>
            <a:r>
              <a:rPr lang="en-US" dirty="0"/>
              <a:t>Chicago Long Term Care</a:t>
            </a:r>
            <a:br>
              <a:rPr lang="en-US" dirty="0"/>
            </a:br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04480-ED71-EB45-B50C-C9BFC8D83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425777"/>
            <a:ext cx="9948672" cy="1069848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1.30.25</a:t>
            </a:r>
          </a:p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3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4E4D-4289-4335-04C9-7678A7057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9775-3422-CB08-5C06-9B69B942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CDPH Respiratory Illness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85C2-ACCF-DD4D-2306-5695725B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FFA7D0-26ED-C111-B8C2-703E4DEA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2"/>
              </a:rPr>
              <a:t>City of Chicago : Respiratory Illness Data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2BAA-A159-3FFC-409D-C95176B2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72" y="1867662"/>
            <a:ext cx="7378514" cy="47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841B-39BC-51C7-1A54-8B431C59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IDPH Signage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725C-88E7-E247-A39E-EB886AE4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7" y="2121408"/>
            <a:ext cx="5017273" cy="4050792"/>
          </a:xfrm>
        </p:spPr>
        <p:txBody>
          <a:bodyPr>
            <a:normAutofit/>
          </a:bodyPr>
          <a:lstStyle/>
          <a:p>
            <a:r>
              <a:rPr lang="en-US" dirty="0"/>
              <a:t>IDPH created a sign that facilities can use for respiratory infections that require full PPE (i.e., gloves, gown, eye protection, N95 respirator)</a:t>
            </a:r>
          </a:p>
          <a:p>
            <a:r>
              <a:rPr lang="en-US" dirty="0"/>
              <a:t>Facilities can use this sign for residents on transmission-based precautions for COVID and for residents with  respiratory symptoms of unknown etiology</a:t>
            </a:r>
          </a:p>
          <a:p>
            <a:r>
              <a:rPr lang="en-US" dirty="0"/>
              <a:t>If you use this sign, ensure that you in-service your staff and that it’s reflected in your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FF074-5A6C-5C94-AAA4-AE5CC6ED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3D8D26-905C-18A1-90AA-CFC075510BD3}"/>
              </a:ext>
            </a:extLst>
          </p:cNvPr>
          <p:cNvSpPr txBox="1">
            <a:spLocks/>
          </p:cNvSpPr>
          <p:nvPr/>
        </p:nvSpPr>
        <p:spPr>
          <a:xfrm>
            <a:off x="0" y="6637909"/>
            <a:ext cx="6644640" cy="238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https://dph.illinois.gov/content/dam/soi/en/web/idph/publications/idph/topics-and-services/diseases-and-conditions/respiratory-disease/guidance/respiratory-isolation-sign-2025.pdf</a:t>
            </a:r>
            <a:endParaRPr lang="en-US" sz="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D853B-DF8F-35C3-5728-53BC359E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16" y="758231"/>
            <a:ext cx="4272060" cy="5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4A14-EB60-DC42-DD09-8ADD95D5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IDPH Guidance for Non-Healthcare Community Congregate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21EF-0307-F3AA-9738-FC5CB226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527870" cy="4050792"/>
          </a:xfrm>
        </p:spPr>
        <p:txBody>
          <a:bodyPr/>
          <a:lstStyle/>
          <a:p>
            <a:r>
              <a:rPr lang="en-US" dirty="0">
                <a:effectLst/>
              </a:rPr>
              <a:t>“Facilities that provide a spectrum of care (e.g., skilled nursing, assisted living, and independent living) should follow the appropriate guidance for each setting; personnel who serve across settings should be held to the most conservative guidance. Health care providers should follow guidance for health care personnel across all setting types.”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D511-1CB2-3672-DCDE-803A1F93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52AD4-0899-ECD6-B98E-7E07D2E1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7246"/>
            <a:ext cx="4966404" cy="33334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4E7BE1-50D3-4D41-8048-5FF49CF4E1E4}"/>
              </a:ext>
            </a:extLst>
          </p:cNvPr>
          <p:cNvSpPr txBox="1">
            <a:spLocks/>
          </p:cNvSpPr>
          <p:nvPr/>
        </p:nvSpPr>
        <p:spPr>
          <a:xfrm>
            <a:off x="0" y="6637909"/>
            <a:ext cx="6644640" cy="23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https://dph.illinois.gov/topics-services/diseases-and-conditions/respiratory-disease/guidance/community-congregate-settings.html</a:t>
            </a: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3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AE3B-5DA1-AEF3-70EE-D5B6151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Norovirus Situation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E9A5E-A137-5F96-42A9-A775BCB6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2F981-9184-F8D7-B3F3-9E9020C8658C}"/>
              </a:ext>
            </a:extLst>
          </p:cNvPr>
          <p:cNvSpPr txBox="1"/>
          <p:nvPr/>
        </p:nvSpPr>
        <p:spPr>
          <a:xfrm>
            <a:off x="0" y="6611779"/>
            <a:ext cx="6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Dashboard | NREVSS | CDC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97D728-B04B-7472-DA9C-E942E853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52" y="1712651"/>
            <a:ext cx="9477967" cy="47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4573-A9C1-DF92-AA91-5AAB1C0A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Situation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268FC-CB89-137A-4791-775575B6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8531"/>
            <a:ext cx="10058400" cy="4050792"/>
          </a:xfrm>
        </p:spPr>
        <p:txBody>
          <a:bodyPr/>
          <a:lstStyle/>
          <a:p>
            <a:r>
              <a:rPr lang="en-US" dirty="0"/>
              <a:t>Since the beginning of December 2024, our team has responded to many norovirus/GI Illness outbreaks:</a:t>
            </a:r>
          </a:p>
          <a:p>
            <a:pPr lvl="1"/>
            <a:r>
              <a:rPr lang="en-US" b="1" dirty="0"/>
              <a:t>10 outbreaks in SNFs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 7 confirmed as norovirus</a:t>
            </a:r>
          </a:p>
          <a:p>
            <a:pPr lvl="1"/>
            <a:r>
              <a:rPr lang="en-US" b="1" dirty="0"/>
              <a:t>4 outbreaks in Assisted Living facilities </a:t>
            </a:r>
            <a:r>
              <a:rPr lang="en-US" dirty="0"/>
              <a:t>- 1 confirmed as norovirus</a:t>
            </a:r>
          </a:p>
          <a:p>
            <a:pPr lvl="1"/>
            <a:r>
              <a:rPr lang="en-US" dirty="0"/>
              <a:t>Several facilities with one or two cases not meeting outbreak criteria</a:t>
            </a:r>
          </a:p>
          <a:p>
            <a:r>
              <a:rPr lang="en-US" dirty="0"/>
              <a:t>On January 7</a:t>
            </a:r>
            <a:r>
              <a:rPr lang="en-US" baseline="30000" dirty="0"/>
              <a:t>th</a:t>
            </a:r>
            <a:r>
              <a:rPr lang="en-US" dirty="0"/>
              <a:t>, 2025, IDPH released a Health Alert titled </a:t>
            </a:r>
            <a:r>
              <a:rPr lang="en-US" i="1" dirty="0"/>
              <a:t>Increased Norovirus Statewide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B62CC-0A08-5CA3-29F0-3C8EB25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3AB12-2507-AEFC-EBDA-10524FF21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4512246"/>
            <a:ext cx="7705725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79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CF91-7D1D-7C23-9AC3-95327803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556DBA-0377-4FBB-D0D7-CC0D3476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9345" y="1831207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Most Common Symptoms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Stomach Pain</a:t>
            </a:r>
          </a:p>
          <a:p>
            <a:pPr marL="0" indent="0">
              <a:buNone/>
            </a:pPr>
            <a:r>
              <a:rPr lang="en-US" b="1" dirty="0"/>
              <a:t>Other Symptoms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Body aches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E38E4-C730-C75E-F457-B1575763B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8911" y="1860083"/>
            <a:ext cx="4754880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symptoms can lead to dehydration, which can manifest as: </a:t>
            </a:r>
          </a:p>
          <a:p>
            <a:r>
              <a:rPr lang="en-US" dirty="0"/>
              <a:t>Decreased urination</a:t>
            </a:r>
          </a:p>
          <a:p>
            <a:r>
              <a:rPr lang="en-US" dirty="0"/>
              <a:t>Dry mouth and throat</a:t>
            </a:r>
          </a:p>
          <a:p>
            <a:r>
              <a:rPr lang="en-US" dirty="0"/>
              <a:t>Dizziness upon standing</a:t>
            </a:r>
          </a:p>
          <a:p>
            <a:r>
              <a:rPr lang="en-US" dirty="0"/>
              <a:t>Unusual sleepiness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CC81-53ED-87D8-AF91-3ACE435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 descr="Based on electron microscopic (EM) imagery, this three-dimensional (3D) illustration provides a graphical representation of a single norovirus virion, set against a white background.">
            <a:extLst>
              <a:ext uri="{FF2B5EF4-FFF2-40B4-BE49-F238E27FC236}">
                <a16:creationId xmlns:a16="http://schemas.microsoft.com/office/drawing/2014/main" id="{C744B42D-8DD1-6C4B-1BB9-06BB028D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75" y="4764025"/>
            <a:ext cx="3054499" cy="1718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rning ">
            <a:extLst>
              <a:ext uri="{FF2B5EF4-FFF2-40B4-BE49-F238E27FC236}">
                <a16:creationId xmlns:a16="http://schemas.microsoft.com/office/drawing/2014/main" id="{0E027C18-E970-A40D-9A3F-87DB32B1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0" y="1923462"/>
            <a:ext cx="341028" cy="3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0A5C9-1857-0879-7811-2BB4A24FF5AC}"/>
              </a:ext>
            </a:extLst>
          </p:cNvPr>
          <p:cNvSpPr txBox="1"/>
          <p:nvPr/>
        </p:nvSpPr>
        <p:spPr>
          <a:xfrm>
            <a:off x="0" y="6611779"/>
            <a:ext cx="5687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Norovirus | Norovirus | CDC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8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AB16-3868-19C2-3C6D-429D72BD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Norovirus Spreads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43DB3-F217-1134-3901-BE474B42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040" y="2940035"/>
            <a:ext cx="4754880" cy="3332747"/>
          </a:xfrm>
          <a:solidFill>
            <a:srgbClr val="005899">
              <a:alpha val="10000"/>
            </a:srgbClr>
          </a:solidFill>
          <a:ln w="19050">
            <a:solidFill>
              <a:srgbClr val="005899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Contaminated Surfaces</a:t>
            </a:r>
          </a:p>
          <a:p>
            <a:r>
              <a:rPr lang="en-US" dirty="0"/>
              <a:t>A person with norovirus touches surfaces with bare hands</a:t>
            </a:r>
          </a:p>
          <a:p>
            <a:r>
              <a:rPr lang="en-US" dirty="0"/>
              <a:t>Food, water, or objects that are contaminated are placed on other surfaces</a:t>
            </a:r>
          </a:p>
          <a:p>
            <a:r>
              <a:rPr lang="en-US" dirty="0"/>
              <a:t>Tiny drops of vomit from a person with norovirus spray in the air, landing on surfaces or entering another person’s mouth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9B2D-6834-793C-B709-9884DA9B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68FF9D-0264-6817-5457-27B0AEE91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994" y="2940036"/>
            <a:ext cx="4926691" cy="3332747"/>
          </a:xfrm>
          <a:solidFill>
            <a:srgbClr val="005899">
              <a:alpha val="10000"/>
            </a:srgbClr>
          </a:solidFill>
          <a:ln w="19050">
            <a:solidFill>
              <a:srgbClr val="005899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Contaminated Food</a:t>
            </a:r>
          </a:p>
          <a:p>
            <a:r>
              <a:rPr lang="en-US" dirty="0"/>
              <a:t>A person with norovirus touches food with their bare hands</a:t>
            </a:r>
          </a:p>
          <a:p>
            <a:r>
              <a:rPr lang="en-US" dirty="0"/>
              <a:t>Food is placed on a counter that has bodily fluids/virus particles on it</a:t>
            </a:r>
          </a:p>
          <a:p>
            <a:r>
              <a:rPr lang="en-US" dirty="0"/>
              <a:t>Tiny drops of vomit spray through the air and land on food</a:t>
            </a:r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71E709-E334-0952-7B41-C5336A47187B}"/>
              </a:ext>
            </a:extLst>
          </p:cNvPr>
          <p:cNvSpPr txBox="1">
            <a:spLocks/>
          </p:cNvSpPr>
          <p:nvPr/>
        </p:nvSpPr>
        <p:spPr>
          <a:xfrm>
            <a:off x="2399698" y="1778752"/>
            <a:ext cx="7392603" cy="887448"/>
          </a:xfrm>
          <a:prstGeom prst="rect">
            <a:avLst/>
          </a:prstGeom>
          <a:solidFill>
            <a:srgbClr val="ED3441">
              <a:alpha val="10000"/>
            </a:srgbClr>
          </a:solidFill>
          <a:ln w="19050">
            <a:solidFill>
              <a:srgbClr val="ED3441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can get norovirus by accidentally getting tiny particles of feces or vomit in your mouth from an infected individual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A5141-8EC8-D41E-928A-AB0F7C720C93}"/>
              </a:ext>
            </a:extLst>
          </p:cNvPr>
          <p:cNvSpPr txBox="1"/>
          <p:nvPr/>
        </p:nvSpPr>
        <p:spPr>
          <a:xfrm>
            <a:off x="0" y="6611779"/>
            <a:ext cx="6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Norovirus Spreads | Norovirus | CDC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0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E57F-03B4-30E9-FFD1-D5C7DDA5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21F2-2700-6A12-40AE-2FAE27A3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44201"/>
            <a:ext cx="10058400" cy="2169598"/>
          </a:xfrm>
          <a:solidFill>
            <a:srgbClr val="005899">
              <a:alpha val="10000"/>
            </a:srgbClr>
          </a:solidFill>
          <a:ln w="25400">
            <a:solidFill>
              <a:srgbClr val="ED3441"/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Acute Gastroenteritis (AGE) Outbreak Definition</a:t>
            </a:r>
          </a:p>
          <a:p>
            <a:pPr marL="0" indent="0" algn="ctr">
              <a:buNone/>
            </a:pPr>
            <a:r>
              <a:rPr lang="en-US" sz="3200" dirty="0"/>
              <a:t>Two or more AGE cases occurring in a unit with onset dates within 48 hours of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FBA95-2160-8B52-A352-CBCA8064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Warning ">
            <a:extLst>
              <a:ext uri="{FF2B5EF4-FFF2-40B4-BE49-F238E27FC236}">
                <a16:creationId xmlns:a16="http://schemas.microsoft.com/office/drawing/2014/main" id="{8190D714-446A-84A0-23F0-F0114801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77" y="4875139"/>
            <a:ext cx="1397645" cy="13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487D9-5BBE-5080-BE96-4BC82AB34BC2}"/>
              </a:ext>
            </a:extLst>
          </p:cNvPr>
          <p:cNvSpPr txBox="1"/>
          <p:nvPr/>
        </p:nvSpPr>
        <p:spPr>
          <a:xfrm>
            <a:off x="0" y="6611779"/>
            <a:ext cx="6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https://ilgov.sharepoint.com/sites/DPH-CD/CDAZ/Pages/Norovirus.aspx</a:t>
            </a:r>
          </a:p>
        </p:txBody>
      </p:sp>
    </p:spTree>
    <p:extLst>
      <p:ext uri="{BB962C8B-B14F-4D97-AF65-F5344CB8AC3E}">
        <p14:creationId xmlns:p14="http://schemas.microsoft.com/office/powerpoint/2010/main" val="81694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1095-7F7A-2F25-8702-2180221F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CE703-6EB8-CBFA-6C01-6F91921BD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757" y="1737360"/>
            <a:ext cx="7223547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Visit: </a:t>
            </a:r>
            <a:r>
              <a:rPr lang="en-US" sz="2400" dirty="0">
                <a:solidFill>
                  <a:srgbClr val="ED344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www.chicagohan.org/ltcf</a:t>
            </a:r>
            <a:endParaRPr lang="en-US" sz="2400" dirty="0">
              <a:solidFill>
                <a:srgbClr val="ED344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FD382-4B31-2E2D-870E-BA8E65D7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B8C1-7E81-5B98-3D50-CA8EF997A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39" y="2203506"/>
            <a:ext cx="9771321" cy="46544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14B910D-BC66-BCB0-BDA4-F0C8CA3CF27D}"/>
              </a:ext>
            </a:extLst>
          </p:cNvPr>
          <p:cNvSpPr/>
          <p:nvPr/>
        </p:nvSpPr>
        <p:spPr>
          <a:xfrm>
            <a:off x="7334693" y="5753912"/>
            <a:ext cx="3646967" cy="935665"/>
          </a:xfrm>
          <a:prstGeom prst="ellipse">
            <a:avLst/>
          </a:prstGeom>
          <a:noFill/>
          <a:ln w="44450">
            <a:solidFill>
              <a:srgbClr val="ED34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8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B0514-35E9-C148-BB4D-6021672D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4B08-0935-A805-736B-E6E4DB34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072AE-9DF6-EEA7-CCCC-B6D5E280D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757" y="1535337"/>
            <a:ext cx="10058400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Search Email Subject: CDPH Infection Prevention Follow Up</a:t>
            </a:r>
            <a:endParaRPr lang="en-US" sz="2400" dirty="0">
              <a:solidFill>
                <a:srgbClr val="ED344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C7766-5C3B-1B30-A730-101F5532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24DFA-81B8-F909-EDDF-03B8200EA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321"/>
            <a:ext cx="12192000" cy="51010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565766-6B50-612F-E044-F2D5B3EFA55E}"/>
              </a:ext>
            </a:extLst>
          </p:cNvPr>
          <p:cNvSpPr/>
          <p:nvPr/>
        </p:nvSpPr>
        <p:spPr>
          <a:xfrm>
            <a:off x="2920408" y="2093976"/>
            <a:ext cx="1857153" cy="24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439B1-608F-3F0D-4EB5-28001EE2FE63}"/>
              </a:ext>
            </a:extLst>
          </p:cNvPr>
          <p:cNvSpPr/>
          <p:nvPr/>
        </p:nvSpPr>
        <p:spPr>
          <a:xfrm>
            <a:off x="279989" y="4506285"/>
            <a:ext cx="1857153" cy="24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D0422-7962-8558-005D-EFE0BFCD8939}"/>
              </a:ext>
            </a:extLst>
          </p:cNvPr>
          <p:cNvSpPr/>
          <p:nvPr/>
        </p:nvSpPr>
        <p:spPr>
          <a:xfrm>
            <a:off x="769087" y="3278970"/>
            <a:ext cx="7410894" cy="24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8D5E3D-0BD5-7D7A-F38B-B4407CE71C7E}"/>
              </a:ext>
            </a:extLst>
          </p:cNvPr>
          <p:cNvSpPr/>
          <p:nvPr/>
        </p:nvSpPr>
        <p:spPr>
          <a:xfrm>
            <a:off x="-12475" y="6449385"/>
            <a:ext cx="3734083" cy="561713"/>
          </a:xfrm>
          <a:prstGeom prst="ellipse">
            <a:avLst/>
          </a:prstGeom>
          <a:noFill/>
          <a:ln w="44450">
            <a:solidFill>
              <a:srgbClr val="ED34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6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E4B5-1A2E-004F-98C6-978B1CFA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259D-6616-144D-8AD7-AC601593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21992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/>
              <a:t>Respiratory Disease Epi &amp; Surveillance</a:t>
            </a:r>
          </a:p>
          <a:p>
            <a:r>
              <a:rPr lang="en-US" dirty="0"/>
              <a:t>New IDPH Guidance &amp; Resources</a:t>
            </a:r>
          </a:p>
          <a:p>
            <a:r>
              <a:rPr lang="en-US" dirty="0"/>
              <a:t>Acute Gastroenteritis/Norovirus 101</a:t>
            </a:r>
          </a:p>
          <a:p>
            <a:r>
              <a:rPr lang="en-US" dirty="0"/>
              <a:t>H5N1 Update</a:t>
            </a:r>
          </a:p>
          <a:p>
            <a:r>
              <a:rPr lang="en-US" dirty="0"/>
              <a:t>Updated NHSN Requirements for LTCFs </a:t>
            </a:r>
          </a:p>
          <a:p>
            <a:r>
              <a:rPr lang="en-US" dirty="0"/>
              <a:t>Questions &amp; Answers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B28BE-B0EA-8DBD-5825-95AFF14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15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34168-886E-1A1F-A53E-0436CD59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100B8-F327-5806-5A42-088EEE5A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743" y="288010"/>
            <a:ext cx="6235217" cy="60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B6432-61EE-4F6C-7959-15DE57B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0C4D7-8D2F-20EA-4320-BFF8A056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56" y="266609"/>
            <a:ext cx="6777080" cy="632478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29748DB3-5413-B27C-3CE6-FD22965187E0}"/>
              </a:ext>
            </a:extLst>
          </p:cNvPr>
          <p:cNvSpPr/>
          <p:nvPr/>
        </p:nvSpPr>
        <p:spPr>
          <a:xfrm>
            <a:off x="425445" y="4763145"/>
            <a:ext cx="576072" cy="493776"/>
          </a:xfrm>
          <a:prstGeom prst="star5">
            <a:avLst/>
          </a:prstGeom>
          <a:solidFill>
            <a:srgbClr val="ED3441"/>
          </a:solidFill>
          <a:ln>
            <a:solidFill>
              <a:srgbClr val="ED34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12F30A-2289-51DC-B92E-70BCED2F35A7}"/>
              </a:ext>
            </a:extLst>
          </p:cNvPr>
          <p:cNvSpPr/>
          <p:nvPr/>
        </p:nvSpPr>
        <p:spPr>
          <a:xfrm>
            <a:off x="1001517" y="4763145"/>
            <a:ext cx="2698307" cy="733277"/>
          </a:xfrm>
          <a:prstGeom prst="ellipse">
            <a:avLst/>
          </a:prstGeom>
          <a:noFill/>
          <a:ln w="44450">
            <a:solidFill>
              <a:srgbClr val="ED34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ED8FFBE-FB3D-9ACD-7C7F-91A744DD28EB}"/>
              </a:ext>
            </a:extLst>
          </p:cNvPr>
          <p:cNvSpPr txBox="1">
            <a:spLocks/>
          </p:cNvSpPr>
          <p:nvPr/>
        </p:nvSpPr>
        <p:spPr>
          <a:xfrm>
            <a:off x="8106398" y="4497729"/>
            <a:ext cx="4002184" cy="15183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*If you continue to have new cases after you submit your initial report, please continue to send updated line lists directly to your CDPH IP contact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3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7062-9B01-133B-0E9C-E2CA2EB2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list for Norovirus/GI Illness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343BB4-7FB1-342F-67A2-88B92523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D714D-FE99-94EB-0546-198D3C5B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85"/>
            <a:ext cx="12192000" cy="213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AFDAF-49C1-19E3-6635-86BB38B5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" y="4151884"/>
            <a:ext cx="118681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E08E-D21F-B1A3-9BF4-6ECD4C82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IP&amp;C Recommendations for the Control of Norovirus Outbreaks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5716-84F0-B10D-9249-85EC4D5D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424160" cy="45165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Place residents with norovirus on Contact Precautions for a minimum of 48 hours after the resolution of symptoms</a:t>
            </a:r>
          </a:p>
          <a:p>
            <a:r>
              <a:rPr lang="en-US" dirty="0"/>
              <a:t>Suspend group activities (e.g., dining events and group therapies) for the duration of outbreak</a:t>
            </a:r>
          </a:p>
          <a:p>
            <a:r>
              <a:rPr lang="en-US" dirty="0"/>
              <a:t>Minimize resident movements with the facility during norovirus outbreaks</a:t>
            </a:r>
          </a:p>
          <a:p>
            <a:r>
              <a:rPr lang="en-US" dirty="0"/>
              <a:t>Use only soap and water for hand hygiene</a:t>
            </a:r>
          </a:p>
          <a:p>
            <a:r>
              <a:rPr lang="en-US" dirty="0"/>
              <a:t>If etiology isn’t yet known, order GI pathogen panels for all symptomatic residents</a:t>
            </a:r>
          </a:p>
          <a:p>
            <a:r>
              <a:rPr lang="en-US" dirty="0"/>
              <a:t>Increase frequency of cleaning and disinfection of patient care areas using a product on </a:t>
            </a:r>
            <a:r>
              <a:rPr lang="en-US" dirty="0">
                <a:hlinkClick r:id="rId2"/>
              </a:rPr>
              <a:t>List G: EPA’s Registered Antimicrobial Products Effective Against Norovirus</a:t>
            </a:r>
            <a:endParaRPr lang="en-US" dirty="0"/>
          </a:p>
          <a:p>
            <a:r>
              <a:rPr lang="en-US" dirty="0"/>
              <a:t>Ill staff members should stay home for a minimum of 48 hours after resolution of symptoms. Upon return, the importance of performing frequent hand hygiene should be enforced</a:t>
            </a:r>
          </a:p>
          <a:p>
            <a:r>
              <a:rPr lang="en-US" dirty="0"/>
              <a:t>Conduct additional in-service trainings to ensure staff members are up to date with recommendations and precautions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91A3A-5358-8CEE-AA50-C62FE884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F9F0-E6BD-DD7C-45E4-BA561E5F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Precautions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A5BCB-F6F9-3293-E240-7466C352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F3F16A-3296-24FC-3B59-1CC783E9C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20" y="1610618"/>
            <a:ext cx="3884220" cy="5027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F1FEC-3340-D883-5521-A41CC94C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316" y="1610618"/>
            <a:ext cx="3855284" cy="5027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6E77D-61BB-4091-051E-C17558A25157}"/>
              </a:ext>
            </a:extLst>
          </p:cNvPr>
          <p:cNvSpPr txBox="1"/>
          <p:nvPr/>
        </p:nvSpPr>
        <p:spPr>
          <a:xfrm>
            <a:off x="6773566" y="6637909"/>
            <a:ext cx="43546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https://www.chicagohan.org/documents/d/han/image-1-png?download=true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6DC4A-9920-2CF5-D0F2-4CAC4316B690}"/>
              </a:ext>
            </a:extLst>
          </p:cNvPr>
          <p:cNvSpPr txBox="1"/>
          <p:nvPr/>
        </p:nvSpPr>
        <p:spPr>
          <a:xfrm>
            <a:off x="2221372" y="6594676"/>
            <a:ext cx="4091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https://www.cdc.gov/infection-control/media/pdfs/contact-precautions-sign-P.pdf</a:t>
            </a:r>
          </a:p>
        </p:txBody>
      </p:sp>
    </p:spTree>
    <p:extLst>
      <p:ext uri="{BB962C8B-B14F-4D97-AF65-F5344CB8AC3E}">
        <p14:creationId xmlns:p14="http://schemas.microsoft.com/office/powerpoint/2010/main" val="9629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1B49-24C3-C754-0C68-04968611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EPA’s List G Products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56803-21DA-E020-4B5B-B35953CE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FBC0F-94FD-BC08-0E4F-DB59F1174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16" y="1679305"/>
            <a:ext cx="11122152" cy="51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1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C3341-457A-8C8A-3F15-FE3CC52A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F6D13-8E4B-B4E4-9FA7-29F34077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91"/>
            <a:ext cx="12192000" cy="52919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C509AA-D840-A044-40AE-0BFB57C811E8}"/>
              </a:ext>
            </a:extLst>
          </p:cNvPr>
          <p:cNvSpPr/>
          <p:nvPr/>
        </p:nvSpPr>
        <p:spPr>
          <a:xfrm>
            <a:off x="9010810" y="0"/>
            <a:ext cx="3181190" cy="1099396"/>
          </a:xfrm>
          <a:prstGeom prst="ellipse">
            <a:avLst/>
          </a:prstGeom>
          <a:noFill/>
          <a:ln w="44450">
            <a:solidFill>
              <a:srgbClr val="ED34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C65DF-67AA-9AF9-A66C-05C3F02DDC67}"/>
              </a:ext>
            </a:extLst>
          </p:cNvPr>
          <p:cNvSpPr txBox="1"/>
          <p:nvPr/>
        </p:nvSpPr>
        <p:spPr>
          <a:xfrm>
            <a:off x="0" y="6611779"/>
            <a:ext cx="100823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EPA’s Registered Antimicrobial Products Effective Against Norovirus (feline calicivirus) [List G] | US EPA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7E96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6DE3697-C322-B5CD-0BD1-AC885CBF31CA}"/>
              </a:ext>
            </a:extLst>
          </p:cNvPr>
          <p:cNvSpPr txBox="1">
            <a:spLocks/>
          </p:cNvSpPr>
          <p:nvPr/>
        </p:nvSpPr>
        <p:spPr>
          <a:xfrm>
            <a:off x="240792" y="5640592"/>
            <a:ext cx="11710416" cy="109818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*Supplemental distributer products are not included in the lists. For example, if EPA Reg. No. 12345-12 is on the lists, you can buy EPA Reg. No. 12345-12-2567 and know you’re getting an equivalent product.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2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FE733-F1BE-71BE-C4C9-8E7376AA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0BABB-4D41-62CC-949E-3C41EB88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800"/>
            <a:ext cx="12192000" cy="4020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DA887-BD79-3CC7-9270-46682076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14" y="5062444"/>
            <a:ext cx="1210340" cy="1210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AE940-F933-ABAC-61A2-7DC488C35B9C}"/>
              </a:ext>
            </a:extLst>
          </p:cNvPr>
          <p:cNvSpPr txBox="1"/>
          <p:nvPr/>
        </p:nvSpPr>
        <p:spPr>
          <a:xfrm>
            <a:off x="0" y="6611779"/>
            <a:ext cx="100823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EPA’s Registered Antimicrobial Products Effective Against Norovirus (feline calicivirus) [List G] | US EPA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7E96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93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DC2D5-A7D5-200D-5AEF-87B7BCC5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25B17-F899-E64E-B6BB-02352220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373"/>
            <a:ext cx="12192000" cy="449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E6B29-2645-EEBD-5B89-D22F063C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572" y="4949914"/>
            <a:ext cx="712382" cy="712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7CC2-498C-2007-C6EC-C747B6C7CFA7}"/>
              </a:ext>
            </a:extLst>
          </p:cNvPr>
          <p:cNvSpPr txBox="1"/>
          <p:nvPr/>
        </p:nvSpPr>
        <p:spPr>
          <a:xfrm>
            <a:off x="0" y="6611779"/>
            <a:ext cx="100823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EPA’s Registered Antimicrobial Products Effective Against Norovirus (feline calicivirus) [List G] | US EPA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7E96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1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3B4AC-C785-64ED-1D5E-583BE4A2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282A3-D122-6796-F292-B6DAE034CC7B}"/>
              </a:ext>
            </a:extLst>
          </p:cNvPr>
          <p:cNvSpPr txBox="1"/>
          <p:nvPr/>
        </p:nvSpPr>
        <p:spPr>
          <a:xfrm>
            <a:off x="0" y="5316379"/>
            <a:ext cx="3281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English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HowToReadALabel-508c-Final-2022-08-30 (005)_1.png (1700×2200)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967E96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967E96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7E96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Spanish: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Read a Cleaning Label - Spanish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8C39-3DC5-BC18-615B-D9226F8A9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030" y="0"/>
            <a:ext cx="562994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5E823-0ECB-89D0-E8B9-260BADA3F100}"/>
              </a:ext>
            </a:extLst>
          </p:cNvPr>
          <p:cNvSpPr/>
          <p:nvPr/>
        </p:nvSpPr>
        <p:spPr>
          <a:xfrm>
            <a:off x="5191125" y="2801938"/>
            <a:ext cx="915988" cy="128587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8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800E55-4FA8-CDF7-B92A-033AA4AE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324" y="60112"/>
            <a:ext cx="7491352" cy="1198810"/>
          </a:xfrm>
        </p:spPr>
        <p:txBody>
          <a:bodyPr/>
          <a:lstStyle/>
          <a:p>
            <a:r>
              <a:rPr lang="en-US" dirty="0"/>
              <a:t>COVID-19 Variant Proportions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6B98A-32B0-A806-E740-EBB44D01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288BD0-69D8-13A1-980C-89191E11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934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https://covid.cdc.gov/covid-data-tracker/#variant-proportions</a:t>
            </a: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E7AEC-1CFB-2DFF-0562-6AD3336BE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38" y="1128409"/>
            <a:ext cx="9288455" cy="51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78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7233-140A-8882-CC9C-D4F05195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5D71F-1CB4-4AC5-FBCC-E8A8A5DC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ill food handlers?</a:t>
            </a:r>
          </a:p>
          <a:p>
            <a:r>
              <a:rPr lang="en-US" dirty="0"/>
              <a:t>Are visitors bringing in food for residents or staff to share?</a:t>
            </a:r>
          </a:p>
          <a:p>
            <a:r>
              <a:rPr lang="en-US" dirty="0"/>
              <a:t>Have staff and residents shared food at an event recently?</a:t>
            </a:r>
          </a:p>
          <a:p>
            <a:r>
              <a:rPr lang="en-US" dirty="0"/>
              <a:t>Are you encouraging hand hygiene with soap and water for visitors and residents?</a:t>
            </a:r>
          </a:p>
          <a:p>
            <a:r>
              <a:rPr lang="en-US" dirty="0"/>
              <a:t>Are staff members encouraged to stay home when ill?</a:t>
            </a:r>
          </a:p>
          <a:p>
            <a:r>
              <a:rPr lang="en-US" dirty="0"/>
              <a:t>Have staff on all shifts in all departments received training on GI outbreaks?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A9CD-63F0-B30C-04E7-9F724349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32AB-ABA8-C767-3D90-59C14281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CDPH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7EBF9-E5E7-D2C7-AD07-0C35DF2D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396691"/>
          </a:xfrm>
          <a:ln w="19050">
            <a:solidFill>
              <a:srgbClr val="005899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What CDPH Will Ask You For</a:t>
            </a:r>
          </a:p>
          <a:p>
            <a:r>
              <a:rPr lang="en-US" dirty="0"/>
              <a:t>Regularly updated line lists of all ill staff and residents</a:t>
            </a:r>
          </a:p>
          <a:p>
            <a:r>
              <a:rPr lang="en-US" dirty="0"/>
              <a:t>Food menu from the past week</a:t>
            </a:r>
          </a:p>
          <a:p>
            <a:r>
              <a:rPr lang="en-US" dirty="0"/>
              <a:t>Name and EPA Numbers of your cleaning and disinfecting products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D7E7A-1D7E-CEEA-9CA0-526A300A5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396691"/>
          </a:xfrm>
          <a:noFill/>
          <a:ln w="19050">
            <a:solidFill>
              <a:srgbClr val="005899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What CDPH Will Send to You</a:t>
            </a:r>
          </a:p>
          <a:p>
            <a:r>
              <a:rPr lang="en-US" dirty="0"/>
              <a:t>Guidance email with resources, including:</a:t>
            </a:r>
          </a:p>
          <a:p>
            <a:pPr lvl="1"/>
            <a:r>
              <a:rPr lang="en-US" dirty="0"/>
              <a:t>EPA List G</a:t>
            </a:r>
          </a:p>
          <a:p>
            <a:pPr lvl="1"/>
            <a:r>
              <a:rPr lang="en-US" dirty="0"/>
              <a:t>IDPH Webinar on Norovirus</a:t>
            </a:r>
          </a:p>
          <a:p>
            <a:pPr lvl="1"/>
            <a:r>
              <a:rPr lang="en-US" dirty="0"/>
              <a:t>HAN Alert on Norovirus</a:t>
            </a:r>
          </a:p>
          <a:p>
            <a:pPr lvl="1"/>
            <a:r>
              <a:rPr lang="en-US" dirty="0"/>
              <a:t>Food Handler Employee Illness Reporting Form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7557F-4ABB-6036-86DB-F2B6DF91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C215FF-5B88-F67B-218D-B4197064358A}"/>
              </a:ext>
            </a:extLst>
          </p:cNvPr>
          <p:cNvSpPr txBox="1">
            <a:spLocks/>
          </p:cNvSpPr>
          <p:nvPr/>
        </p:nvSpPr>
        <p:spPr>
          <a:xfrm>
            <a:off x="3718560" y="4878263"/>
            <a:ext cx="4754880" cy="1507234"/>
          </a:xfrm>
          <a:prstGeom prst="rect">
            <a:avLst/>
          </a:prstGeom>
          <a:noFill/>
          <a:ln w="19050">
            <a:solidFill>
              <a:srgbClr val="0058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002B"/>
              </a:buClr>
              <a:buSzPct val="9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Please be aware that CDPH will reach out semi-regularly until 96 hours after the last case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8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3318B-E11E-03A2-5457-C1532BB1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27A4E-F0DD-B474-B97E-94828B26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472" y="215900"/>
            <a:ext cx="7037055" cy="642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1AC9B-B7F0-5D46-57A0-51704BB4D411}"/>
              </a:ext>
            </a:extLst>
          </p:cNvPr>
          <p:cNvSpPr txBox="1"/>
          <p:nvPr/>
        </p:nvSpPr>
        <p:spPr>
          <a:xfrm>
            <a:off x="0" y="6451155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Long-term Care Facilities (LTCFs) - HAN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4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2ADFDD-D68C-375E-E878-06058386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CBC67-257E-E8FB-612E-943C52686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995362"/>
            <a:ext cx="8201025" cy="4867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B083-5DF6-123D-9A15-E8FBE6121AA2}"/>
              </a:ext>
            </a:extLst>
          </p:cNvPr>
          <p:cNvSpPr txBox="1"/>
          <p:nvPr/>
        </p:nvSpPr>
        <p:spPr>
          <a:xfrm>
            <a:off x="0" y="6451155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F8183"/>
                </a:solidFill>
                <a:effectLst/>
                <a:uLnTx/>
                <a:uFillTx/>
                <a:latin typeface="Bookman Old Styl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Long-term Care Facilities (LTCFs) - HAN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F8183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2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27442F-8EAB-0ADF-E9F6-04513CDD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2257" y="2307101"/>
            <a:ext cx="3728463" cy="9702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C8AE-BF26-9971-67C0-027D7657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7D9480-17BD-92B8-770F-B4E6194173A3}"/>
              </a:ext>
            </a:extLst>
          </p:cNvPr>
          <p:cNvSpPr txBox="1">
            <a:spLocks/>
          </p:cNvSpPr>
          <p:nvPr/>
        </p:nvSpPr>
        <p:spPr>
          <a:xfrm>
            <a:off x="0" y="6523235"/>
            <a:ext cx="11513489" cy="264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4"/>
              </a:rPr>
              <a:t>https://abcnews.go.com/US/long-island-farm-forced-euthanize-100000-ducks-after/story?id=118015774</a:t>
            </a:r>
            <a:r>
              <a:rPr lang="en-US" sz="1050" dirty="0"/>
              <a:t>; </a:t>
            </a:r>
            <a:r>
              <a:rPr lang="en-US" sz="1050" dirty="0">
                <a:hlinkClick r:id="rId5"/>
              </a:rPr>
              <a:t>https://www.lpzoo.org/pressroom/avian-influenza-cause-of-death-in-harbor-seal-and-chilean-flamingo-at-lincoln-park-zoo/</a:t>
            </a:r>
            <a:r>
              <a:rPr lang="en-US" sz="1050" dirty="0"/>
              <a:t>; </a:t>
            </a:r>
            <a:r>
              <a:rPr lang="en-US" sz="1050" dirty="0">
                <a:hlinkClick r:id="rId6"/>
              </a:rPr>
              <a:t>https://www.nola.com/news/healthcare_hospitals/new-orleans-cat-infected-bird-flu/article_341cffbe-d9d5-11ef-b49e-5b73c5f90bef.html</a:t>
            </a:r>
            <a:r>
              <a:rPr lang="en-US" sz="1050" dirty="0"/>
              <a:t>; </a:t>
            </a:r>
            <a:r>
              <a:rPr lang="en-US" sz="1050" dirty="0">
                <a:hlinkClick r:id="rId7"/>
              </a:rPr>
              <a:t>https://www.theguardian.com/us-news/2025/jan/22/cats-bird-flu-food</a:t>
            </a:r>
            <a:r>
              <a:rPr lang="en-US" sz="1050" dirty="0"/>
              <a:t>; </a:t>
            </a:r>
            <a:r>
              <a:rPr lang="en-US" sz="1050" dirty="0">
                <a:hlinkClick r:id="rId8"/>
              </a:rPr>
              <a:t>https://www.promegaconnections.com/avian-influenza-h5n1/</a:t>
            </a:r>
            <a:r>
              <a:rPr lang="en-US" sz="1050" dirty="0"/>
              <a:t>; </a:t>
            </a:r>
            <a:r>
              <a:rPr lang="en-US" sz="1050" dirty="0">
                <a:hlinkClick r:id="rId9"/>
              </a:rPr>
              <a:t>https://6abc.com/post/first-suspected-case-bird-flu-philadelphia-detected-snow-goose-carroll-park/15826309/</a:t>
            </a:r>
            <a:r>
              <a:rPr lang="en-US" sz="1050" dirty="0"/>
              <a:t>; </a:t>
            </a:r>
            <a:r>
              <a:rPr lang="en-US" sz="1050" dirty="0">
                <a:hlinkClick r:id="rId10"/>
              </a:rPr>
              <a:t>https://www.cnn.com/2025/01/06/health/bird-flu-death-louisiana/index.html</a:t>
            </a:r>
            <a:r>
              <a:rPr lang="en-US" sz="1050" dirty="0"/>
              <a:t>; </a:t>
            </a:r>
            <a:r>
              <a:rPr lang="en-US" sz="1050" dirty="0">
                <a:hlinkClick r:id="rId11"/>
              </a:rPr>
              <a:t>https://www.nature.com/articles/d41586-024-03805-4</a:t>
            </a:r>
            <a:r>
              <a:rPr lang="en-US" sz="1050" dirty="0"/>
              <a:t>; </a:t>
            </a:r>
            <a:r>
              <a:rPr lang="en-US" sz="1050" dirty="0">
                <a:hlinkClick r:id="rId12"/>
              </a:rPr>
              <a:t>https://www.cbsnews.com/chicago/news/south-suburban-chicago-loses-hens-bird-flu/</a:t>
            </a:r>
            <a:r>
              <a:rPr lang="en-US" sz="1050" dirty="0"/>
              <a:t>; </a:t>
            </a:r>
            <a:r>
              <a:rPr lang="en-US" sz="1050" dirty="0">
                <a:hlinkClick r:id="rId13"/>
              </a:rPr>
              <a:t>https://www.today.com/video/bird-flu-outbreak-spreads-to-more-animals-egg-prices-spike-230162501879</a:t>
            </a:r>
            <a:r>
              <a:rPr lang="en-US" sz="1050" dirty="0"/>
              <a:t>; </a:t>
            </a:r>
            <a:r>
              <a:rPr lang="en-US" sz="1050" dirty="0">
                <a:hlinkClick r:id="rId14"/>
              </a:rPr>
              <a:t>https://investigatemidwest.org/2025/01/21/134m-poultry-and-counting-interactive-charts-show-hardest-hit-counties-in-bird-flu-crisis/</a:t>
            </a:r>
            <a:r>
              <a:rPr lang="en-US" sz="1050" dirty="0"/>
              <a:t>; </a:t>
            </a:r>
            <a:r>
              <a:rPr lang="en-US" sz="1050" dirty="0">
                <a:hlinkClick r:id="rId15"/>
              </a:rPr>
              <a:t>https://www.news-medical.net/news/20240702/Bird-flu-virus-detected-in-Alaskan-polar-bear.aspx</a:t>
            </a: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endParaRPr lang="en-US" sz="1050" dirty="0"/>
          </a:p>
          <a:p>
            <a:pPr marL="0" indent="0">
              <a:buFont typeface="Arial"/>
              <a:buNone/>
            </a:pPr>
            <a:r>
              <a:rPr lang="en-US" sz="1050" dirty="0"/>
              <a:t> 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6BE575-4CF5-79D7-06D5-D53B0AD191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499" y="3513946"/>
            <a:ext cx="4834647" cy="140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CFA89-3408-6241-C041-7AC61C6221A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244"/>
          <a:stretch/>
        </p:blipFill>
        <p:spPr>
          <a:xfrm>
            <a:off x="4958146" y="4274741"/>
            <a:ext cx="2275707" cy="646224"/>
          </a:xfrm>
          <a:prstGeom prst="rect">
            <a:avLst/>
          </a:prstGeom>
        </p:spPr>
      </p:pic>
      <p:pic>
        <p:nvPicPr>
          <p:cNvPr id="2050" name="Picture 2" descr="Avian Influenza H5N1: From Poultry to Cattle, How Livestock is at Risk with  Current US Outbreak - Promega Connections">
            <a:extLst>
              <a:ext uri="{FF2B5EF4-FFF2-40B4-BE49-F238E27FC236}">
                <a16:creationId xmlns:a16="http://schemas.microsoft.com/office/drawing/2014/main" id="{10885C36-AB0B-9F79-EBB4-7DD66E9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4" y="334765"/>
            <a:ext cx="5258615" cy="27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297DB3-C87E-690E-92D8-502D6BCA50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2538" y="3310787"/>
            <a:ext cx="3561134" cy="8585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78DC76-7BEA-8C74-71C2-201D1D9A61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95793" y="4347968"/>
            <a:ext cx="3505724" cy="10855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5F835-5CC5-F789-E050-6EAAFC1C51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4370" y="5433497"/>
            <a:ext cx="5782493" cy="7573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305899-B157-2641-500C-1E0936F161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607" y="2404926"/>
            <a:ext cx="2449228" cy="6227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D8E059-E899-5225-58A4-5D4665E9CA3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4160" y="5607284"/>
            <a:ext cx="4487357" cy="810572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20055EC2-7AA4-0AE3-00EA-7DBCDA4FC48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7631" y="3479793"/>
            <a:ext cx="3353886" cy="495300"/>
          </a:xfrm>
          <a:prstGeom prst="rect">
            <a:avLst/>
          </a:prstGeom>
        </p:spPr>
      </p:pic>
      <p:sp>
        <p:nvSpPr>
          <p:cNvPr id="2049" name="Title 1">
            <a:extLst>
              <a:ext uri="{FF2B5EF4-FFF2-40B4-BE49-F238E27FC236}">
                <a16:creationId xmlns:a16="http://schemas.microsoft.com/office/drawing/2014/main" id="{795CFCC6-9C29-7494-6F36-132926DA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601379" cy="1387132"/>
          </a:xfrm>
        </p:spPr>
        <p:txBody>
          <a:bodyPr/>
          <a:lstStyle/>
          <a:p>
            <a:pPr algn="ctr"/>
            <a:r>
              <a:rPr lang="en-US" dirty="0"/>
              <a:t>Avian Influenza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955737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7ADE-1704-40BC-6EC6-DAA906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Avian Influenza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EFF2A-8B3E-52D4-196A-F840D57B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69AA2-6A83-BDF0-F581-C6256B4C5047}"/>
              </a:ext>
            </a:extLst>
          </p:cNvPr>
          <p:cNvSpPr txBox="1"/>
          <p:nvPr/>
        </p:nvSpPr>
        <p:spPr>
          <a:xfrm>
            <a:off x="3972606" y="2494945"/>
            <a:ext cx="333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872A9"/>
                </a:solidFill>
              </a:rPr>
              <a:t>Avian Influenza </a:t>
            </a:r>
          </a:p>
          <a:p>
            <a:pPr algn="ctr"/>
            <a:r>
              <a:rPr lang="en-US" sz="2400" b="1" dirty="0">
                <a:solidFill>
                  <a:srgbClr val="2872A9"/>
                </a:solidFill>
              </a:rPr>
              <a:t>(also known as “bird flu”)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9DE63-00CF-AC07-B513-3CAB99B071CC}"/>
              </a:ext>
            </a:extLst>
          </p:cNvPr>
          <p:cNvSpPr txBox="1"/>
          <p:nvPr/>
        </p:nvSpPr>
        <p:spPr>
          <a:xfrm>
            <a:off x="1472847" y="3991609"/>
            <a:ext cx="430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872A9"/>
                </a:solidFill>
              </a:rPr>
              <a:t>Highly Pathogenic Avian Influenza</a:t>
            </a:r>
          </a:p>
          <a:p>
            <a:pPr algn="ctr"/>
            <a:r>
              <a:rPr lang="en-US" b="1" dirty="0">
                <a:solidFill>
                  <a:srgbClr val="2872A9"/>
                </a:solidFill>
              </a:rPr>
              <a:t>(HPAI)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B2154-A242-8592-6F16-D38B79216DF2}"/>
              </a:ext>
            </a:extLst>
          </p:cNvPr>
          <p:cNvSpPr txBox="1"/>
          <p:nvPr/>
        </p:nvSpPr>
        <p:spPr>
          <a:xfrm>
            <a:off x="5642379" y="4010945"/>
            <a:ext cx="430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872A9"/>
                </a:solidFill>
              </a:rPr>
              <a:t>Low Pathogenicity Avian Influenza</a:t>
            </a:r>
          </a:p>
          <a:p>
            <a:pPr algn="ctr"/>
            <a:r>
              <a:rPr lang="en-US" b="1" dirty="0">
                <a:solidFill>
                  <a:srgbClr val="2872A9"/>
                </a:solidFill>
              </a:rPr>
              <a:t>(LPAI)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14171-97F1-ABC4-CEF9-E894862A7FB9}"/>
              </a:ext>
            </a:extLst>
          </p:cNvPr>
          <p:cNvSpPr txBox="1"/>
          <p:nvPr/>
        </p:nvSpPr>
        <p:spPr>
          <a:xfrm>
            <a:off x="1477219" y="5127784"/>
            <a:ext cx="430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872A9"/>
                </a:solidFill>
              </a:rPr>
              <a:t>H5N1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5A1EF-20CB-A1E9-3277-823E3E0AAA14}"/>
              </a:ext>
            </a:extLst>
          </p:cNvPr>
          <p:cNvCxnSpPr/>
          <p:nvPr/>
        </p:nvCxnSpPr>
        <p:spPr>
          <a:xfrm flipH="1">
            <a:off x="3972606" y="3449950"/>
            <a:ext cx="588397" cy="51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D52B4-6DEF-7A69-3F91-C740DFDEA3B1}"/>
              </a:ext>
            </a:extLst>
          </p:cNvPr>
          <p:cNvCxnSpPr>
            <a:cxnSpLocks/>
          </p:cNvCxnSpPr>
          <p:nvPr/>
        </p:nvCxnSpPr>
        <p:spPr>
          <a:xfrm>
            <a:off x="6843950" y="3449950"/>
            <a:ext cx="628156" cy="57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4FAF2-0390-8003-6C3A-4A7502D686CB}"/>
              </a:ext>
            </a:extLst>
          </p:cNvPr>
          <p:cNvCxnSpPr>
            <a:cxnSpLocks/>
          </p:cNvCxnSpPr>
          <p:nvPr/>
        </p:nvCxnSpPr>
        <p:spPr>
          <a:xfrm>
            <a:off x="3619699" y="4637940"/>
            <a:ext cx="0" cy="431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C33BA3C-47B6-44C6-38E0-01E031CAD685}"/>
              </a:ext>
            </a:extLst>
          </p:cNvPr>
          <p:cNvSpPr/>
          <p:nvPr/>
        </p:nvSpPr>
        <p:spPr>
          <a:xfrm>
            <a:off x="2679590" y="5141284"/>
            <a:ext cx="1881413" cy="451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9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5918-BEE5-1168-BAA2-1605B221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Avian Influenza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EF1C1-D733-7410-3EF4-13BAFCA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42041-2A13-53E4-D299-4EDA778F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5" y="2093976"/>
            <a:ext cx="10669489" cy="40391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A3553C-E61A-0F9A-CF12-412D41D0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37909"/>
            <a:ext cx="6644640" cy="23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https://www.cdc.gov/bird-flu/situation-summary/data-map-commercial.html</a:t>
            </a: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9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C31F-00F2-BC6F-441E-5C575BFA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3075"/>
            <a:ext cx="10058400" cy="1609344"/>
          </a:xfrm>
        </p:spPr>
        <p:txBody>
          <a:bodyPr/>
          <a:lstStyle/>
          <a:p>
            <a:r>
              <a:rPr lang="en-US" dirty="0"/>
              <a:t>Avian Influenza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14C9B-D0BF-E90D-0F45-68F80E56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CE6B-9D2C-3B10-2A70-0C2C1D14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980" y="1631538"/>
            <a:ext cx="5134241" cy="48852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5D201-B839-A725-D40A-EBFB1F8D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37909"/>
            <a:ext cx="6644640" cy="23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https://www.cdc.gov/bird-flu/situation-summary/index.html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https://www.cdc.gov/bird-flu/situation-summary/inhumans.html</a:t>
            </a: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54F81-73DF-4718-2FEF-A1E3AEFE1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00" y="4305518"/>
            <a:ext cx="4863830" cy="184188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9DE1D6-175A-2188-4708-65DF62D39AEF}"/>
              </a:ext>
            </a:extLst>
          </p:cNvPr>
          <p:cNvSpPr txBox="1">
            <a:spLocks/>
          </p:cNvSpPr>
          <p:nvPr/>
        </p:nvSpPr>
        <p:spPr>
          <a:xfrm>
            <a:off x="357810" y="1913523"/>
            <a:ext cx="4938220" cy="2636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There has been </a:t>
            </a:r>
            <a:r>
              <a:rPr lang="en-US" sz="4800" b="1" u="sng" dirty="0"/>
              <a:t>no</a:t>
            </a:r>
            <a:r>
              <a:rPr lang="en-US" sz="4800" b="1" dirty="0"/>
              <a:t> evidence of human-to-human transmission of H5N1</a:t>
            </a:r>
          </a:p>
          <a:p>
            <a:endParaRPr lang="en-US" sz="4800" b="1" dirty="0"/>
          </a:p>
          <a:p>
            <a:r>
              <a:rPr lang="en-US" sz="4800" b="1" dirty="0"/>
              <a:t>To date, no human cases of H5N1 have been reported in Illinois </a:t>
            </a:r>
          </a:p>
          <a:p>
            <a:endParaRPr lang="en-US" sz="4800" b="1" dirty="0"/>
          </a:p>
          <a:p>
            <a:r>
              <a:rPr lang="en-US" sz="4800" b="1" dirty="0"/>
              <a:t>As per CDC, the current risk to the general public is low</a:t>
            </a:r>
          </a:p>
          <a:p>
            <a:pPr marL="0" indent="0">
              <a:buFont typeface="Arial"/>
              <a:buNone/>
            </a:pPr>
            <a:endParaRPr lang="en-US" sz="4800" b="1" dirty="0"/>
          </a:p>
          <a:p>
            <a:pPr marL="0" indent="0">
              <a:buFont typeface="Arial"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077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6E7C-9E68-69EF-1D0D-4A450753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H5N1 Signs and Symptoms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F8C7-E16E-74C9-EE5A-FC2CBAA6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269206" cy="405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 the human cases, common symptoms include: 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Runny nose or nasal congestion</a:t>
            </a:r>
          </a:p>
          <a:p>
            <a:pPr lvl="1"/>
            <a:r>
              <a:rPr lang="en-US" dirty="0"/>
              <a:t>Sore throat </a:t>
            </a:r>
          </a:p>
          <a:p>
            <a:pPr lvl="1"/>
            <a:r>
              <a:rPr lang="en-US" dirty="0"/>
              <a:t>Muscle or body aches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Conjunctivitis (red irritated eyes) </a:t>
            </a:r>
          </a:p>
          <a:p>
            <a:pPr lvl="1"/>
            <a:endParaRPr lang="en-US" dirty="0"/>
          </a:p>
          <a:p>
            <a:r>
              <a:rPr lang="en-US" dirty="0"/>
              <a:t>Incubation period typically around 3 days (range 2-7 days)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E7F3-BFCB-9668-E53A-C30A9CEA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10A5CE-406B-38E2-86D2-D08BFFB85E09}"/>
              </a:ext>
            </a:extLst>
          </p:cNvPr>
          <p:cNvSpPr txBox="1">
            <a:spLocks/>
          </p:cNvSpPr>
          <p:nvPr/>
        </p:nvSpPr>
        <p:spPr>
          <a:xfrm>
            <a:off x="-1" y="6637909"/>
            <a:ext cx="10058399" cy="23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https://www.cdc.gov/bird-flu/signs-symptoms/index.html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https://www.cidrap.umn.edu/avian-influenza-bird-flu/cdc-sequencing-h5n1-avian-flu-samples-patient-yields-new-clinical-clues</a:t>
            </a: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 descr="CDC sequencing of H5N1 avian flu ...">
            <a:extLst>
              <a:ext uri="{FF2B5EF4-FFF2-40B4-BE49-F238E27FC236}">
                <a16:creationId xmlns:a16="http://schemas.microsoft.com/office/drawing/2014/main" id="{FE7AAEA0-4120-D2DA-79BC-F597E982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73" y="2746679"/>
            <a:ext cx="3643952" cy="23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56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2714-D275-6198-901D-69DCEA0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H5N1 Risk Factors for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23A4-EE16-F959-95E9-AEDC4E45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126082" cy="4050792"/>
          </a:xfrm>
        </p:spPr>
        <p:txBody>
          <a:bodyPr/>
          <a:lstStyle/>
          <a:p>
            <a:r>
              <a:rPr lang="en-US" dirty="0"/>
              <a:t>Direct contact with birds, livestock, or other animals with H5N1</a:t>
            </a:r>
          </a:p>
          <a:p>
            <a:endParaRPr lang="en-US" dirty="0"/>
          </a:p>
          <a:p>
            <a:r>
              <a:rPr lang="en-US" dirty="0"/>
              <a:t>Preparing or consuming certain foods including raw milk or other unpasteurized dairy products from infected animals </a:t>
            </a:r>
          </a:p>
          <a:p>
            <a:endParaRPr lang="en-US" dirty="0"/>
          </a:p>
          <a:p>
            <a:r>
              <a:rPr lang="en-US" dirty="0"/>
              <a:t>Direct contact with surfaces contaminated with feces from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D7718-DACE-E4FA-5C84-027E0D3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851597-123B-E7EA-B2DC-4C65B5E55965}"/>
              </a:ext>
            </a:extLst>
          </p:cNvPr>
          <p:cNvSpPr txBox="1">
            <a:spLocks/>
          </p:cNvSpPr>
          <p:nvPr/>
        </p:nvSpPr>
        <p:spPr>
          <a:xfrm>
            <a:off x="-1" y="6637909"/>
            <a:ext cx="10058399" cy="23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https://www.cdc.gov/bird-flu/prevention/hpai-interim-recommendations.html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https://agriculture.ny.gov/dairy/raw-milk</a:t>
            </a: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7F3C2-BFC5-3718-429C-4B5E1D32E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542" y="2537818"/>
            <a:ext cx="4007746" cy="2666973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5C60D07-C802-37AA-E551-69F00A3E1467}"/>
              </a:ext>
            </a:extLst>
          </p:cNvPr>
          <p:cNvSpPr/>
          <p:nvPr/>
        </p:nvSpPr>
        <p:spPr>
          <a:xfrm>
            <a:off x="8205746" y="2949934"/>
            <a:ext cx="2210463" cy="16697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E378-594B-19EE-9F3E-15DECEA6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6472"/>
            <a:ext cx="10058400" cy="1609344"/>
          </a:xfrm>
        </p:spPr>
        <p:txBody>
          <a:bodyPr/>
          <a:lstStyle/>
          <a:p>
            <a:r>
              <a:rPr lang="en-US" dirty="0"/>
              <a:t>Chicago Respiratory Virus Surveillance Report – Current Week &amp; Cumulative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1798-D863-21E8-81AA-0E4C1082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5DBA0-E271-5D89-783D-04E78D362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Chicago Respiratory Virus Weekly Surveillance Report 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3C957-7B15-9F12-BDC3-591DB91D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8" y="2396270"/>
            <a:ext cx="9854317" cy="38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7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0F6C-D84E-638A-3B92-5AA04E2D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H5N1 in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0084-EF29-3A3D-042B-4805143E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2" y="2080856"/>
            <a:ext cx="6420281" cy="4050792"/>
          </a:xfrm>
        </p:spPr>
        <p:txBody>
          <a:bodyPr>
            <a:normAutofit fontScale="92500"/>
          </a:bodyPr>
          <a:lstStyle/>
          <a:p>
            <a:r>
              <a:rPr lang="en-US" dirty="0"/>
              <a:t>Ducks and wild birds can be infected without symptoms </a:t>
            </a:r>
          </a:p>
          <a:p>
            <a:r>
              <a:rPr lang="en-US" dirty="0"/>
              <a:t>Mortality rate in infected chickens is ~90-100%, typically within 48 hours</a:t>
            </a:r>
          </a:p>
          <a:p>
            <a:pPr lvl="1"/>
            <a:r>
              <a:rPr lang="en-US" dirty="0"/>
              <a:t>Depopulation/culling of remaining chickens usually occurs when H5N1 is detected in a poultry flock </a:t>
            </a:r>
          </a:p>
          <a:p>
            <a:r>
              <a:rPr lang="en-US" dirty="0"/>
              <a:t>H5N1 has also been identified in non-bird species, including polar bears, dolphins, bobcats, mountain lions, cats, seals, and squirrels	</a:t>
            </a:r>
          </a:p>
          <a:p>
            <a:pPr lvl="1"/>
            <a:r>
              <a:rPr lang="en-US" dirty="0"/>
              <a:t>Often causes significant morbidity or mortality</a:t>
            </a:r>
          </a:p>
          <a:p>
            <a:r>
              <a:rPr lang="en-US" dirty="0"/>
              <a:t>Can become infected through direct contact with infected animals or through contact with surfaces, food, or water contaminated with the virus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391E0-4CC2-4915-2F4B-37BDC554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F850EB-6B67-F31D-C8B2-A02AD3210EA7}"/>
              </a:ext>
            </a:extLst>
          </p:cNvPr>
          <p:cNvSpPr txBox="1">
            <a:spLocks/>
          </p:cNvSpPr>
          <p:nvPr/>
        </p:nvSpPr>
        <p:spPr>
          <a:xfrm>
            <a:off x="0" y="6637909"/>
            <a:ext cx="11203388" cy="238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Sources: https://www.aphis.usda.gov/livestock-poultry-disease/avian/avian-influenza/hpai-detections/mammalsl; 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https://www.cdc.gov/bird-flu/virus-transmission/avian-in-birds.html</a:t>
            </a: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https://www.nytimes.com/2024/04/22/health/birdflu-marine-mammals.html 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Bird Flu Is Infecting More Mammals. What Does That Mean for Us? - The New  York Times">
            <a:extLst>
              <a:ext uri="{FF2B5EF4-FFF2-40B4-BE49-F238E27FC236}">
                <a16:creationId xmlns:a16="http://schemas.microsoft.com/office/drawing/2014/main" id="{9C4D4EB2-4117-EAEA-6C66-E441A053F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r="17778"/>
          <a:stretch/>
        </p:blipFill>
        <p:spPr bwMode="auto">
          <a:xfrm>
            <a:off x="7490129" y="1938790"/>
            <a:ext cx="3434964" cy="41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28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9F0E-12BC-EDD2-E306-602F8A23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IDPH Health Alert to LTCs on H5N1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D9E8-184B-BC67-8ECE-AB21E4A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858C0-2F61-9691-BF5B-9924EE90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1477"/>
            <a:ext cx="3831839" cy="48438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F84A95-26ED-3E4F-3F9E-69BBC11B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84" y="2221992"/>
            <a:ext cx="403488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 January 15, 2025, IDPH released a Health Alert with guidance to long-term care facilities around preventing and mitigating H5N1 virus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D5E60C-825F-03F1-D447-86DBD4A15262}"/>
              </a:ext>
            </a:extLst>
          </p:cNvPr>
          <p:cNvSpPr txBox="1">
            <a:spLocks/>
          </p:cNvSpPr>
          <p:nvPr/>
        </p:nvSpPr>
        <p:spPr>
          <a:xfrm>
            <a:off x="0" y="6612359"/>
            <a:ext cx="8593282" cy="26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Illinois Department of Public Health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02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6C5AE-A5FE-E96C-AC72-EE2F434A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6311-977C-85A7-61BF-ED7224E6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H5N1 Guidance for LTC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593C-7FB0-EA75-C4A9-2256D9D6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6FAF6E-02EE-D3AC-6043-CBEAFC88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43" y="1879290"/>
            <a:ext cx="10557609" cy="469643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Facilities should: </a:t>
            </a:r>
          </a:p>
          <a:p>
            <a:pPr lvl="1"/>
            <a:r>
              <a:rPr lang="en-US" sz="2400" dirty="0"/>
              <a:t>Continue educating staff, residents, and visitors about flu signs &amp; symptoms, exclude ill staff, isolate ill residents, and recommend visitors defer non-urgent visitation if symptomatic</a:t>
            </a:r>
          </a:p>
          <a:p>
            <a:pPr lvl="1"/>
            <a:r>
              <a:rPr lang="en-US" sz="2400" dirty="0"/>
              <a:t>Schedule frequent cleanings of entryways to limit goose and duck poop that may be tracked into the building</a:t>
            </a:r>
          </a:p>
          <a:p>
            <a:pPr lvl="1"/>
            <a:r>
              <a:rPr lang="en-US" sz="2400" dirty="0"/>
              <a:t>Avoid having pets that live in/on the property and therapy animals that come to the property interact with wild and/or dead birds </a:t>
            </a:r>
          </a:p>
          <a:p>
            <a:pPr lvl="1"/>
            <a:r>
              <a:rPr lang="en-US" sz="2400" dirty="0"/>
              <a:t>Ensure that animals that live in the facility are not fed food containing raw meat</a:t>
            </a:r>
          </a:p>
          <a:p>
            <a:pPr lvl="1"/>
            <a:r>
              <a:rPr lang="en-US" sz="2400" dirty="0"/>
              <a:t>Educate staff and residents not to touch dead birds </a:t>
            </a:r>
          </a:p>
          <a:p>
            <a:pPr lvl="1"/>
            <a:r>
              <a:rPr lang="en-US" sz="2400" dirty="0"/>
              <a:t>Identify personnel responsible for removal of dead birds/waterfowl on the property and ensure that they are familiar with IDPH recommendations on removal. </a:t>
            </a:r>
          </a:p>
          <a:p>
            <a:pPr lvl="2"/>
            <a:r>
              <a:rPr lang="en-US" sz="2300" dirty="0"/>
              <a:t>If you notice a large die off of birds/waterfowl on your grounds or in a place that residents/staff frequent, please alert CDPH &amp; the Illinois Department of Natural Resources (IDNR) as soon as possible:</a:t>
            </a:r>
          </a:p>
          <a:p>
            <a:pPr lvl="3"/>
            <a:r>
              <a:rPr lang="en-US" sz="2600" dirty="0"/>
              <a:t>IDNR – please contact Nicky Strahl (847-608-3122 or </a:t>
            </a:r>
            <a:r>
              <a:rPr lang="en-US" sz="2600" dirty="0">
                <a:hlinkClick r:id="rId3"/>
              </a:rPr>
              <a:t>Nicky.Strahl@illinois.gov</a:t>
            </a:r>
            <a:r>
              <a:rPr lang="en-US" sz="2600" dirty="0"/>
              <a:t>)</a:t>
            </a:r>
          </a:p>
          <a:p>
            <a:pPr lvl="3"/>
            <a:r>
              <a:rPr lang="en-US" sz="2600" dirty="0"/>
              <a:t>CDPH – please email me (</a:t>
            </a:r>
            <a:r>
              <a:rPr lang="en-US" sz="2600" dirty="0">
                <a:hlinkClick r:id="rId4"/>
              </a:rPr>
              <a:t>Elizabeth.Shane@cityofchicago.org</a:t>
            </a:r>
            <a:r>
              <a:rPr lang="en-US" sz="2600" dirty="0"/>
              <a:t>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393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A70-6F05-F5C7-619F-BBFBDD63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Bird Disposal Guidance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172A7-6CF9-2111-647F-CC3589A2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7AE02-7AC4-332E-40F5-3C823918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628" y="1600000"/>
            <a:ext cx="3776928" cy="4879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7080A-638C-8365-4390-4C0A737E3E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4"/>
          <a:stretch/>
        </p:blipFill>
        <p:spPr>
          <a:xfrm>
            <a:off x="1311965" y="1553088"/>
            <a:ext cx="3746329" cy="497354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A9AEB4-68B4-03B7-A0C4-F6E403968107}"/>
              </a:ext>
            </a:extLst>
          </p:cNvPr>
          <p:cNvSpPr txBox="1">
            <a:spLocks/>
          </p:cNvSpPr>
          <p:nvPr/>
        </p:nvSpPr>
        <p:spPr>
          <a:xfrm>
            <a:off x="0" y="6612359"/>
            <a:ext cx="8593282" cy="26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8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  <a:defRPr sz="16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00" dirty="0">
                <a:hlinkClick r:id="rId5"/>
              </a:rPr>
              <a:t>Safe Dead Bird Disposal (Less than 5 Birds)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72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5CAF-A20A-4038-2DAD-2DB538A9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Avian Influenza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E1FD-5F0F-D2B1-916F-FA12F978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F37FB-FD3D-2F58-DC0E-5E6287B7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03" y="1664601"/>
            <a:ext cx="6352161" cy="483167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0A17BD-A321-656C-2377-FB82AB91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37909"/>
            <a:ext cx="6644640" cy="23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700" dirty="0">
                <a:hlinkClick r:id="rId3"/>
              </a:rPr>
              <a:t>https://www.cdc.gov/bird-flu/index.html</a:t>
            </a: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7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32DB-FEA8-B456-2D64-E837170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CDPH H5N1 Webpage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5623-5212-9085-0DD7-A4892443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72966-CCC6-AEB3-DD11-EB219FF0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06"/>
          <a:stretch/>
        </p:blipFill>
        <p:spPr>
          <a:xfrm>
            <a:off x="173404" y="1866900"/>
            <a:ext cx="6471236" cy="28422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3C0D86-B789-C45A-629F-931F50DF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37909"/>
            <a:ext cx="6644640" cy="23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700" dirty="0">
                <a:hlinkClick r:id="rId3"/>
              </a:rPr>
              <a:t>https://www.chicago.gov/city/en/depts/cdph/supp_info/infectious/h5n1-bird-flu.html</a:t>
            </a:r>
            <a:endParaRPr lang="en-US" sz="700" dirty="0"/>
          </a:p>
          <a:p>
            <a:pPr marL="0" indent="0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F71A7-CD7B-4491-DB9B-27C66C2B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48" y="3126527"/>
            <a:ext cx="5737860" cy="30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4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D544-A057-E374-D4ED-44A05081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FAQ: Does the seasonal flu vaccine protect against H5N1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E439-5DA5-C835-9476-1CC8C6A00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the seasonal flu vaccine does not provide protection against H5N1 </a:t>
            </a:r>
          </a:p>
          <a:p>
            <a:r>
              <a:rPr lang="en-US" dirty="0"/>
              <a:t>The risk of H5N1 to the general public is very low, while the risk of seasonal influenza is high</a:t>
            </a:r>
          </a:p>
          <a:p>
            <a:pPr lvl="1"/>
            <a:r>
              <a:rPr lang="en-US" dirty="0"/>
              <a:t>Please continue to encourage residents, staff, and visitors to get the seasonal flu vaccine</a:t>
            </a:r>
          </a:p>
          <a:p>
            <a:pPr lvl="1"/>
            <a:r>
              <a:rPr lang="en-US" dirty="0"/>
              <a:t>Prioritize early detection and treatment of flu </a:t>
            </a:r>
          </a:p>
          <a:p>
            <a:pPr lvl="1"/>
            <a:r>
              <a:rPr lang="en-US" dirty="0"/>
              <a:t>Follow current isolation and work exclusion guidance for residents and staff with the flu</a:t>
            </a:r>
          </a:p>
          <a:p>
            <a:pPr lvl="1"/>
            <a:r>
              <a:rPr lang="en-US" dirty="0"/>
              <a:t>Ensure exposed residents receive prophylactic antivirals when indicated </a:t>
            </a:r>
          </a:p>
          <a:p>
            <a:pPr lvl="1"/>
            <a:r>
              <a:rPr lang="en-US" dirty="0"/>
              <a:t>Reminder to report all flu outbreaks to the IDPH </a:t>
            </a:r>
            <a:r>
              <a:rPr lang="en-US" dirty="0">
                <a:hlinkClick r:id="rId2"/>
              </a:rPr>
              <a:t>Outbreak Reporting Form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BF784-CD13-4289-3E6E-EED9086D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6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4BBD-82FB-1456-0E74-BCCAB56AA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QSO-25-11-NH: Updates to LTCF NHSN Reporting</a:t>
            </a:r>
          </a:p>
        </p:txBody>
      </p:sp>
      <p:sp>
        <p:nvSpPr>
          <p:cNvPr id="4" name="Subtitle 7">
            <a:extLst>
              <a:ext uri="{FF2B5EF4-FFF2-40B4-BE49-F238E27FC236}">
                <a16:creationId xmlns:a16="http://schemas.microsoft.com/office/drawing/2014/main" id="{91811F79-DF4E-89E3-D00E-B0E55BC146D7}"/>
              </a:ext>
            </a:extLst>
          </p:cNvPr>
          <p:cNvSpPr txBox="1">
            <a:spLocks/>
          </p:cNvSpPr>
          <p:nvPr/>
        </p:nvSpPr>
        <p:spPr>
          <a:xfrm>
            <a:off x="6096000" y="4604096"/>
            <a:ext cx="4056468" cy="1510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sz="2000" b="1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None/>
              <a:defRPr sz="2000" kern="120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u="sng" cap="small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C. Roome</a:t>
            </a:r>
            <a:r>
              <a:rPr lang="en-US" sz="1600" b="0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i="1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MPH CIC EMT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 Prevention Specialist,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Chicago Department of Public Health 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rgbClr val="2B6081"/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 of Disease Control | Healthcare Settings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Thomas.Roome@CityofChicago.org</a:t>
            </a:r>
            <a:endParaRPr lang="en-US" sz="1400" b="0" dirty="0">
              <a:latin typeface="Avenir Next LT Pro" panose="020B05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F9A52-F650-4DE4-0F5E-4BBFCAD28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1" y="5909390"/>
            <a:ext cx="1571625" cy="61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7BB119-4CEE-7EE5-9BD8-E6C320E5A469}"/>
              </a:ext>
            </a:extLst>
          </p:cNvPr>
          <p:cNvCxnSpPr/>
          <p:nvPr/>
        </p:nvCxnSpPr>
        <p:spPr>
          <a:xfrm>
            <a:off x="6035040" y="4386226"/>
            <a:ext cx="0" cy="2247292"/>
          </a:xfrm>
          <a:prstGeom prst="line">
            <a:avLst/>
          </a:prstGeom>
          <a:ln w="12700">
            <a:solidFill>
              <a:srgbClr val="2B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6EC846-05CC-3268-D6AB-55CB59AB72FC}"/>
              </a:ext>
            </a:extLst>
          </p:cNvPr>
          <p:cNvSpPr txBox="1"/>
          <p:nvPr/>
        </p:nvSpPr>
        <p:spPr>
          <a:xfrm>
            <a:off x="942744" y="4257332"/>
            <a:ext cx="173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AD64D1-FA86-42BD-ADE5-B385BF8643B6}" type="datetime1">
              <a:rPr lang="en-US" smtClean="0">
                <a:solidFill>
                  <a:srgbClr val="2B6081"/>
                </a:solidFill>
                <a:latin typeface="+mj-lt"/>
              </a:rPr>
              <a:t>1/30/2025</a:t>
            </a:fld>
            <a:endParaRPr lang="en-US" dirty="0">
              <a:solidFill>
                <a:srgbClr val="2B60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673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3748-61E8-A880-652E-A0236BF5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Reporting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0E52-4D11-D104-EAD3-F1FA731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BDDB12-8177-3FBD-AF40-11121456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update applies to: Skilled Nursing Facilities, Nursing Homes, Intermediate Care, and ICF/IDs. (i.e. Long-Term Care Facilities)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Previously, Long Term Care Facilities (LTCFs) were required by CMS to report resident COVID-19 vaccination rates to the NHSN COVID-19 Module. </a:t>
            </a:r>
          </a:p>
          <a:p>
            <a:pPr lvl="1"/>
            <a:r>
              <a:rPr lang="en-US" dirty="0"/>
              <a:t>This requirement expired on December 31</a:t>
            </a:r>
            <a:r>
              <a:rPr lang="en-US" baseline="30000" dirty="0"/>
              <a:t>st</a:t>
            </a:r>
            <a:r>
              <a:rPr lang="en-US" dirty="0"/>
              <a:t>, 2024. </a:t>
            </a:r>
          </a:p>
          <a:p>
            <a:pPr lvl="1"/>
            <a:endParaRPr lang="en-US" dirty="0"/>
          </a:p>
          <a:p>
            <a:r>
              <a:rPr lang="en-US" dirty="0"/>
              <a:t>On 12/31/24, CMS issued </a:t>
            </a:r>
            <a:r>
              <a:rPr lang="en-US" dirty="0">
                <a:hlinkClick r:id="rId3"/>
              </a:rPr>
              <a:t>QSO-25-11-NH</a:t>
            </a:r>
            <a:r>
              <a:rPr lang="en-US" dirty="0"/>
              <a:t>, to replace the expired LTCF regulations for NHSN COVID-19 reporting.</a:t>
            </a:r>
          </a:p>
          <a:p>
            <a:endParaRPr lang="en-US" dirty="0"/>
          </a:p>
          <a:p>
            <a:r>
              <a:rPr lang="en-US" dirty="0"/>
              <a:t>QSO-25-11-NH contains </a:t>
            </a:r>
            <a:r>
              <a:rPr lang="en-US" b="1" dirty="0"/>
              <a:t>significant changes </a:t>
            </a:r>
            <a:r>
              <a:rPr lang="en-US" dirty="0"/>
              <a:t>to what LTCFs need to report for viral Acute Respiratory Illness (ARIs)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9FD2B-7F99-2688-9F77-209149B9714B}"/>
              </a:ext>
            </a:extLst>
          </p:cNvPr>
          <p:cNvSpPr txBox="1"/>
          <p:nvPr/>
        </p:nvSpPr>
        <p:spPr>
          <a:xfrm>
            <a:off x="0" y="6380119"/>
            <a:ext cx="705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  <a:hlinkClick r:id="rId3"/>
              </a:rPr>
              <a:t>QSO-25-11-NH: Long-Term Care (LTC) Facility Acute Respiratory Illness Reporting Requirements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4"/>
              </a:rPr>
              <a:t>CDC: NHSN Long-Term Care Facilities (LTCF) Component</a:t>
            </a:r>
            <a:endParaRPr lang="en-US" sz="900" dirty="0">
              <a:latin typeface="+mj-lt"/>
            </a:endParaRPr>
          </a:p>
          <a:p>
            <a:endParaRPr lang="en-US" sz="900" dirty="0">
              <a:latin typeface="+mj-lt"/>
            </a:endParaRPr>
          </a:p>
          <a:p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499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5B3B-9953-2C0F-7801-450AA0E9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Changes?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5069C-B4B6-5AEE-0269-09B677A5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59C787-E9EF-DE72-7FDF-04EB2856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LTC Facilities are now required to report the following information about </a:t>
            </a:r>
            <a:r>
              <a:rPr lang="en-US" b="1" dirty="0"/>
              <a:t>COVID-19, Influenza and RSV </a:t>
            </a:r>
            <a:r>
              <a:rPr lang="en-US" dirty="0"/>
              <a:t>to NHSN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Resident vaccination status, </a:t>
            </a:r>
          </a:p>
          <a:p>
            <a:pPr lvl="1"/>
            <a:r>
              <a:rPr lang="en-US" dirty="0"/>
              <a:t>Confirmed resident </a:t>
            </a:r>
            <a:r>
              <a:rPr lang="en-US" b="1" dirty="0"/>
              <a:t>cases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And </a:t>
            </a:r>
            <a:r>
              <a:rPr lang="en-US" b="1" dirty="0"/>
              <a:t>hospitalizations</a:t>
            </a:r>
            <a:r>
              <a:rPr lang="en-US" dirty="0"/>
              <a:t> with confirmed cases. </a:t>
            </a:r>
          </a:p>
          <a:p>
            <a:pPr lvl="1"/>
            <a:endParaRPr lang="en-US" dirty="0"/>
          </a:p>
          <a:p>
            <a:r>
              <a:rPr lang="en-US" dirty="0"/>
              <a:t>Facilities are also now required to report their </a:t>
            </a:r>
            <a:r>
              <a:rPr lang="en-US" b="1" dirty="0"/>
              <a:t>current census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cadence</a:t>
            </a:r>
            <a:r>
              <a:rPr lang="en-US" dirty="0"/>
              <a:t> of reporting will remain unchanged.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5BABB-09E2-A5D0-8E76-050412AD48AD}"/>
              </a:ext>
            </a:extLst>
          </p:cNvPr>
          <p:cNvSpPr txBox="1"/>
          <p:nvPr/>
        </p:nvSpPr>
        <p:spPr>
          <a:xfrm>
            <a:off x="0" y="6373368"/>
            <a:ext cx="70502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  <a:hlinkClick r:id="rId2"/>
              </a:rPr>
              <a:t>QSO-25-11-NH: Long-Term Care (LTC) Facility Acute Respiratory Illness Reporting Requirements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3"/>
              </a:rPr>
              <a:t>NHSN: Long-Term Care Facility Reporting Requirements and Guidance</a:t>
            </a:r>
            <a:endParaRPr lang="en-US" sz="900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8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F9BF-3E04-A5FD-9B1D-A2645774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Respiratory Virus Surveillance Report – Seasonal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21D53-00FD-9896-2B3C-2FC40A51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F984-64AA-42B4-8D2F-66BCDE3A50F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CACC-9425-C32E-EB53-FB3B1498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Chicago Respiratory Virus Weekly Surveillance Report 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9B255-9A42-68D3-D1E3-FA4D942E5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7" y="1963473"/>
            <a:ext cx="9114817" cy="44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90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1295-A97A-7805-B652-23C89812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QSO-25-11-NH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013D-3902-5829-04F3-631F4A532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7" y="2331720"/>
            <a:ext cx="6230613" cy="3941064"/>
          </a:xfrm>
        </p:spPr>
        <p:txBody>
          <a:bodyPr/>
          <a:lstStyle/>
          <a:p>
            <a:r>
              <a:rPr lang="en-US" dirty="0"/>
              <a:t>These regulations went into effect on January 1</a:t>
            </a:r>
            <a:r>
              <a:rPr lang="en-US" baseline="30000" dirty="0"/>
              <a:t>st</a:t>
            </a:r>
            <a:r>
              <a:rPr lang="en-US" dirty="0"/>
              <a:t>, 2025. </a:t>
            </a:r>
          </a:p>
          <a:p>
            <a:endParaRPr lang="en-US" dirty="0"/>
          </a:p>
          <a:p>
            <a:r>
              <a:rPr lang="en-US" dirty="0"/>
              <a:t>The LTC Module in NHSN has been updated to include these new data elements.</a:t>
            </a:r>
          </a:p>
          <a:p>
            <a:endParaRPr lang="en-US" dirty="0"/>
          </a:p>
          <a:p>
            <a:r>
              <a:rPr lang="en-US" dirty="0"/>
              <a:t>Enforcement of QSO-25-22-NH will begin once CMS issues enforcement guidelines.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4F0B9-0055-CB60-273B-A4285757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A5B571-F8BD-2CA5-33EA-9DB40969CA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25213" y="637745"/>
            <a:ext cx="4325995" cy="5582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4A8F4-E4A5-1F0E-26F2-CEA889A05EE0}"/>
              </a:ext>
            </a:extLst>
          </p:cNvPr>
          <p:cNvSpPr txBox="1"/>
          <p:nvPr/>
        </p:nvSpPr>
        <p:spPr>
          <a:xfrm>
            <a:off x="0" y="6510528"/>
            <a:ext cx="705028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  <a:hlinkClick r:id="rId3"/>
              </a:rPr>
              <a:t>QSO-25-11-NH: Long-Term Care (LTC) Facility Acute Respiratory Illness Reporting Requirements</a:t>
            </a:r>
            <a:endParaRPr lang="en-US" sz="900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225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427289" y="2543175"/>
            <a:ext cx="7354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/>
              <a:ea typeface="+mn-ea"/>
              <a:cs typeface="Arial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8293F-904D-4F49-A103-3FE7FB0D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32" y="709232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Questions &amp; Answers</a:t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9C6831-0DED-224E-B4C2-539214451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417" y="2318576"/>
            <a:ext cx="6341165" cy="1609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b="1" dirty="0"/>
              <a:t>For additional resources and upcoming events, please visit the CDPH LTCF HAN page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https://www.chicagohan.org/covid-19/LTCF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66A0D-001F-CCE1-B7ED-886B8E08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0229-56EB-7F67-148A-7035458E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CDPH Respiratory Illness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5C70-B9C1-3DDE-D942-073DB28B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54AF0-F40C-FEA6-F1FF-6D3480A4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2"/>
              </a:rPr>
              <a:t>City of Chicago : Respiratory Illness Data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5ACCA-F886-E89D-3E47-D8C1C199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81" y="1978770"/>
            <a:ext cx="6725791" cy="46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6C66-DE20-8FBD-381E-B7C2F3CC7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8B23-4362-41F4-D327-DC451001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CDPH Respiratory Illness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CFB9F-5B3B-3333-89D5-E3E2DD89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1049F-20C2-F4A5-EDAE-01966C822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2"/>
              </a:rPr>
              <a:t>City of Chicago : Respiratory Illness Data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22D98-2AB3-0282-C569-03C0AB64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346" y="2006427"/>
            <a:ext cx="6482094" cy="45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EFCBC-CCD7-FD0E-28BD-6C85C7D39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643D-AE5C-159A-8FAC-0854D273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CDPH Respiratory Illness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453E1-DD42-670E-C1EE-F5DF6D6E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4E4A2-7991-733A-AC3B-7A2D0850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2"/>
              </a:rPr>
              <a:t>City of Chicago : Respiratory Illness Data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675A-DCBD-0363-C54F-E7EDA55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77" y="1933408"/>
            <a:ext cx="6603005" cy="46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7CCA-91A6-AA60-E410-7F0F213F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539F-3BD6-9FA0-D8E7-29791C48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CDPH Respiratory Illness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0CE84-73E0-4D5F-AD62-E2DD401A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6DD15-25AC-DE0F-0253-C1385E8B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12359"/>
            <a:ext cx="8593282" cy="264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50" dirty="0">
                <a:hlinkClick r:id="rId2"/>
              </a:rPr>
              <a:t>City of Chicago : Respiratory Illness Data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90293-0020-86A0-4376-9C81980D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31" y="1864134"/>
            <a:ext cx="7350701" cy="48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27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.potx" id="{9EC0C73F-5FDB-4260-B17D-CAE7C2EA51E6}" vid="{91571455-99A1-4807-8C7A-D91AB3E054E4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.potx" id="{9EC0C73F-5FDB-4260-B17D-CAE7C2EA51E6}" vid="{91571455-99A1-4807-8C7A-D91AB3E054E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22409</TotalTime>
  <Words>2847</Words>
  <Application>Microsoft Office PowerPoint</Application>
  <PresentationFormat>Widescreen</PresentationFormat>
  <Paragraphs>321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Aptos</vt:lpstr>
      <vt:lpstr>Arial</vt:lpstr>
      <vt:lpstr>Avenir Next LT Pro</vt:lpstr>
      <vt:lpstr>Bookman Old Style</vt:lpstr>
      <vt:lpstr>Calibri</vt:lpstr>
      <vt:lpstr>Calibri Light</vt:lpstr>
      <vt:lpstr>Century Gothic</vt:lpstr>
      <vt:lpstr>Roboto</vt:lpstr>
      <vt:lpstr>Segoe UI</vt:lpstr>
      <vt:lpstr>Source Sans Pro Web</vt:lpstr>
      <vt:lpstr>Times</vt:lpstr>
      <vt:lpstr>Wingdings</vt:lpstr>
      <vt:lpstr>Wood Type</vt:lpstr>
      <vt:lpstr>2_Office Theme</vt:lpstr>
      <vt:lpstr>3_Office Theme</vt:lpstr>
      <vt:lpstr>COVID-19 Chicago Long Term Care Roundtable</vt:lpstr>
      <vt:lpstr>Agenda</vt:lpstr>
      <vt:lpstr>COVID-19 Variant Proportions</vt:lpstr>
      <vt:lpstr>Chicago Respiratory Virus Surveillance Report – Current Week &amp; Cumulative</vt:lpstr>
      <vt:lpstr>Chicago Respiratory Virus Surveillance Report – Seasonal Trends</vt:lpstr>
      <vt:lpstr>New: CDPH Respiratory Illness Dashboard</vt:lpstr>
      <vt:lpstr>New: CDPH Respiratory Illness Dashboard</vt:lpstr>
      <vt:lpstr>New: CDPH Respiratory Illness Dashboard</vt:lpstr>
      <vt:lpstr>New: CDPH Respiratory Illness Dashboard</vt:lpstr>
      <vt:lpstr>New: CDPH Respiratory Illness Dashboard</vt:lpstr>
      <vt:lpstr>New IDPH Signage </vt:lpstr>
      <vt:lpstr>New IDPH Guidance for Non-Healthcare Community Congregate Settings</vt:lpstr>
      <vt:lpstr>National Norovirus Situation</vt:lpstr>
      <vt:lpstr>Local Situation </vt:lpstr>
      <vt:lpstr>Signs and Symptoms</vt:lpstr>
      <vt:lpstr>How Norovirus Spreads</vt:lpstr>
      <vt:lpstr>When to Report</vt:lpstr>
      <vt:lpstr>How to Report</vt:lpstr>
      <vt:lpstr>How to Report</vt:lpstr>
      <vt:lpstr>PowerPoint Presentation</vt:lpstr>
      <vt:lpstr>PowerPoint Presentation</vt:lpstr>
      <vt:lpstr>Line list for Norovirus/GI Illness</vt:lpstr>
      <vt:lpstr>Key IP&amp;C Recommendations for the Control of Norovirus Outbreaks</vt:lpstr>
      <vt:lpstr>Contact Precautions</vt:lpstr>
      <vt:lpstr>EPA’s List G Products</vt:lpstr>
      <vt:lpstr>PowerPoint Presentation</vt:lpstr>
      <vt:lpstr>PowerPoint Presentation</vt:lpstr>
      <vt:lpstr>PowerPoint Presentation</vt:lpstr>
      <vt:lpstr>PowerPoint Presentation</vt:lpstr>
      <vt:lpstr>Questions to Consider</vt:lpstr>
      <vt:lpstr>What to Expect from CDPH</vt:lpstr>
      <vt:lpstr>PowerPoint Presentation</vt:lpstr>
      <vt:lpstr>PowerPoint Presentation</vt:lpstr>
      <vt:lpstr>Avian Influenza Overview</vt:lpstr>
      <vt:lpstr>Avian Influenza Overview</vt:lpstr>
      <vt:lpstr>Avian Influenza Overview</vt:lpstr>
      <vt:lpstr>Avian Influenza Overview</vt:lpstr>
      <vt:lpstr>H5N1 Signs and Symptoms in Humans</vt:lpstr>
      <vt:lpstr>H5N1 Risk Factors for Humans</vt:lpstr>
      <vt:lpstr>H5N1 in Animals</vt:lpstr>
      <vt:lpstr>IDPH Health Alert to LTCs on H5N1</vt:lpstr>
      <vt:lpstr>H5N1 Guidance for LTC Facilities</vt:lpstr>
      <vt:lpstr>Dead Bird Disposal Guidance </vt:lpstr>
      <vt:lpstr>CDC Avian Influenza Webpage</vt:lpstr>
      <vt:lpstr>CDPH H5N1 Webpage</vt:lpstr>
      <vt:lpstr>FAQ: Does the seasonal flu vaccine protect against H5N1</vt:lpstr>
      <vt:lpstr>QSO-25-11-NH: Updates to LTCF NHSN Reporting</vt:lpstr>
      <vt:lpstr>NHSN Reporting Requirements</vt:lpstr>
      <vt:lpstr>What are the Changes? </vt:lpstr>
      <vt:lpstr>QSO-25-11-NH</vt:lpstr>
      <vt:lpstr>Questions &amp;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Shane</dc:creator>
  <cp:lastModifiedBy>Elizabeth Shane</cp:lastModifiedBy>
  <cp:revision>1045</cp:revision>
  <dcterms:created xsi:type="dcterms:W3CDTF">2023-02-16T15:29:10Z</dcterms:created>
  <dcterms:modified xsi:type="dcterms:W3CDTF">2025-01-30T20:02:37Z</dcterms:modified>
</cp:coreProperties>
</file>