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55FB239-40C0-9D93-A60E-969CAD4A4944}" name="Joseph King" initials="" userId="S::Joseph.King2@cityofchicago.org::2dc5ee08-63e8-48f5-8b18-9f5474582209" providerId="AD"/>
  <p188:author id="{E9416060-4C48-971D-29A7-EABD70791093}" name="Joseph King" initials="JK" userId="S::joseph.king2@cityofchicago.org::2dc5ee08-63e8-48f5-8b18-9f5474582209" providerId="AD"/>
  <p188:author id="{1AB16C67-E42D-F608-FCDA-4C84F1E3B50D}" name="David Juen" initials="DJ" userId="S::David.Juen@cityofchicago.org::a98aec99-b4da-4bba-a879-86b41a33e9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DAE14-2783-1E16-FCFE-DC900AF87CC4}" v="2" dt="2024-09-12T19:50:02.455"/>
    <p1510:client id="{7D183F62-910E-43D8-8BC1-74F8FAC58D50}" v="5" dt="2024-09-12T19:40:57.932"/>
    <p1510:client id="{F739D980-AA39-5224-E2EE-C2A00F23AD9D}" v="2" dt="2024-09-11T20:10:58.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74EA7-54DD-9D69-C0FB-4C9BE0873B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46C92A-E9FB-D507-EBF8-0944939926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7E02F6-23B9-1B99-83E0-C38507394511}"/>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5" name="Footer Placeholder 4">
            <a:extLst>
              <a:ext uri="{FF2B5EF4-FFF2-40B4-BE49-F238E27FC236}">
                <a16:creationId xmlns:a16="http://schemas.microsoft.com/office/drawing/2014/main" id="{DC9E6A0B-54CA-349D-008C-D60D8879D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9BAA6F-D583-B7EA-1CA4-CE55C03B383B}"/>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78361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A5F-87F3-44E3-B840-3A4997891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21842-E34C-9508-009C-9A3C2C8E2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86973-9568-A7FD-3AA1-F4E5BA20C8F9}"/>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5" name="Footer Placeholder 4">
            <a:extLst>
              <a:ext uri="{FF2B5EF4-FFF2-40B4-BE49-F238E27FC236}">
                <a16:creationId xmlns:a16="http://schemas.microsoft.com/office/drawing/2014/main" id="{09439512-768A-CA01-B7CB-E1BE29028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0812E4-FFAB-B445-A1C3-7432E064DB7E}"/>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634799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B8F36C-711E-A5E5-19C6-FA41D8C57A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39A917-C3F2-9912-A0AD-48D37897C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D80AA9-402A-32D0-935A-3DCF542AC039}"/>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5" name="Footer Placeholder 4">
            <a:extLst>
              <a:ext uri="{FF2B5EF4-FFF2-40B4-BE49-F238E27FC236}">
                <a16:creationId xmlns:a16="http://schemas.microsoft.com/office/drawing/2014/main" id="{347884FE-C40A-8A8B-2A8D-911F132517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D70E8D-3CB6-A852-C7D3-F1CAEA41918A}"/>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233886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4E19-41DF-AEEB-5FF8-3459BE0B7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975060-02D5-1457-7A9B-61F35CA36E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FA9129-8377-D383-1692-578A543A47D7}"/>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5" name="Footer Placeholder 4">
            <a:extLst>
              <a:ext uri="{FF2B5EF4-FFF2-40B4-BE49-F238E27FC236}">
                <a16:creationId xmlns:a16="http://schemas.microsoft.com/office/drawing/2014/main" id="{94F5426D-3B8D-B530-6CD6-90F36096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7A8459-AAF4-B7AB-39DA-7D2D35329984}"/>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77239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9F652-B9CC-7CA1-BE4B-367C0A0DC8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B43401-6D94-E0CA-63E7-04186C9065E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47F90D-B4F7-6669-C751-B10ACF378AAD}"/>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5" name="Footer Placeholder 4">
            <a:extLst>
              <a:ext uri="{FF2B5EF4-FFF2-40B4-BE49-F238E27FC236}">
                <a16:creationId xmlns:a16="http://schemas.microsoft.com/office/drawing/2014/main" id="{652467FF-5407-82FA-9CD6-F73300270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BC6B8-054F-2365-FA1B-3A114F6D62BE}"/>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39747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97C5-22D6-488A-9056-DA1CF892E4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B8CFF0-820A-D1A2-FB96-1F0D3D35A8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2B2592-7153-E412-924F-8FF646D1CC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6D323A-15E4-2846-BCA9-D9CC58623D4D}"/>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6" name="Footer Placeholder 5">
            <a:extLst>
              <a:ext uri="{FF2B5EF4-FFF2-40B4-BE49-F238E27FC236}">
                <a16:creationId xmlns:a16="http://schemas.microsoft.com/office/drawing/2014/main" id="{018994C1-AA1F-BDA3-DF00-A178CAF725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841A96-29FE-D457-BDAF-D810CD2A0144}"/>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221101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B791-F3FA-9256-B908-ADB4982A41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44842C-A1A2-9416-66D8-83B2E879BA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CB5B39-8AC8-6CDF-812B-EDD9B1CDAD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3EF73E-7FB2-78C4-5CAF-4F7DEFF2FE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72FA9E-D8A7-31ED-178A-C8923DC40F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C65587-D585-1B6D-1D89-C5645D5E5C0C}"/>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8" name="Footer Placeholder 7">
            <a:extLst>
              <a:ext uri="{FF2B5EF4-FFF2-40B4-BE49-F238E27FC236}">
                <a16:creationId xmlns:a16="http://schemas.microsoft.com/office/drawing/2014/main" id="{D5145038-489D-8525-E617-7F3FB28856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C0B6A7-A06E-6E5D-7EAE-823DF8308B35}"/>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159350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CF27E-87DC-7767-8155-85C98AF664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7315A6-59C2-750F-4501-17A4A2CBDD0F}"/>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4" name="Footer Placeholder 3">
            <a:extLst>
              <a:ext uri="{FF2B5EF4-FFF2-40B4-BE49-F238E27FC236}">
                <a16:creationId xmlns:a16="http://schemas.microsoft.com/office/drawing/2014/main" id="{E08D5D61-BA3D-D012-AA8A-26BE702842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4FFB17-7D34-DB47-4E0B-4C5CF4C28B73}"/>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085341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2868FA-FBED-7E58-61A8-B435AB1CB5A4}"/>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3" name="Footer Placeholder 2">
            <a:extLst>
              <a:ext uri="{FF2B5EF4-FFF2-40B4-BE49-F238E27FC236}">
                <a16:creationId xmlns:a16="http://schemas.microsoft.com/office/drawing/2014/main" id="{C63A6708-0FDA-7BF6-6897-0CCD88EB54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CB93FE-ABB5-DE51-727F-42FF24121DBA}"/>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188886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2D8DD-5724-DBBC-7ED5-9AB93E452C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E60F74-2954-955F-FDFD-F6B9B4C065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E1CB44-D203-C073-2FD6-0934DBE91D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B8B6AA-8BEA-4238-AE8E-547BD74424A0}"/>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6" name="Footer Placeholder 5">
            <a:extLst>
              <a:ext uri="{FF2B5EF4-FFF2-40B4-BE49-F238E27FC236}">
                <a16:creationId xmlns:a16="http://schemas.microsoft.com/office/drawing/2014/main" id="{4C84A905-CB4E-6621-C5E2-70E1838AAF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E6F660-4948-8C5C-DD16-DBDA67FD7BE5}"/>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202174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8AEA4-DA73-8921-F9ED-F64FA611A3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863388-6096-4FB1-0796-A872340E01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28D77F-F1FF-B27F-082D-066738073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467ED1-5621-7AC2-C66F-FE0EE1DD3DFC}"/>
              </a:ext>
            </a:extLst>
          </p:cNvPr>
          <p:cNvSpPr>
            <a:spLocks noGrp="1"/>
          </p:cNvSpPr>
          <p:nvPr>
            <p:ph type="dt" sz="half" idx="10"/>
          </p:nvPr>
        </p:nvSpPr>
        <p:spPr/>
        <p:txBody>
          <a:bodyPr/>
          <a:lstStyle/>
          <a:p>
            <a:fld id="{960809F4-526B-4860-BEF0-0B3CA9A9019C}" type="datetimeFigureOut">
              <a:rPr lang="en-US" smtClean="0"/>
              <a:t>9/12/2024</a:t>
            </a:fld>
            <a:endParaRPr lang="en-US"/>
          </a:p>
        </p:txBody>
      </p:sp>
      <p:sp>
        <p:nvSpPr>
          <p:cNvPr id="6" name="Footer Placeholder 5">
            <a:extLst>
              <a:ext uri="{FF2B5EF4-FFF2-40B4-BE49-F238E27FC236}">
                <a16:creationId xmlns:a16="http://schemas.microsoft.com/office/drawing/2014/main" id="{CCA55EC3-6345-13BF-636B-386A3D332A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B0C349-802D-918B-152D-EFD2CB9116FB}"/>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92000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8DA45E-A5DA-B04B-5DF9-5D2915E0C4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C42B9E-721D-1339-5612-31099122B3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23310-FDAE-9D8B-10C8-BC472D0F02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60809F4-526B-4860-BEF0-0B3CA9A9019C}" type="datetimeFigureOut">
              <a:rPr lang="en-US" smtClean="0"/>
              <a:t>9/12/2024</a:t>
            </a:fld>
            <a:endParaRPr lang="en-US"/>
          </a:p>
        </p:txBody>
      </p:sp>
      <p:sp>
        <p:nvSpPr>
          <p:cNvPr id="5" name="Footer Placeholder 4">
            <a:extLst>
              <a:ext uri="{FF2B5EF4-FFF2-40B4-BE49-F238E27FC236}">
                <a16:creationId xmlns:a16="http://schemas.microsoft.com/office/drawing/2014/main" id="{5313071D-58DA-2956-9245-835834945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85AD6FF-1983-BC95-C964-0D4CBD1D23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20D7E9-7988-4AAF-B2D1-2F6A5250317C}" type="slidenum">
              <a:rPr lang="en-US" smtClean="0"/>
              <a:t>‹#›</a:t>
            </a:fld>
            <a:endParaRPr lang="en-US"/>
          </a:p>
        </p:txBody>
      </p:sp>
    </p:spTree>
    <p:extLst>
      <p:ext uri="{BB962C8B-B14F-4D97-AF65-F5344CB8AC3E}">
        <p14:creationId xmlns:p14="http://schemas.microsoft.com/office/powerpoint/2010/main" val="30165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4000">
              <a:schemeClr val="accent1">
                <a:lumMod val="5000"/>
                <a:lumOff val="95000"/>
              </a:schemeClr>
            </a:gs>
            <a:gs pos="74000">
              <a:schemeClr val="accent1">
                <a:lumMod val="45000"/>
                <a:lumOff val="55000"/>
              </a:schemeClr>
            </a:gs>
            <a:gs pos="51000">
              <a:schemeClr val="accent1">
                <a:lumMod val="45000"/>
                <a:lumOff val="55000"/>
              </a:schemeClr>
            </a:gs>
            <a:gs pos="81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1655375-3C0C-A47E-1F70-C50DAD71C5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053" y="1240325"/>
            <a:ext cx="7758545" cy="5436701"/>
          </a:xfrm>
          <a:prstGeom prst="rect">
            <a:avLst/>
          </a:prstGeom>
          <a:noFill/>
          <a:ln>
            <a:noFill/>
          </a:ln>
          <a:effectLst/>
          <a:extLst>
            <a:ext uri="{909E8E84-426E-40DD-AFC4-6F175D3DCCD1}">
              <a14:hiddenFill xmlns:a14="http://schemas.microsoft.com/office/drawing/2010/main">
                <a:solidFill>
                  <a:srgbClr val="006699"/>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Image result for flu vaccine">
            <a:extLst>
              <a:ext uri="{FF2B5EF4-FFF2-40B4-BE49-F238E27FC236}">
                <a16:creationId xmlns:a16="http://schemas.microsoft.com/office/drawing/2014/main" id="{34423033-55F3-BC9A-02CA-61397B843E9C}"/>
              </a:ext>
            </a:extLst>
          </p:cNvPr>
          <p:cNvPicPr>
            <a:picLocks noChangeAspect="1" noChangeArrowheads="1"/>
          </p:cNvPicPr>
          <p:nvPr/>
        </p:nvPicPr>
        <p:blipFill>
          <a:blip r:embed="rId3">
            <a:alphaModFix amt="51000"/>
            <a:extLst>
              <a:ext uri="{28A0092B-C50C-407E-A947-70E740481C1C}">
                <a14:useLocalDpi xmlns:a14="http://schemas.microsoft.com/office/drawing/2010/main" val="0"/>
              </a:ext>
            </a:extLst>
          </a:blip>
          <a:srcRect/>
          <a:stretch>
            <a:fillRect/>
          </a:stretch>
        </p:blipFill>
        <p:spPr bwMode="auto">
          <a:xfrm>
            <a:off x="8360435" y="3951726"/>
            <a:ext cx="3506327" cy="2842900"/>
          </a:xfrm>
          <a:prstGeom prst="rect">
            <a:avLst/>
          </a:prstGeom>
          <a:noFill/>
          <a:ln>
            <a:noFill/>
          </a:ln>
          <a:effectLst>
            <a:softEdge rad="190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1028" name="Picture 4">
            <a:extLst>
              <a:ext uri="{FF2B5EF4-FFF2-40B4-BE49-F238E27FC236}">
                <a16:creationId xmlns:a16="http://schemas.microsoft.com/office/drawing/2014/main" id="{41608418-1785-AEC8-2FFF-C358CB037878}"/>
              </a:ext>
            </a:extLst>
          </p:cNvPr>
          <p:cNvPicPr>
            <a:picLocks noChangeAspect="1" noChangeArrowheads="1"/>
          </p:cNvPicPr>
          <p:nvPr/>
        </p:nvPicPr>
        <p:blipFill>
          <a:blip r:embed="rId4">
            <a:alphaModFix amt="54000"/>
            <a:extLst>
              <a:ext uri="{28A0092B-C50C-407E-A947-70E740481C1C}">
                <a14:useLocalDpi xmlns:a14="http://schemas.microsoft.com/office/drawing/2010/main" val="0"/>
              </a:ext>
            </a:extLst>
          </a:blip>
          <a:srcRect/>
          <a:stretch>
            <a:fillRect/>
          </a:stretch>
        </p:blipFill>
        <p:spPr bwMode="auto">
          <a:xfrm>
            <a:off x="9401175" y="0"/>
            <a:ext cx="2790825" cy="763588"/>
          </a:xfrm>
          <a:prstGeom prst="rect">
            <a:avLst/>
          </a:prstGeom>
          <a:noFill/>
          <a:ln>
            <a:noFill/>
          </a:ln>
          <a:effectLst/>
          <a:extLst>
            <a:ext uri="{909E8E84-426E-40DD-AFC4-6F175D3DCCD1}">
              <a14:hiddenFill xmlns:a14="http://schemas.microsoft.com/office/drawing/2010/main">
                <a:solidFill>
                  <a:srgbClr val="006699"/>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8BD70C3A-0C8A-E656-7452-50BD30AFBBB1}"/>
              </a:ext>
            </a:extLst>
          </p:cNvPr>
          <p:cNvSpPr txBox="1"/>
          <p:nvPr/>
        </p:nvSpPr>
        <p:spPr>
          <a:xfrm>
            <a:off x="651850" y="381794"/>
            <a:ext cx="7577748" cy="415498"/>
          </a:xfrm>
          <a:prstGeom prst="rect">
            <a:avLst/>
          </a:prstGeom>
          <a:noFill/>
        </p:spPr>
        <p:txBody>
          <a:bodyPr wrap="square" rtlCol="0">
            <a:spAutoFit/>
          </a:bodyPr>
          <a:lstStyle/>
          <a:p>
            <a:r>
              <a:rPr lang="en-US" sz="2100" b="1" dirty="0">
                <a:latin typeface="Segoe UI" panose="020B0502040204020203" pitchFamily="34" charset="0"/>
                <a:cs typeface="Segoe UI" panose="020B0502040204020203" pitchFamily="34" charset="0"/>
              </a:rPr>
              <a:t>2024-2025 Respiratory Virus Season Vaccine Code Updates</a:t>
            </a:r>
          </a:p>
        </p:txBody>
      </p:sp>
      <p:sp>
        <p:nvSpPr>
          <p:cNvPr id="2" name="Rectangle 1">
            <a:extLst>
              <a:ext uri="{FF2B5EF4-FFF2-40B4-BE49-F238E27FC236}">
                <a16:creationId xmlns:a16="http://schemas.microsoft.com/office/drawing/2014/main" id="{1C2A4DEA-6508-2E5E-4954-0B1B3B0C0340}"/>
              </a:ext>
            </a:extLst>
          </p:cNvPr>
          <p:cNvSpPr/>
          <p:nvPr/>
        </p:nvSpPr>
        <p:spPr>
          <a:xfrm>
            <a:off x="8360434" y="1240325"/>
            <a:ext cx="3698781" cy="2634558"/>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Segoe UI" panose="020B0502040204020203" pitchFamily="34" charset="0"/>
                <a:cs typeface="Segoe UI" panose="020B0502040204020203" pitchFamily="34" charset="0"/>
              </a:rPr>
              <a:t>Provider sites should work with their EMR and IT teams to ensure that their vaccine charting details reflect the new seasonal formulas for COVID, Flu, and RSV. Double check the CVX and MVX codes as well as the NDC numbers. This will ensure that patient records reflect the 2024-25 updates and will contribute to high data quality for the respiratory virus season. </a:t>
            </a:r>
          </a:p>
        </p:txBody>
      </p:sp>
    </p:spTree>
    <p:extLst>
      <p:ext uri="{BB962C8B-B14F-4D97-AF65-F5344CB8AC3E}">
        <p14:creationId xmlns:p14="http://schemas.microsoft.com/office/powerpoint/2010/main" val="4287033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2355698-1ce9-4b04-978e-cfc9a2171077">
      <Terms xmlns="http://schemas.microsoft.com/office/infopath/2007/PartnerControls"/>
    </lcf76f155ced4ddcb4097134ff3c332f>
    <TaxCatchAll xmlns="392186dc-66a3-470d-8a83-768eae42cad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3B626A13747B4FAF79D3D9C3A605A4" ma:contentTypeVersion="16" ma:contentTypeDescription="Create a new document." ma:contentTypeScope="" ma:versionID="d78ee63a3b7fbbf786a32dfda2f7743f">
  <xsd:schema xmlns:xsd="http://www.w3.org/2001/XMLSchema" xmlns:xs="http://www.w3.org/2001/XMLSchema" xmlns:p="http://schemas.microsoft.com/office/2006/metadata/properties" xmlns:ns2="d2355698-1ce9-4b04-978e-cfc9a2171077" xmlns:ns3="392186dc-66a3-470d-8a83-768eae42cad7" targetNamespace="http://schemas.microsoft.com/office/2006/metadata/properties" ma:root="true" ma:fieldsID="da78e60f19fb31f5e189da9a6aabee27" ns2:_="" ns3:_="">
    <xsd:import namespace="d2355698-1ce9-4b04-978e-cfc9a2171077"/>
    <xsd:import namespace="392186dc-66a3-470d-8a83-768eae42cad7"/>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LengthInSecond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355698-1ce9-4b04-978e-cfc9a21710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f0d1f32-acc0-4b18-a898-8579d5c617c0" ma:termSetId="09814cd3-568e-fe90-9814-8d621ff8fb84" ma:anchorId="fba54fb3-c3e1-fe81-a776-ca4b69148c4d" ma:open="true" ma:isKeyword="false">
      <xsd:complexType>
        <xsd:sequence>
          <xsd:element ref="pc:Terms" minOccurs="0" maxOccurs="1"/>
        </xsd:sequence>
      </xsd:complex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2186dc-66a3-470d-8a83-768eae42cad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12abfa25-6fa4-44e1-a161-8f731f932242}" ma:internalName="TaxCatchAll" ma:showField="CatchAllData" ma:web="392186dc-66a3-470d-8a83-768eae42ca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ABB137-A161-4CCE-BB6B-576167E2EE38}">
  <ds:schemaRefs>
    <ds:schemaRef ds:uri="http://schemas.microsoft.com/sharepoint/v3/contenttype/forms"/>
  </ds:schemaRefs>
</ds:datastoreItem>
</file>

<file path=customXml/itemProps2.xml><?xml version="1.0" encoding="utf-8"?>
<ds:datastoreItem xmlns:ds="http://schemas.openxmlformats.org/officeDocument/2006/customXml" ds:itemID="{A637BDBA-B1AF-43A7-970C-9840712CDF80}">
  <ds:schemaRefs>
    <ds:schemaRef ds:uri="http://schemas.microsoft.com/office/infopath/2007/PartnerControls"/>
    <ds:schemaRef ds:uri="http://purl.org/dc/terms/"/>
    <ds:schemaRef ds:uri="http://purl.org/dc/dcmitype/"/>
    <ds:schemaRef ds:uri="http://schemas.microsoft.com/office/2006/documentManagement/types"/>
    <ds:schemaRef ds:uri="http://purl.org/dc/elements/1.1/"/>
    <ds:schemaRef ds:uri="http://schemas.openxmlformats.org/package/2006/metadata/core-properties"/>
    <ds:schemaRef ds:uri="392186dc-66a3-470d-8a83-768eae42cad7"/>
    <ds:schemaRef ds:uri="d2355698-1ce9-4b04-978e-cfc9a2171077"/>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76AA6CD-3189-4E26-96E6-7B2A0C7DAC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355698-1ce9-4b04-978e-cfc9a2171077"/>
    <ds:schemaRef ds:uri="392186dc-66a3-470d-8a83-768eae42ca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TotalTime>
  <Words>74</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Segoe UI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Murphy</dc:creator>
  <cp:lastModifiedBy>Joseph King</cp:lastModifiedBy>
  <cp:revision>9</cp:revision>
  <cp:lastPrinted>2024-09-11T18:25:04Z</cp:lastPrinted>
  <dcterms:created xsi:type="dcterms:W3CDTF">2024-09-11T18:18:47Z</dcterms:created>
  <dcterms:modified xsi:type="dcterms:W3CDTF">2024-09-12T20:09:06Z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0x010100423B626A13747B4FAF79D3D9C3A605A4</vt:lpwstr>
  </property>
  <property fmtid="{D5CDD505-2E9C-101B-9397-08002B2CF9AE}" pid="3" name="MediaServiceImageTags">
    <vt:lpwstr/>
  </property>
</Properties>
</file>