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04" r:id="rId5"/>
  </p:sldMasterIdLst>
  <p:notesMasterIdLst>
    <p:notesMasterId r:id="rId64"/>
  </p:notesMasterIdLst>
  <p:handoutMasterIdLst>
    <p:handoutMasterId r:id="rId65"/>
  </p:handoutMasterIdLst>
  <p:sldIdLst>
    <p:sldId id="2372" r:id="rId6"/>
    <p:sldId id="2145706107" r:id="rId7"/>
    <p:sldId id="2145706108" r:id="rId8"/>
    <p:sldId id="2145706408" r:id="rId9"/>
    <p:sldId id="2145705874" r:id="rId10"/>
    <p:sldId id="2145705875" r:id="rId11"/>
    <p:sldId id="2145706173" r:id="rId12"/>
    <p:sldId id="2145706423" r:id="rId13"/>
    <p:sldId id="2145706409" r:id="rId14"/>
    <p:sldId id="2145706511" r:id="rId15"/>
    <p:sldId id="2145706318" r:id="rId16"/>
    <p:sldId id="2145706317" r:id="rId17"/>
    <p:sldId id="2145706333" r:id="rId18"/>
    <p:sldId id="2145706320" r:id="rId19"/>
    <p:sldId id="2145706323" r:id="rId20"/>
    <p:sldId id="2145706321" r:id="rId21"/>
    <p:sldId id="2145706322" r:id="rId22"/>
    <p:sldId id="2145706319" r:id="rId23"/>
    <p:sldId id="2145706324" r:id="rId24"/>
    <p:sldId id="2145706326" r:id="rId25"/>
    <p:sldId id="2145706325" r:id="rId26"/>
    <p:sldId id="2145706327" r:id="rId27"/>
    <p:sldId id="2145706329" r:id="rId28"/>
    <p:sldId id="2145706330" r:id="rId29"/>
    <p:sldId id="2145706331" r:id="rId30"/>
    <p:sldId id="2145706328" r:id="rId31"/>
    <p:sldId id="2145706332" r:id="rId32"/>
    <p:sldId id="2145706449" r:id="rId33"/>
    <p:sldId id="2145706450" r:id="rId34"/>
    <p:sldId id="2145706487" r:id="rId35"/>
    <p:sldId id="2145706455" r:id="rId36"/>
    <p:sldId id="2145706457" r:id="rId37"/>
    <p:sldId id="2145706464" r:id="rId38"/>
    <p:sldId id="2145706496" r:id="rId39"/>
    <p:sldId id="2145706488" r:id="rId40"/>
    <p:sldId id="2145706489" r:id="rId41"/>
    <p:sldId id="2145706490" r:id="rId42"/>
    <p:sldId id="2145706491" r:id="rId43"/>
    <p:sldId id="2145706493" r:id="rId44"/>
    <p:sldId id="2145706494" r:id="rId45"/>
    <p:sldId id="2145706501" r:id="rId46"/>
    <p:sldId id="2145706502" r:id="rId47"/>
    <p:sldId id="2145706503" r:id="rId48"/>
    <p:sldId id="2145706495" r:id="rId49"/>
    <p:sldId id="2145706504" r:id="rId50"/>
    <p:sldId id="2145706505" r:id="rId51"/>
    <p:sldId id="2145706506" r:id="rId52"/>
    <p:sldId id="2145706498" r:id="rId53"/>
    <p:sldId id="2145706510" r:id="rId54"/>
    <p:sldId id="2145706499" r:id="rId55"/>
    <p:sldId id="2145706507" r:id="rId56"/>
    <p:sldId id="2145706508" r:id="rId57"/>
    <p:sldId id="2145706509" r:id="rId58"/>
    <p:sldId id="2145706500" r:id="rId59"/>
    <p:sldId id="2145706482" r:id="rId60"/>
    <p:sldId id="2145706483" r:id="rId61"/>
    <p:sldId id="2145706481" r:id="rId62"/>
    <p:sldId id="2255" r:id="rId63"/>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 Black" initials="AB" lastIdx="1" clrIdx="0"/>
  <p:cmAuthor id="2" name="Liz Shane" initials="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899"/>
    <a:srgbClr val="E4002B"/>
    <a:srgbClr val="FFF36C"/>
    <a:srgbClr val="FFF609"/>
    <a:srgbClr val="FFB323"/>
    <a:srgbClr val="F7FF63"/>
    <a:srgbClr val="FFEF35"/>
    <a:srgbClr val="41B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33" autoAdjust="0"/>
    <p:restoredTop sz="79771" autoAdjust="0"/>
  </p:normalViewPr>
  <p:slideViewPr>
    <p:cSldViewPr snapToGrid="0">
      <p:cViewPr varScale="1">
        <p:scale>
          <a:sx n="91" d="100"/>
          <a:sy n="91" d="100"/>
        </p:scale>
        <p:origin x="642"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3552"/>
    </p:cViewPr>
  </p:sorterViewPr>
  <p:notesViewPr>
    <p:cSldViewPr snapToGrid="0">
      <p:cViewPr varScale="1">
        <p:scale>
          <a:sx n="64" d="100"/>
          <a:sy n="64" d="100"/>
        </p:scale>
        <p:origin x="2392"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'6_15'!$H$2</c:f>
              <c:strCache>
                <c:ptCount val="1"/>
                <c:pt idx="0">
                  <c:v>HCW (n=957)</c:v>
                </c:pt>
              </c:strCache>
            </c:strRef>
          </c:tx>
          <c:spPr>
            <a:solidFill>
              <a:schemeClr val="accent1"/>
            </a:solidFill>
            <a:ln>
              <a:solidFill>
                <a:schemeClr val="tx1"/>
              </a:solidFill>
            </a:ln>
            <a:effectLst/>
          </c:spPr>
          <c:invertIfNegative val="0"/>
          <c:cat>
            <c:numRef>
              <c:f>'6_15'!$G$3:$G$199</c:f>
              <c:numCache>
                <c:formatCode>m/d/yyyy</c:formatCode>
                <c:ptCount val="197"/>
                <c:pt idx="0">
                  <c:v>44166</c:v>
                </c:pt>
                <c:pt idx="1">
                  <c:v>44167</c:v>
                </c:pt>
                <c:pt idx="2">
                  <c:v>44168</c:v>
                </c:pt>
                <c:pt idx="3">
                  <c:v>44169</c:v>
                </c:pt>
                <c:pt idx="4">
                  <c:v>44170</c:v>
                </c:pt>
                <c:pt idx="5">
                  <c:v>44171</c:v>
                </c:pt>
                <c:pt idx="6">
                  <c:v>44172</c:v>
                </c:pt>
                <c:pt idx="7">
                  <c:v>44173</c:v>
                </c:pt>
                <c:pt idx="8">
                  <c:v>44174</c:v>
                </c:pt>
                <c:pt idx="9">
                  <c:v>44175</c:v>
                </c:pt>
                <c:pt idx="10">
                  <c:v>44176</c:v>
                </c:pt>
                <c:pt idx="11">
                  <c:v>44177</c:v>
                </c:pt>
                <c:pt idx="12">
                  <c:v>44178</c:v>
                </c:pt>
                <c:pt idx="13">
                  <c:v>44179</c:v>
                </c:pt>
                <c:pt idx="14">
                  <c:v>44180</c:v>
                </c:pt>
                <c:pt idx="15">
                  <c:v>44181</c:v>
                </c:pt>
                <c:pt idx="16">
                  <c:v>44182</c:v>
                </c:pt>
                <c:pt idx="17">
                  <c:v>44183</c:v>
                </c:pt>
                <c:pt idx="18">
                  <c:v>44184</c:v>
                </c:pt>
                <c:pt idx="19">
                  <c:v>44185</c:v>
                </c:pt>
                <c:pt idx="20">
                  <c:v>44186</c:v>
                </c:pt>
                <c:pt idx="21">
                  <c:v>44187</c:v>
                </c:pt>
                <c:pt idx="22">
                  <c:v>44188</c:v>
                </c:pt>
                <c:pt idx="23">
                  <c:v>44189</c:v>
                </c:pt>
                <c:pt idx="24">
                  <c:v>44190</c:v>
                </c:pt>
                <c:pt idx="25">
                  <c:v>44191</c:v>
                </c:pt>
                <c:pt idx="26">
                  <c:v>44192</c:v>
                </c:pt>
                <c:pt idx="27">
                  <c:v>44193</c:v>
                </c:pt>
                <c:pt idx="28">
                  <c:v>44194</c:v>
                </c:pt>
                <c:pt idx="29">
                  <c:v>44195</c:v>
                </c:pt>
                <c:pt idx="30">
                  <c:v>44196</c:v>
                </c:pt>
                <c:pt idx="31">
                  <c:v>44197</c:v>
                </c:pt>
                <c:pt idx="32">
                  <c:v>44198</c:v>
                </c:pt>
                <c:pt idx="33">
                  <c:v>44199</c:v>
                </c:pt>
                <c:pt idx="34">
                  <c:v>44200</c:v>
                </c:pt>
                <c:pt idx="35">
                  <c:v>44201</c:v>
                </c:pt>
                <c:pt idx="36">
                  <c:v>44202</c:v>
                </c:pt>
                <c:pt idx="37">
                  <c:v>44203</c:v>
                </c:pt>
                <c:pt idx="38">
                  <c:v>44204</c:v>
                </c:pt>
                <c:pt idx="39">
                  <c:v>44205</c:v>
                </c:pt>
                <c:pt idx="40">
                  <c:v>44206</c:v>
                </c:pt>
                <c:pt idx="41">
                  <c:v>44207</c:v>
                </c:pt>
                <c:pt idx="42">
                  <c:v>44208</c:v>
                </c:pt>
                <c:pt idx="43">
                  <c:v>44209</c:v>
                </c:pt>
                <c:pt idx="44">
                  <c:v>44210</c:v>
                </c:pt>
                <c:pt idx="45">
                  <c:v>44211</c:v>
                </c:pt>
                <c:pt idx="46">
                  <c:v>44212</c:v>
                </c:pt>
                <c:pt idx="47">
                  <c:v>44213</c:v>
                </c:pt>
                <c:pt idx="48">
                  <c:v>44214</c:v>
                </c:pt>
                <c:pt idx="49">
                  <c:v>44215</c:v>
                </c:pt>
                <c:pt idx="50">
                  <c:v>44216</c:v>
                </c:pt>
                <c:pt idx="51">
                  <c:v>44217</c:v>
                </c:pt>
                <c:pt idx="52">
                  <c:v>44218</c:v>
                </c:pt>
                <c:pt idx="53">
                  <c:v>44219</c:v>
                </c:pt>
                <c:pt idx="54">
                  <c:v>44220</c:v>
                </c:pt>
                <c:pt idx="55">
                  <c:v>44221</c:v>
                </c:pt>
                <c:pt idx="56">
                  <c:v>44222</c:v>
                </c:pt>
                <c:pt idx="57">
                  <c:v>44223</c:v>
                </c:pt>
                <c:pt idx="58">
                  <c:v>44224</c:v>
                </c:pt>
                <c:pt idx="59">
                  <c:v>44225</c:v>
                </c:pt>
                <c:pt idx="60">
                  <c:v>44226</c:v>
                </c:pt>
                <c:pt idx="61">
                  <c:v>44227</c:v>
                </c:pt>
                <c:pt idx="62">
                  <c:v>44228</c:v>
                </c:pt>
                <c:pt idx="63">
                  <c:v>44229</c:v>
                </c:pt>
                <c:pt idx="64">
                  <c:v>44230</c:v>
                </c:pt>
                <c:pt idx="65">
                  <c:v>44231</c:v>
                </c:pt>
                <c:pt idx="66">
                  <c:v>44232</c:v>
                </c:pt>
                <c:pt idx="67">
                  <c:v>44233</c:v>
                </c:pt>
                <c:pt idx="68">
                  <c:v>44234</c:v>
                </c:pt>
                <c:pt idx="69">
                  <c:v>44235</c:v>
                </c:pt>
                <c:pt idx="70">
                  <c:v>44236</c:v>
                </c:pt>
                <c:pt idx="71">
                  <c:v>44237</c:v>
                </c:pt>
                <c:pt idx="72">
                  <c:v>44238</c:v>
                </c:pt>
                <c:pt idx="73">
                  <c:v>44239</c:v>
                </c:pt>
                <c:pt idx="74">
                  <c:v>44240</c:v>
                </c:pt>
                <c:pt idx="75">
                  <c:v>44241</c:v>
                </c:pt>
                <c:pt idx="76">
                  <c:v>44242</c:v>
                </c:pt>
                <c:pt idx="77">
                  <c:v>44243</c:v>
                </c:pt>
                <c:pt idx="78">
                  <c:v>44244</c:v>
                </c:pt>
                <c:pt idx="79">
                  <c:v>44245</c:v>
                </c:pt>
                <c:pt idx="80">
                  <c:v>44246</c:v>
                </c:pt>
                <c:pt idx="81">
                  <c:v>44247</c:v>
                </c:pt>
                <c:pt idx="82">
                  <c:v>44248</c:v>
                </c:pt>
                <c:pt idx="83">
                  <c:v>44249</c:v>
                </c:pt>
                <c:pt idx="84">
                  <c:v>44250</c:v>
                </c:pt>
                <c:pt idx="85">
                  <c:v>44251</c:v>
                </c:pt>
                <c:pt idx="86">
                  <c:v>44252</c:v>
                </c:pt>
                <c:pt idx="87">
                  <c:v>44253</c:v>
                </c:pt>
                <c:pt idx="88">
                  <c:v>44254</c:v>
                </c:pt>
                <c:pt idx="89">
                  <c:v>44255</c:v>
                </c:pt>
                <c:pt idx="90">
                  <c:v>44256</c:v>
                </c:pt>
                <c:pt idx="91">
                  <c:v>44257</c:v>
                </c:pt>
                <c:pt idx="92">
                  <c:v>44258</c:v>
                </c:pt>
                <c:pt idx="93">
                  <c:v>44259</c:v>
                </c:pt>
                <c:pt idx="94">
                  <c:v>44260</c:v>
                </c:pt>
                <c:pt idx="95">
                  <c:v>44261</c:v>
                </c:pt>
                <c:pt idx="96">
                  <c:v>44262</c:v>
                </c:pt>
                <c:pt idx="97">
                  <c:v>44263</c:v>
                </c:pt>
                <c:pt idx="98">
                  <c:v>44264</c:v>
                </c:pt>
                <c:pt idx="99">
                  <c:v>44265</c:v>
                </c:pt>
                <c:pt idx="100">
                  <c:v>44266</c:v>
                </c:pt>
                <c:pt idx="101">
                  <c:v>44267</c:v>
                </c:pt>
                <c:pt idx="102">
                  <c:v>44268</c:v>
                </c:pt>
                <c:pt idx="103">
                  <c:v>44269</c:v>
                </c:pt>
                <c:pt idx="104">
                  <c:v>44270</c:v>
                </c:pt>
                <c:pt idx="105">
                  <c:v>44271</c:v>
                </c:pt>
                <c:pt idx="106">
                  <c:v>44272</c:v>
                </c:pt>
                <c:pt idx="107">
                  <c:v>44273</c:v>
                </c:pt>
                <c:pt idx="108">
                  <c:v>44274</c:v>
                </c:pt>
                <c:pt idx="109">
                  <c:v>44275</c:v>
                </c:pt>
                <c:pt idx="110">
                  <c:v>44276</c:v>
                </c:pt>
                <c:pt idx="111">
                  <c:v>44277</c:v>
                </c:pt>
                <c:pt idx="112">
                  <c:v>44278</c:v>
                </c:pt>
                <c:pt idx="113">
                  <c:v>44279</c:v>
                </c:pt>
                <c:pt idx="114">
                  <c:v>44280</c:v>
                </c:pt>
                <c:pt idx="115">
                  <c:v>44281</c:v>
                </c:pt>
                <c:pt idx="116">
                  <c:v>44282</c:v>
                </c:pt>
                <c:pt idx="117">
                  <c:v>44283</c:v>
                </c:pt>
                <c:pt idx="118">
                  <c:v>44284</c:v>
                </c:pt>
                <c:pt idx="119">
                  <c:v>44285</c:v>
                </c:pt>
                <c:pt idx="120">
                  <c:v>44286</c:v>
                </c:pt>
                <c:pt idx="121">
                  <c:v>44287</c:v>
                </c:pt>
                <c:pt idx="122">
                  <c:v>44288</c:v>
                </c:pt>
                <c:pt idx="123">
                  <c:v>44289</c:v>
                </c:pt>
                <c:pt idx="124">
                  <c:v>44290</c:v>
                </c:pt>
                <c:pt idx="125">
                  <c:v>44291</c:v>
                </c:pt>
                <c:pt idx="126">
                  <c:v>44292</c:v>
                </c:pt>
                <c:pt idx="127">
                  <c:v>44293</c:v>
                </c:pt>
                <c:pt idx="128">
                  <c:v>44294</c:v>
                </c:pt>
                <c:pt idx="129">
                  <c:v>44295</c:v>
                </c:pt>
                <c:pt idx="130">
                  <c:v>44296</c:v>
                </c:pt>
                <c:pt idx="131">
                  <c:v>44297</c:v>
                </c:pt>
                <c:pt idx="132">
                  <c:v>44298</c:v>
                </c:pt>
                <c:pt idx="133">
                  <c:v>44299</c:v>
                </c:pt>
                <c:pt idx="134">
                  <c:v>44300</c:v>
                </c:pt>
                <c:pt idx="135">
                  <c:v>44301</c:v>
                </c:pt>
                <c:pt idx="136">
                  <c:v>44302</c:v>
                </c:pt>
                <c:pt idx="137">
                  <c:v>44303</c:v>
                </c:pt>
                <c:pt idx="138">
                  <c:v>44304</c:v>
                </c:pt>
                <c:pt idx="139">
                  <c:v>44305</c:v>
                </c:pt>
                <c:pt idx="140">
                  <c:v>44306</c:v>
                </c:pt>
                <c:pt idx="141">
                  <c:v>44307</c:v>
                </c:pt>
                <c:pt idx="142">
                  <c:v>44308</c:v>
                </c:pt>
                <c:pt idx="143">
                  <c:v>44309</c:v>
                </c:pt>
                <c:pt idx="144">
                  <c:v>44310</c:v>
                </c:pt>
                <c:pt idx="145">
                  <c:v>44311</c:v>
                </c:pt>
                <c:pt idx="146">
                  <c:v>44312</c:v>
                </c:pt>
                <c:pt idx="147">
                  <c:v>44313</c:v>
                </c:pt>
                <c:pt idx="148">
                  <c:v>44314</c:v>
                </c:pt>
                <c:pt idx="149">
                  <c:v>44315</c:v>
                </c:pt>
                <c:pt idx="150">
                  <c:v>44316</c:v>
                </c:pt>
                <c:pt idx="151">
                  <c:v>44317</c:v>
                </c:pt>
                <c:pt idx="152">
                  <c:v>44318</c:v>
                </c:pt>
                <c:pt idx="153">
                  <c:v>44319</c:v>
                </c:pt>
                <c:pt idx="154">
                  <c:v>44320</c:v>
                </c:pt>
                <c:pt idx="155">
                  <c:v>44321</c:v>
                </c:pt>
                <c:pt idx="156">
                  <c:v>44322</c:v>
                </c:pt>
                <c:pt idx="157">
                  <c:v>44323</c:v>
                </c:pt>
                <c:pt idx="158">
                  <c:v>44324</c:v>
                </c:pt>
                <c:pt idx="159">
                  <c:v>44325</c:v>
                </c:pt>
                <c:pt idx="160">
                  <c:v>44326</c:v>
                </c:pt>
                <c:pt idx="161">
                  <c:v>44327</c:v>
                </c:pt>
                <c:pt idx="162">
                  <c:v>44328</c:v>
                </c:pt>
                <c:pt idx="163">
                  <c:v>44329</c:v>
                </c:pt>
                <c:pt idx="164">
                  <c:v>44330</c:v>
                </c:pt>
                <c:pt idx="165">
                  <c:v>44331</c:v>
                </c:pt>
                <c:pt idx="166">
                  <c:v>44332</c:v>
                </c:pt>
                <c:pt idx="167">
                  <c:v>44333</c:v>
                </c:pt>
                <c:pt idx="168">
                  <c:v>44334</c:v>
                </c:pt>
                <c:pt idx="169">
                  <c:v>44335</c:v>
                </c:pt>
                <c:pt idx="170">
                  <c:v>44336</c:v>
                </c:pt>
                <c:pt idx="171">
                  <c:v>44337</c:v>
                </c:pt>
                <c:pt idx="172">
                  <c:v>44338</c:v>
                </c:pt>
                <c:pt idx="173">
                  <c:v>44339</c:v>
                </c:pt>
                <c:pt idx="174">
                  <c:v>44340</c:v>
                </c:pt>
                <c:pt idx="175">
                  <c:v>44341</c:v>
                </c:pt>
                <c:pt idx="176">
                  <c:v>44342</c:v>
                </c:pt>
                <c:pt idx="177">
                  <c:v>44343</c:v>
                </c:pt>
                <c:pt idx="178">
                  <c:v>44344</c:v>
                </c:pt>
                <c:pt idx="179">
                  <c:v>44345</c:v>
                </c:pt>
                <c:pt idx="180">
                  <c:v>44346</c:v>
                </c:pt>
                <c:pt idx="181">
                  <c:v>44347</c:v>
                </c:pt>
                <c:pt idx="182">
                  <c:v>44348</c:v>
                </c:pt>
                <c:pt idx="183">
                  <c:v>44349</c:v>
                </c:pt>
                <c:pt idx="184">
                  <c:v>44350</c:v>
                </c:pt>
                <c:pt idx="185">
                  <c:v>44351</c:v>
                </c:pt>
                <c:pt idx="186">
                  <c:v>44352</c:v>
                </c:pt>
                <c:pt idx="187">
                  <c:v>44353</c:v>
                </c:pt>
                <c:pt idx="188">
                  <c:v>44354</c:v>
                </c:pt>
                <c:pt idx="189">
                  <c:v>44355</c:v>
                </c:pt>
                <c:pt idx="190">
                  <c:v>44356</c:v>
                </c:pt>
                <c:pt idx="191">
                  <c:v>44357</c:v>
                </c:pt>
                <c:pt idx="192">
                  <c:v>44358</c:v>
                </c:pt>
                <c:pt idx="193">
                  <c:v>44359</c:v>
                </c:pt>
                <c:pt idx="194">
                  <c:v>44360</c:v>
                </c:pt>
                <c:pt idx="195">
                  <c:v>44361</c:v>
                </c:pt>
                <c:pt idx="196">
                  <c:v>44362</c:v>
                </c:pt>
              </c:numCache>
            </c:numRef>
          </c:cat>
          <c:val>
            <c:numRef>
              <c:f>'6_15'!$H$3:$H$199</c:f>
              <c:numCache>
                <c:formatCode>General</c:formatCode>
                <c:ptCount val="197"/>
                <c:pt idx="0">
                  <c:v>31</c:v>
                </c:pt>
                <c:pt idx="1">
                  <c:v>15</c:v>
                </c:pt>
                <c:pt idx="2">
                  <c:v>26</c:v>
                </c:pt>
                <c:pt idx="3">
                  <c:v>24</c:v>
                </c:pt>
                <c:pt idx="4">
                  <c:v>7</c:v>
                </c:pt>
                <c:pt idx="5">
                  <c:v>5</c:v>
                </c:pt>
                <c:pt idx="6">
                  <c:v>32</c:v>
                </c:pt>
                <c:pt idx="7">
                  <c:v>25</c:v>
                </c:pt>
                <c:pt idx="8">
                  <c:v>13</c:v>
                </c:pt>
                <c:pt idx="9">
                  <c:v>21</c:v>
                </c:pt>
                <c:pt idx="10">
                  <c:v>24</c:v>
                </c:pt>
                <c:pt idx="11">
                  <c:v>6</c:v>
                </c:pt>
                <c:pt idx="12">
                  <c:v>7</c:v>
                </c:pt>
                <c:pt idx="13">
                  <c:v>24</c:v>
                </c:pt>
                <c:pt idx="14">
                  <c:v>30</c:v>
                </c:pt>
                <c:pt idx="15">
                  <c:v>8</c:v>
                </c:pt>
                <c:pt idx="16">
                  <c:v>26</c:v>
                </c:pt>
                <c:pt idx="17">
                  <c:v>15</c:v>
                </c:pt>
                <c:pt idx="18">
                  <c:v>0</c:v>
                </c:pt>
                <c:pt idx="19">
                  <c:v>2</c:v>
                </c:pt>
                <c:pt idx="20">
                  <c:v>41</c:v>
                </c:pt>
                <c:pt idx="21">
                  <c:v>18</c:v>
                </c:pt>
                <c:pt idx="22">
                  <c:v>6</c:v>
                </c:pt>
                <c:pt idx="23">
                  <c:v>15</c:v>
                </c:pt>
                <c:pt idx="24">
                  <c:v>7</c:v>
                </c:pt>
                <c:pt idx="25">
                  <c:v>3</c:v>
                </c:pt>
                <c:pt idx="26">
                  <c:v>5</c:v>
                </c:pt>
                <c:pt idx="27">
                  <c:v>19</c:v>
                </c:pt>
                <c:pt idx="28">
                  <c:v>26</c:v>
                </c:pt>
                <c:pt idx="29">
                  <c:v>16</c:v>
                </c:pt>
                <c:pt idx="30">
                  <c:v>14</c:v>
                </c:pt>
                <c:pt idx="31">
                  <c:v>2</c:v>
                </c:pt>
                <c:pt idx="32">
                  <c:v>3</c:v>
                </c:pt>
                <c:pt idx="33">
                  <c:v>2</c:v>
                </c:pt>
                <c:pt idx="34">
                  <c:v>17</c:v>
                </c:pt>
                <c:pt idx="35">
                  <c:v>15</c:v>
                </c:pt>
                <c:pt idx="36">
                  <c:v>12</c:v>
                </c:pt>
                <c:pt idx="37">
                  <c:v>18</c:v>
                </c:pt>
                <c:pt idx="38">
                  <c:v>15</c:v>
                </c:pt>
                <c:pt idx="39">
                  <c:v>2</c:v>
                </c:pt>
                <c:pt idx="40">
                  <c:v>0</c:v>
                </c:pt>
                <c:pt idx="41">
                  <c:v>9</c:v>
                </c:pt>
                <c:pt idx="42">
                  <c:v>11</c:v>
                </c:pt>
                <c:pt idx="43">
                  <c:v>4</c:v>
                </c:pt>
                <c:pt idx="44">
                  <c:v>12</c:v>
                </c:pt>
                <c:pt idx="45">
                  <c:v>9</c:v>
                </c:pt>
                <c:pt idx="46">
                  <c:v>2</c:v>
                </c:pt>
                <c:pt idx="47">
                  <c:v>0</c:v>
                </c:pt>
                <c:pt idx="48">
                  <c:v>4</c:v>
                </c:pt>
                <c:pt idx="49">
                  <c:v>15</c:v>
                </c:pt>
                <c:pt idx="50">
                  <c:v>8</c:v>
                </c:pt>
                <c:pt idx="51">
                  <c:v>4</c:v>
                </c:pt>
                <c:pt idx="52">
                  <c:v>6</c:v>
                </c:pt>
                <c:pt idx="53">
                  <c:v>1</c:v>
                </c:pt>
                <c:pt idx="54">
                  <c:v>1</c:v>
                </c:pt>
                <c:pt idx="55">
                  <c:v>10</c:v>
                </c:pt>
                <c:pt idx="56">
                  <c:v>5</c:v>
                </c:pt>
                <c:pt idx="57">
                  <c:v>2</c:v>
                </c:pt>
                <c:pt idx="58">
                  <c:v>6</c:v>
                </c:pt>
                <c:pt idx="59">
                  <c:v>4</c:v>
                </c:pt>
                <c:pt idx="60">
                  <c:v>2</c:v>
                </c:pt>
                <c:pt idx="62">
                  <c:v>5</c:v>
                </c:pt>
                <c:pt idx="63">
                  <c:v>4</c:v>
                </c:pt>
                <c:pt idx="64">
                  <c:v>8</c:v>
                </c:pt>
                <c:pt idx="65">
                  <c:v>7</c:v>
                </c:pt>
                <c:pt idx="66">
                  <c:v>1</c:v>
                </c:pt>
                <c:pt idx="67">
                  <c:v>1</c:v>
                </c:pt>
                <c:pt idx="68">
                  <c:v>0</c:v>
                </c:pt>
                <c:pt idx="69">
                  <c:v>3</c:v>
                </c:pt>
                <c:pt idx="70">
                  <c:v>1</c:v>
                </c:pt>
                <c:pt idx="71">
                  <c:v>3</c:v>
                </c:pt>
                <c:pt idx="72">
                  <c:v>0</c:v>
                </c:pt>
                <c:pt idx="73">
                  <c:v>0</c:v>
                </c:pt>
                <c:pt idx="74">
                  <c:v>1</c:v>
                </c:pt>
                <c:pt idx="75">
                  <c:v>0</c:v>
                </c:pt>
                <c:pt idx="76">
                  <c:v>4</c:v>
                </c:pt>
                <c:pt idx="77">
                  <c:v>1</c:v>
                </c:pt>
                <c:pt idx="78">
                  <c:v>3</c:v>
                </c:pt>
                <c:pt idx="79">
                  <c:v>1</c:v>
                </c:pt>
                <c:pt idx="80">
                  <c:v>0</c:v>
                </c:pt>
                <c:pt idx="82">
                  <c:v>1</c:v>
                </c:pt>
                <c:pt idx="83">
                  <c:v>3</c:v>
                </c:pt>
                <c:pt idx="84">
                  <c:v>5</c:v>
                </c:pt>
                <c:pt idx="85">
                  <c:v>0</c:v>
                </c:pt>
                <c:pt idx="86">
                  <c:v>1</c:v>
                </c:pt>
                <c:pt idx="87">
                  <c:v>1</c:v>
                </c:pt>
                <c:pt idx="88">
                  <c:v>0</c:v>
                </c:pt>
                <c:pt idx="90">
                  <c:v>1</c:v>
                </c:pt>
                <c:pt idx="91">
                  <c:v>1</c:v>
                </c:pt>
                <c:pt idx="92">
                  <c:v>1</c:v>
                </c:pt>
                <c:pt idx="93">
                  <c:v>1</c:v>
                </c:pt>
                <c:pt idx="94">
                  <c:v>1</c:v>
                </c:pt>
                <c:pt idx="95">
                  <c:v>0</c:v>
                </c:pt>
                <c:pt idx="96">
                  <c:v>2</c:v>
                </c:pt>
                <c:pt idx="97">
                  <c:v>0</c:v>
                </c:pt>
                <c:pt idx="98">
                  <c:v>6</c:v>
                </c:pt>
                <c:pt idx="99">
                  <c:v>1</c:v>
                </c:pt>
                <c:pt idx="100">
                  <c:v>4</c:v>
                </c:pt>
                <c:pt idx="102">
                  <c:v>2</c:v>
                </c:pt>
                <c:pt idx="104">
                  <c:v>0</c:v>
                </c:pt>
                <c:pt idx="105">
                  <c:v>2</c:v>
                </c:pt>
                <c:pt idx="106">
                  <c:v>6</c:v>
                </c:pt>
                <c:pt idx="108">
                  <c:v>3</c:v>
                </c:pt>
                <c:pt idx="111">
                  <c:v>3</c:v>
                </c:pt>
                <c:pt idx="112">
                  <c:v>2</c:v>
                </c:pt>
                <c:pt idx="113">
                  <c:v>1</c:v>
                </c:pt>
                <c:pt idx="114">
                  <c:v>3</c:v>
                </c:pt>
                <c:pt idx="115">
                  <c:v>0</c:v>
                </c:pt>
                <c:pt idx="116">
                  <c:v>2</c:v>
                </c:pt>
                <c:pt idx="117">
                  <c:v>1</c:v>
                </c:pt>
                <c:pt idx="118">
                  <c:v>2</c:v>
                </c:pt>
                <c:pt idx="119">
                  <c:v>1</c:v>
                </c:pt>
                <c:pt idx="120">
                  <c:v>5</c:v>
                </c:pt>
                <c:pt idx="121">
                  <c:v>3</c:v>
                </c:pt>
                <c:pt idx="122">
                  <c:v>4</c:v>
                </c:pt>
                <c:pt idx="123">
                  <c:v>2</c:v>
                </c:pt>
                <c:pt idx="125">
                  <c:v>4</c:v>
                </c:pt>
                <c:pt idx="126">
                  <c:v>5</c:v>
                </c:pt>
                <c:pt idx="127">
                  <c:v>3</c:v>
                </c:pt>
                <c:pt idx="128">
                  <c:v>3</c:v>
                </c:pt>
                <c:pt idx="129">
                  <c:v>1</c:v>
                </c:pt>
                <c:pt idx="130">
                  <c:v>1</c:v>
                </c:pt>
                <c:pt idx="131">
                  <c:v>0</c:v>
                </c:pt>
                <c:pt idx="132">
                  <c:v>3</c:v>
                </c:pt>
                <c:pt idx="133">
                  <c:v>4</c:v>
                </c:pt>
                <c:pt idx="134">
                  <c:v>4</c:v>
                </c:pt>
                <c:pt idx="135">
                  <c:v>4</c:v>
                </c:pt>
                <c:pt idx="136">
                  <c:v>2</c:v>
                </c:pt>
                <c:pt idx="137">
                  <c:v>3</c:v>
                </c:pt>
                <c:pt idx="138">
                  <c:v>2</c:v>
                </c:pt>
                <c:pt idx="139">
                  <c:v>2</c:v>
                </c:pt>
                <c:pt idx="140">
                  <c:v>3</c:v>
                </c:pt>
                <c:pt idx="141">
                  <c:v>3</c:v>
                </c:pt>
                <c:pt idx="142">
                  <c:v>5</c:v>
                </c:pt>
                <c:pt idx="143">
                  <c:v>4</c:v>
                </c:pt>
                <c:pt idx="144">
                  <c:v>0</c:v>
                </c:pt>
                <c:pt idx="146">
                  <c:v>3</c:v>
                </c:pt>
                <c:pt idx="147">
                  <c:v>7</c:v>
                </c:pt>
                <c:pt idx="148">
                  <c:v>8</c:v>
                </c:pt>
                <c:pt idx="149">
                  <c:v>0</c:v>
                </c:pt>
                <c:pt idx="150">
                  <c:v>4</c:v>
                </c:pt>
                <c:pt idx="151">
                  <c:v>1</c:v>
                </c:pt>
                <c:pt idx="152">
                  <c:v>1</c:v>
                </c:pt>
                <c:pt idx="153">
                  <c:v>3</c:v>
                </c:pt>
                <c:pt idx="154">
                  <c:v>3</c:v>
                </c:pt>
                <c:pt idx="155">
                  <c:v>5</c:v>
                </c:pt>
                <c:pt idx="156">
                  <c:v>4</c:v>
                </c:pt>
                <c:pt idx="157">
                  <c:v>3</c:v>
                </c:pt>
                <c:pt idx="158">
                  <c:v>2</c:v>
                </c:pt>
                <c:pt idx="159">
                  <c:v>1</c:v>
                </c:pt>
                <c:pt idx="160">
                  <c:v>2</c:v>
                </c:pt>
                <c:pt idx="161">
                  <c:v>4</c:v>
                </c:pt>
                <c:pt idx="162">
                  <c:v>3</c:v>
                </c:pt>
                <c:pt idx="163">
                  <c:v>2</c:v>
                </c:pt>
                <c:pt idx="164">
                  <c:v>0</c:v>
                </c:pt>
                <c:pt idx="167">
                  <c:v>3</c:v>
                </c:pt>
                <c:pt idx="168">
                  <c:v>1</c:v>
                </c:pt>
                <c:pt idx="169">
                  <c:v>2</c:v>
                </c:pt>
                <c:pt idx="170">
                  <c:v>3</c:v>
                </c:pt>
                <c:pt idx="171">
                  <c:v>2</c:v>
                </c:pt>
                <c:pt idx="173">
                  <c:v>1</c:v>
                </c:pt>
                <c:pt idx="174">
                  <c:v>0</c:v>
                </c:pt>
                <c:pt idx="175">
                  <c:v>3</c:v>
                </c:pt>
                <c:pt idx="177">
                  <c:v>2</c:v>
                </c:pt>
                <c:pt idx="181">
                  <c:v>0</c:v>
                </c:pt>
                <c:pt idx="189">
                  <c:v>2</c:v>
                </c:pt>
              </c:numCache>
            </c:numRef>
          </c:val>
          <c:extLst>
            <c:ext xmlns:c16="http://schemas.microsoft.com/office/drawing/2014/chart" uri="{C3380CC4-5D6E-409C-BE32-E72D297353CC}">
              <c16:uniqueId val="{00000000-F5C8-4C4D-9A83-A97D6B65B282}"/>
            </c:ext>
          </c:extLst>
        </c:ser>
        <c:ser>
          <c:idx val="1"/>
          <c:order val="1"/>
          <c:tx>
            <c:strRef>
              <c:f>'6_15'!$I$2</c:f>
              <c:strCache>
                <c:ptCount val="1"/>
                <c:pt idx="0">
                  <c:v>Resident (n=1,091)</c:v>
                </c:pt>
              </c:strCache>
            </c:strRef>
          </c:tx>
          <c:spPr>
            <a:solidFill>
              <a:schemeClr val="accent2"/>
            </a:solidFill>
            <a:ln>
              <a:solidFill>
                <a:schemeClr val="tx1"/>
              </a:solidFill>
            </a:ln>
            <a:effectLst/>
          </c:spPr>
          <c:invertIfNegative val="0"/>
          <c:cat>
            <c:numRef>
              <c:f>'6_15'!$G$3:$G$199</c:f>
              <c:numCache>
                <c:formatCode>m/d/yyyy</c:formatCode>
                <c:ptCount val="197"/>
                <c:pt idx="0">
                  <c:v>44166</c:v>
                </c:pt>
                <c:pt idx="1">
                  <c:v>44167</c:v>
                </c:pt>
                <c:pt idx="2">
                  <c:v>44168</c:v>
                </c:pt>
                <c:pt idx="3">
                  <c:v>44169</c:v>
                </c:pt>
                <c:pt idx="4">
                  <c:v>44170</c:v>
                </c:pt>
                <c:pt idx="5">
                  <c:v>44171</c:v>
                </c:pt>
                <c:pt idx="6">
                  <c:v>44172</c:v>
                </c:pt>
                <c:pt idx="7">
                  <c:v>44173</c:v>
                </c:pt>
                <c:pt idx="8">
                  <c:v>44174</c:v>
                </c:pt>
                <c:pt idx="9">
                  <c:v>44175</c:v>
                </c:pt>
                <c:pt idx="10">
                  <c:v>44176</c:v>
                </c:pt>
                <c:pt idx="11">
                  <c:v>44177</c:v>
                </c:pt>
                <c:pt idx="12">
                  <c:v>44178</c:v>
                </c:pt>
                <c:pt idx="13">
                  <c:v>44179</c:v>
                </c:pt>
                <c:pt idx="14">
                  <c:v>44180</c:v>
                </c:pt>
                <c:pt idx="15">
                  <c:v>44181</c:v>
                </c:pt>
                <c:pt idx="16">
                  <c:v>44182</c:v>
                </c:pt>
                <c:pt idx="17">
                  <c:v>44183</c:v>
                </c:pt>
                <c:pt idx="18">
                  <c:v>44184</c:v>
                </c:pt>
                <c:pt idx="19">
                  <c:v>44185</c:v>
                </c:pt>
                <c:pt idx="20">
                  <c:v>44186</c:v>
                </c:pt>
                <c:pt idx="21">
                  <c:v>44187</c:v>
                </c:pt>
                <c:pt idx="22">
                  <c:v>44188</c:v>
                </c:pt>
                <c:pt idx="23">
                  <c:v>44189</c:v>
                </c:pt>
                <c:pt idx="24">
                  <c:v>44190</c:v>
                </c:pt>
                <c:pt idx="25">
                  <c:v>44191</c:v>
                </c:pt>
                <c:pt idx="26">
                  <c:v>44192</c:v>
                </c:pt>
                <c:pt idx="27">
                  <c:v>44193</c:v>
                </c:pt>
                <c:pt idx="28">
                  <c:v>44194</c:v>
                </c:pt>
                <c:pt idx="29">
                  <c:v>44195</c:v>
                </c:pt>
                <c:pt idx="30">
                  <c:v>44196</c:v>
                </c:pt>
                <c:pt idx="31">
                  <c:v>44197</c:v>
                </c:pt>
                <c:pt idx="32">
                  <c:v>44198</c:v>
                </c:pt>
                <c:pt idx="33">
                  <c:v>44199</c:v>
                </c:pt>
                <c:pt idx="34">
                  <c:v>44200</c:v>
                </c:pt>
                <c:pt idx="35">
                  <c:v>44201</c:v>
                </c:pt>
                <c:pt idx="36">
                  <c:v>44202</c:v>
                </c:pt>
                <c:pt idx="37">
                  <c:v>44203</c:v>
                </c:pt>
                <c:pt idx="38">
                  <c:v>44204</c:v>
                </c:pt>
                <c:pt idx="39">
                  <c:v>44205</c:v>
                </c:pt>
                <c:pt idx="40">
                  <c:v>44206</c:v>
                </c:pt>
                <c:pt idx="41">
                  <c:v>44207</c:v>
                </c:pt>
                <c:pt idx="42">
                  <c:v>44208</c:v>
                </c:pt>
                <c:pt idx="43">
                  <c:v>44209</c:v>
                </c:pt>
                <c:pt idx="44">
                  <c:v>44210</c:v>
                </c:pt>
                <c:pt idx="45">
                  <c:v>44211</c:v>
                </c:pt>
                <c:pt idx="46">
                  <c:v>44212</c:v>
                </c:pt>
                <c:pt idx="47">
                  <c:v>44213</c:v>
                </c:pt>
                <c:pt idx="48">
                  <c:v>44214</c:v>
                </c:pt>
                <c:pt idx="49">
                  <c:v>44215</c:v>
                </c:pt>
                <c:pt idx="50">
                  <c:v>44216</c:v>
                </c:pt>
                <c:pt idx="51">
                  <c:v>44217</c:v>
                </c:pt>
                <c:pt idx="52">
                  <c:v>44218</c:v>
                </c:pt>
                <c:pt idx="53">
                  <c:v>44219</c:v>
                </c:pt>
                <c:pt idx="54">
                  <c:v>44220</c:v>
                </c:pt>
                <c:pt idx="55">
                  <c:v>44221</c:v>
                </c:pt>
                <c:pt idx="56">
                  <c:v>44222</c:v>
                </c:pt>
                <c:pt idx="57">
                  <c:v>44223</c:v>
                </c:pt>
                <c:pt idx="58">
                  <c:v>44224</c:v>
                </c:pt>
                <c:pt idx="59">
                  <c:v>44225</c:v>
                </c:pt>
                <c:pt idx="60">
                  <c:v>44226</c:v>
                </c:pt>
                <c:pt idx="61">
                  <c:v>44227</c:v>
                </c:pt>
                <c:pt idx="62">
                  <c:v>44228</c:v>
                </c:pt>
                <c:pt idx="63">
                  <c:v>44229</c:v>
                </c:pt>
                <c:pt idx="64">
                  <c:v>44230</c:v>
                </c:pt>
                <c:pt idx="65">
                  <c:v>44231</c:v>
                </c:pt>
                <c:pt idx="66">
                  <c:v>44232</c:v>
                </c:pt>
                <c:pt idx="67">
                  <c:v>44233</c:v>
                </c:pt>
                <c:pt idx="68">
                  <c:v>44234</c:v>
                </c:pt>
                <c:pt idx="69">
                  <c:v>44235</c:v>
                </c:pt>
                <c:pt idx="70">
                  <c:v>44236</c:v>
                </c:pt>
                <c:pt idx="71">
                  <c:v>44237</c:v>
                </c:pt>
                <c:pt idx="72">
                  <c:v>44238</c:v>
                </c:pt>
                <c:pt idx="73">
                  <c:v>44239</c:v>
                </c:pt>
                <c:pt idx="74">
                  <c:v>44240</c:v>
                </c:pt>
                <c:pt idx="75">
                  <c:v>44241</c:v>
                </c:pt>
                <c:pt idx="76">
                  <c:v>44242</c:v>
                </c:pt>
                <c:pt idx="77">
                  <c:v>44243</c:v>
                </c:pt>
                <c:pt idx="78">
                  <c:v>44244</c:v>
                </c:pt>
                <c:pt idx="79">
                  <c:v>44245</c:v>
                </c:pt>
                <c:pt idx="80">
                  <c:v>44246</c:v>
                </c:pt>
                <c:pt idx="81">
                  <c:v>44247</c:v>
                </c:pt>
                <c:pt idx="82">
                  <c:v>44248</c:v>
                </c:pt>
                <c:pt idx="83">
                  <c:v>44249</c:v>
                </c:pt>
                <c:pt idx="84">
                  <c:v>44250</c:v>
                </c:pt>
                <c:pt idx="85">
                  <c:v>44251</c:v>
                </c:pt>
                <c:pt idx="86">
                  <c:v>44252</c:v>
                </c:pt>
                <c:pt idx="87">
                  <c:v>44253</c:v>
                </c:pt>
                <c:pt idx="88">
                  <c:v>44254</c:v>
                </c:pt>
                <c:pt idx="89">
                  <c:v>44255</c:v>
                </c:pt>
                <c:pt idx="90">
                  <c:v>44256</c:v>
                </c:pt>
                <c:pt idx="91">
                  <c:v>44257</c:v>
                </c:pt>
                <c:pt idx="92">
                  <c:v>44258</c:v>
                </c:pt>
                <c:pt idx="93">
                  <c:v>44259</c:v>
                </c:pt>
                <c:pt idx="94">
                  <c:v>44260</c:v>
                </c:pt>
                <c:pt idx="95">
                  <c:v>44261</c:v>
                </c:pt>
                <c:pt idx="96">
                  <c:v>44262</c:v>
                </c:pt>
                <c:pt idx="97">
                  <c:v>44263</c:v>
                </c:pt>
                <c:pt idx="98">
                  <c:v>44264</c:v>
                </c:pt>
                <c:pt idx="99">
                  <c:v>44265</c:v>
                </c:pt>
                <c:pt idx="100">
                  <c:v>44266</c:v>
                </c:pt>
                <c:pt idx="101">
                  <c:v>44267</c:v>
                </c:pt>
                <c:pt idx="102">
                  <c:v>44268</c:v>
                </c:pt>
                <c:pt idx="103">
                  <c:v>44269</c:v>
                </c:pt>
                <c:pt idx="104">
                  <c:v>44270</c:v>
                </c:pt>
                <c:pt idx="105">
                  <c:v>44271</c:v>
                </c:pt>
                <c:pt idx="106">
                  <c:v>44272</c:v>
                </c:pt>
                <c:pt idx="107">
                  <c:v>44273</c:v>
                </c:pt>
                <c:pt idx="108">
                  <c:v>44274</c:v>
                </c:pt>
                <c:pt idx="109">
                  <c:v>44275</c:v>
                </c:pt>
                <c:pt idx="110">
                  <c:v>44276</c:v>
                </c:pt>
                <c:pt idx="111">
                  <c:v>44277</c:v>
                </c:pt>
                <c:pt idx="112">
                  <c:v>44278</c:v>
                </c:pt>
                <c:pt idx="113">
                  <c:v>44279</c:v>
                </c:pt>
                <c:pt idx="114">
                  <c:v>44280</c:v>
                </c:pt>
                <c:pt idx="115">
                  <c:v>44281</c:v>
                </c:pt>
                <c:pt idx="116">
                  <c:v>44282</c:v>
                </c:pt>
                <c:pt idx="117">
                  <c:v>44283</c:v>
                </c:pt>
                <c:pt idx="118">
                  <c:v>44284</c:v>
                </c:pt>
                <c:pt idx="119">
                  <c:v>44285</c:v>
                </c:pt>
                <c:pt idx="120">
                  <c:v>44286</c:v>
                </c:pt>
                <c:pt idx="121">
                  <c:v>44287</c:v>
                </c:pt>
                <c:pt idx="122">
                  <c:v>44288</c:v>
                </c:pt>
                <c:pt idx="123">
                  <c:v>44289</c:v>
                </c:pt>
                <c:pt idx="124">
                  <c:v>44290</c:v>
                </c:pt>
                <c:pt idx="125">
                  <c:v>44291</c:v>
                </c:pt>
                <c:pt idx="126">
                  <c:v>44292</c:v>
                </c:pt>
                <c:pt idx="127">
                  <c:v>44293</c:v>
                </c:pt>
                <c:pt idx="128">
                  <c:v>44294</c:v>
                </c:pt>
                <c:pt idx="129">
                  <c:v>44295</c:v>
                </c:pt>
                <c:pt idx="130">
                  <c:v>44296</c:v>
                </c:pt>
                <c:pt idx="131">
                  <c:v>44297</c:v>
                </c:pt>
                <c:pt idx="132">
                  <c:v>44298</c:v>
                </c:pt>
                <c:pt idx="133">
                  <c:v>44299</c:v>
                </c:pt>
                <c:pt idx="134">
                  <c:v>44300</c:v>
                </c:pt>
                <c:pt idx="135">
                  <c:v>44301</c:v>
                </c:pt>
                <c:pt idx="136">
                  <c:v>44302</c:v>
                </c:pt>
                <c:pt idx="137">
                  <c:v>44303</c:v>
                </c:pt>
                <c:pt idx="138">
                  <c:v>44304</c:v>
                </c:pt>
                <c:pt idx="139">
                  <c:v>44305</c:v>
                </c:pt>
                <c:pt idx="140">
                  <c:v>44306</c:v>
                </c:pt>
                <c:pt idx="141">
                  <c:v>44307</c:v>
                </c:pt>
                <c:pt idx="142">
                  <c:v>44308</c:v>
                </c:pt>
                <c:pt idx="143">
                  <c:v>44309</c:v>
                </c:pt>
                <c:pt idx="144">
                  <c:v>44310</c:v>
                </c:pt>
                <c:pt idx="145">
                  <c:v>44311</c:v>
                </c:pt>
                <c:pt idx="146">
                  <c:v>44312</c:v>
                </c:pt>
                <c:pt idx="147">
                  <c:v>44313</c:v>
                </c:pt>
                <c:pt idx="148">
                  <c:v>44314</c:v>
                </c:pt>
                <c:pt idx="149">
                  <c:v>44315</c:v>
                </c:pt>
                <c:pt idx="150">
                  <c:v>44316</c:v>
                </c:pt>
                <c:pt idx="151">
                  <c:v>44317</c:v>
                </c:pt>
                <c:pt idx="152">
                  <c:v>44318</c:v>
                </c:pt>
                <c:pt idx="153">
                  <c:v>44319</c:v>
                </c:pt>
                <c:pt idx="154">
                  <c:v>44320</c:v>
                </c:pt>
                <c:pt idx="155">
                  <c:v>44321</c:v>
                </c:pt>
                <c:pt idx="156">
                  <c:v>44322</c:v>
                </c:pt>
                <c:pt idx="157">
                  <c:v>44323</c:v>
                </c:pt>
                <c:pt idx="158">
                  <c:v>44324</c:v>
                </c:pt>
                <c:pt idx="159">
                  <c:v>44325</c:v>
                </c:pt>
                <c:pt idx="160">
                  <c:v>44326</c:v>
                </c:pt>
                <c:pt idx="161">
                  <c:v>44327</c:v>
                </c:pt>
                <c:pt idx="162">
                  <c:v>44328</c:v>
                </c:pt>
                <c:pt idx="163">
                  <c:v>44329</c:v>
                </c:pt>
                <c:pt idx="164">
                  <c:v>44330</c:v>
                </c:pt>
                <c:pt idx="165">
                  <c:v>44331</c:v>
                </c:pt>
                <c:pt idx="166">
                  <c:v>44332</c:v>
                </c:pt>
                <c:pt idx="167">
                  <c:v>44333</c:v>
                </c:pt>
                <c:pt idx="168">
                  <c:v>44334</c:v>
                </c:pt>
                <c:pt idx="169">
                  <c:v>44335</c:v>
                </c:pt>
                <c:pt idx="170">
                  <c:v>44336</c:v>
                </c:pt>
                <c:pt idx="171">
                  <c:v>44337</c:v>
                </c:pt>
                <c:pt idx="172">
                  <c:v>44338</c:v>
                </c:pt>
                <c:pt idx="173">
                  <c:v>44339</c:v>
                </c:pt>
                <c:pt idx="174">
                  <c:v>44340</c:v>
                </c:pt>
                <c:pt idx="175">
                  <c:v>44341</c:v>
                </c:pt>
                <c:pt idx="176">
                  <c:v>44342</c:v>
                </c:pt>
                <c:pt idx="177">
                  <c:v>44343</c:v>
                </c:pt>
                <c:pt idx="178">
                  <c:v>44344</c:v>
                </c:pt>
                <c:pt idx="179">
                  <c:v>44345</c:v>
                </c:pt>
                <c:pt idx="180">
                  <c:v>44346</c:v>
                </c:pt>
                <c:pt idx="181">
                  <c:v>44347</c:v>
                </c:pt>
                <c:pt idx="182">
                  <c:v>44348</c:v>
                </c:pt>
                <c:pt idx="183">
                  <c:v>44349</c:v>
                </c:pt>
                <c:pt idx="184">
                  <c:v>44350</c:v>
                </c:pt>
                <c:pt idx="185">
                  <c:v>44351</c:v>
                </c:pt>
                <c:pt idx="186">
                  <c:v>44352</c:v>
                </c:pt>
                <c:pt idx="187">
                  <c:v>44353</c:v>
                </c:pt>
                <c:pt idx="188">
                  <c:v>44354</c:v>
                </c:pt>
                <c:pt idx="189">
                  <c:v>44355</c:v>
                </c:pt>
                <c:pt idx="190">
                  <c:v>44356</c:v>
                </c:pt>
                <c:pt idx="191">
                  <c:v>44357</c:v>
                </c:pt>
                <c:pt idx="192">
                  <c:v>44358</c:v>
                </c:pt>
                <c:pt idx="193">
                  <c:v>44359</c:v>
                </c:pt>
                <c:pt idx="194">
                  <c:v>44360</c:v>
                </c:pt>
                <c:pt idx="195">
                  <c:v>44361</c:v>
                </c:pt>
                <c:pt idx="196">
                  <c:v>44362</c:v>
                </c:pt>
              </c:numCache>
            </c:numRef>
          </c:cat>
          <c:val>
            <c:numRef>
              <c:f>'6_15'!$I$3:$I$199</c:f>
              <c:numCache>
                <c:formatCode>General</c:formatCode>
                <c:ptCount val="197"/>
                <c:pt idx="0">
                  <c:v>34</c:v>
                </c:pt>
                <c:pt idx="1">
                  <c:v>13</c:v>
                </c:pt>
                <c:pt idx="2">
                  <c:v>15</c:v>
                </c:pt>
                <c:pt idx="3">
                  <c:v>23</c:v>
                </c:pt>
                <c:pt idx="4">
                  <c:v>36</c:v>
                </c:pt>
                <c:pt idx="5">
                  <c:v>9</c:v>
                </c:pt>
                <c:pt idx="6">
                  <c:v>24</c:v>
                </c:pt>
                <c:pt idx="7">
                  <c:v>20</c:v>
                </c:pt>
                <c:pt idx="8">
                  <c:v>22</c:v>
                </c:pt>
                <c:pt idx="9">
                  <c:v>18</c:v>
                </c:pt>
                <c:pt idx="10">
                  <c:v>14</c:v>
                </c:pt>
                <c:pt idx="11">
                  <c:v>6</c:v>
                </c:pt>
                <c:pt idx="12">
                  <c:v>6</c:v>
                </c:pt>
                <c:pt idx="13">
                  <c:v>23</c:v>
                </c:pt>
                <c:pt idx="14">
                  <c:v>61</c:v>
                </c:pt>
                <c:pt idx="15">
                  <c:v>31</c:v>
                </c:pt>
                <c:pt idx="16">
                  <c:v>14</c:v>
                </c:pt>
                <c:pt idx="17">
                  <c:v>18</c:v>
                </c:pt>
                <c:pt idx="18">
                  <c:v>7</c:v>
                </c:pt>
                <c:pt idx="19">
                  <c:v>7</c:v>
                </c:pt>
                <c:pt idx="20">
                  <c:v>33</c:v>
                </c:pt>
                <c:pt idx="21">
                  <c:v>38</c:v>
                </c:pt>
                <c:pt idx="22">
                  <c:v>19</c:v>
                </c:pt>
                <c:pt idx="23">
                  <c:v>19</c:v>
                </c:pt>
                <c:pt idx="24">
                  <c:v>9</c:v>
                </c:pt>
                <c:pt idx="25">
                  <c:v>4</c:v>
                </c:pt>
                <c:pt idx="26">
                  <c:v>4</c:v>
                </c:pt>
                <c:pt idx="27">
                  <c:v>37</c:v>
                </c:pt>
                <c:pt idx="28">
                  <c:v>21</c:v>
                </c:pt>
                <c:pt idx="29">
                  <c:v>26</c:v>
                </c:pt>
                <c:pt idx="30">
                  <c:v>14</c:v>
                </c:pt>
                <c:pt idx="31">
                  <c:v>6</c:v>
                </c:pt>
                <c:pt idx="32">
                  <c:v>6</c:v>
                </c:pt>
                <c:pt idx="33">
                  <c:v>2</c:v>
                </c:pt>
                <c:pt idx="34">
                  <c:v>16</c:v>
                </c:pt>
                <c:pt idx="35">
                  <c:v>10</c:v>
                </c:pt>
                <c:pt idx="36">
                  <c:v>31</c:v>
                </c:pt>
                <c:pt idx="37">
                  <c:v>17</c:v>
                </c:pt>
                <c:pt idx="38">
                  <c:v>25</c:v>
                </c:pt>
                <c:pt idx="39">
                  <c:v>7</c:v>
                </c:pt>
                <c:pt idx="40">
                  <c:v>2</c:v>
                </c:pt>
                <c:pt idx="41">
                  <c:v>12</c:v>
                </c:pt>
                <c:pt idx="42">
                  <c:v>12</c:v>
                </c:pt>
                <c:pt idx="43">
                  <c:v>37</c:v>
                </c:pt>
                <c:pt idx="44">
                  <c:v>12</c:v>
                </c:pt>
                <c:pt idx="45">
                  <c:v>11</c:v>
                </c:pt>
                <c:pt idx="46">
                  <c:v>1</c:v>
                </c:pt>
                <c:pt idx="47">
                  <c:v>5</c:v>
                </c:pt>
                <c:pt idx="48">
                  <c:v>7</c:v>
                </c:pt>
                <c:pt idx="49">
                  <c:v>16</c:v>
                </c:pt>
                <c:pt idx="50">
                  <c:v>7</c:v>
                </c:pt>
                <c:pt idx="51">
                  <c:v>8</c:v>
                </c:pt>
                <c:pt idx="52">
                  <c:v>5</c:v>
                </c:pt>
                <c:pt idx="53">
                  <c:v>1</c:v>
                </c:pt>
                <c:pt idx="54">
                  <c:v>1</c:v>
                </c:pt>
                <c:pt idx="55">
                  <c:v>3</c:v>
                </c:pt>
                <c:pt idx="56">
                  <c:v>8</c:v>
                </c:pt>
                <c:pt idx="57">
                  <c:v>5</c:v>
                </c:pt>
                <c:pt idx="58">
                  <c:v>4</c:v>
                </c:pt>
                <c:pt idx="59">
                  <c:v>0</c:v>
                </c:pt>
                <c:pt idx="60">
                  <c:v>2</c:v>
                </c:pt>
                <c:pt idx="62">
                  <c:v>4</c:v>
                </c:pt>
                <c:pt idx="63">
                  <c:v>15</c:v>
                </c:pt>
                <c:pt idx="64">
                  <c:v>14</c:v>
                </c:pt>
                <c:pt idx="65">
                  <c:v>7</c:v>
                </c:pt>
                <c:pt idx="66">
                  <c:v>4</c:v>
                </c:pt>
                <c:pt idx="67">
                  <c:v>2</c:v>
                </c:pt>
                <c:pt idx="68">
                  <c:v>1</c:v>
                </c:pt>
                <c:pt idx="69">
                  <c:v>3</c:v>
                </c:pt>
                <c:pt idx="70">
                  <c:v>6</c:v>
                </c:pt>
                <c:pt idx="71">
                  <c:v>8</c:v>
                </c:pt>
                <c:pt idx="72">
                  <c:v>2</c:v>
                </c:pt>
                <c:pt idx="73">
                  <c:v>2</c:v>
                </c:pt>
                <c:pt idx="74">
                  <c:v>2</c:v>
                </c:pt>
                <c:pt idx="75">
                  <c:v>1</c:v>
                </c:pt>
                <c:pt idx="76">
                  <c:v>3</c:v>
                </c:pt>
                <c:pt idx="77">
                  <c:v>5</c:v>
                </c:pt>
                <c:pt idx="78">
                  <c:v>2</c:v>
                </c:pt>
                <c:pt idx="79">
                  <c:v>0</c:v>
                </c:pt>
                <c:pt idx="80">
                  <c:v>1</c:v>
                </c:pt>
                <c:pt idx="82">
                  <c:v>1</c:v>
                </c:pt>
                <c:pt idx="83">
                  <c:v>1</c:v>
                </c:pt>
                <c:pt idx="84">
                  <c:v>4</c:v>
                </c:pt>
                <c:pt idx="85">
                  <c:v>6</c:v>
                </c:pt>
                <c:pt idx="86">
                  <c:v>0</c:v>
                </c:pt>
                <c:pt idx="87">
                  <c:v>1</c:v>
                </c:pt>
                <c:pt idx="88">
                  <c:v>1</c:v>
                </c:pt>
                <c:pt idx="90">
                  <c:v>1</c:v>
                </c:pt>
                <c:pt idx="91">
                  <c:v>0</c:v>
                </c:pt>
                <c:pt idx="92">
                  <c:v>0</c:v>
                </c:pt>
                <c:pt idx="93">
                  <c:v>3</c:v>
                </c:pt>
                <c:pt idx="94">
                  <c:v>2</c:v>
                </c:pt>
                <c:pt idx="95">
                  <c:v>1</c:v>
                </c:pt>
                <c:pt idx="96">
                  <c:v>0</c:v>
                </c:pt>
                <c:pt idx="97">
                  <c:v>2</c:v>
                </c:pt>
                <c:pt idx="98">
                  <c:v>2</c:v>
                </c:pt>
                <c:pt idx="99">
                  <c:v>1</c:v>
                </c:pt>
                <c:pt idx="100">
                  <c:v>0</c:v>
                </c:pt>
                <c:pt idx="102">
                  <c:v>4</c:v>
                </c:pt>
                <c:pt idx="104">
                  <c:v>1</c:v>
                </c:pt>
                <c:pt idx="105">
                  <c:v>2</c:v>
                </c:pt>
                <c:pt idx="106">
                  <c:v>1</c:v>
                </c:pt>
                <c:pt idx="108">
                  <c:v>2</c:v>
                </c:pt>
                <c:pt idx="111">
                  <c:v>0</c:v>
                </c:pt>
                <c:pt idx="112">
                  <c:v>1</c:v>
                </c:pt>
                <c:pt idx="113">
                  <c:v>0</c:v>
                </c:pt>
                <c:pt idx="114">
                  <c:v>5</c:v>
                </c:pt>
                <c:pt idx="115">
                  <c:v>2</c:v>
                </c:pt>
                <c:pt idx="116">
                  <c:v>0</c:v>
                </c:pt>
                <c:pt idx="117">
                  <c:v>1</c:v>
                </c:pt>
                <c:pt idx="118">
                  <c:v>2</c:v>
                </c:pt>
                <c:pt idx="119">
                  <c:v>0</c:v>
                </c:pt>
                <c:pt idx="120">
                  <c:v>5</c:v>
                </c:pt>
                <c:pt idx="121">
                  <c:v>2</c:v>
                </c:pt>
                <c:pt idx="122">
                  <c:v>0</c:v>
                </c:pt>
                <c:pt idx="123">
                  <c:v>1</c:v>
                </c:pt>
                <c:pt idx="125">
                  <c:v>0</c:v>
                </c:pt>
                <c:pt idx="126">
                  <c:v>0</c:v>
                </c:pt>
                <c:pt idx="127">
                  <c:v>1</c:v>
                </c:pt>
                <c:pt idx="128">
                  <c:v>0</c:v>
                </c:pt>
                <c:pt idx="129">
                  <c:v>2</c:v>
                </c:pt>
                <c:pt idx="130">
                  <c:v>0</c:v>
                </c:pt>
                <c:pt idx="131">
                  <c:v>1</c:v>
                </c:pt>
                <c:pt idx="132">
                  <c:v>2</c:v>
                </c:pt>
                <c:pt idx="133">
                  <c:v>4</c:v>
                </c:pt>
                <c:pt idx="134">
                  <c:v>0</c:v>
                </c:pt>
                <c:pt idx="135">
                  <c:v>0</c:v>
                </c:pt>
                <c:pt idx="136">
                  <c:v>0</c:v>
                </c:pt>
                <c:pt idx="137">
                  <c:v>0</c:v>
                </c:pt>
                <c:pt idx="138">
                  <c:v>0</c:v>
                </c:pt>
                <c:pt idx="139">
                  <c:v>0</c:v>
                </c:pt>
                <c:pt idx="140">
                  <c:v>2</c:v>
                </c:pt>
                <c:pt idx="141">
                  <c:v>2</c:v>
                </c:pt>
                <c:pt idx="142">
                  <c:v>0</c:v>
                </c:pt>
                <c:pt idx="143">
                  <c:v>2</c:v>
                </c:pt>
                <c:pt idx="144">
                  <c:v>1</c:v>
                </c:pt>
                <c:pt idx="146">
                  <c:v>0</c:v>
                </c:pt>
                <c:pt idx="147">
                  <c:v>2</c:v>
                </c:pt>
                <c:pt idx="148">
                  <c:v>0</c:v>
                </c:pt>
                <c:pt idx="149">
                  <c:v>4</c:v>
                </c:pt>
                <c:pt idx="150">
                  <c:v>3</c:v>
                </c:pt>
                <c:pt idx="151">
                  <c:v>1</c:v>
                </c:pt>
                <c:pt idx="152">
                  <c:v>1</c:v>
                </c:pt>
                <c:pt idx="153">
                  <c:v>1</c:v>
                </c:pt>
                <c:pt idx="154">
                  <c:v>5</c:v>
                </c:pt>
                <c:pt idx="155">
                  <c:v>2</c:v>
                </c:pt>
                <c:pt idx="156">
                  <c:v>4</c:v>
                </c:pt>
                <c:pt idx="157">
                  <c:v>2</c:v>
                </c:pt>
                <c:pt idx="158">
                  <c:v>0</c:v>
                </c:pt>
                <c:pt idx="159">
                  <c:v>1</c:v>
                </c:pt>
                <c:pt idx="160">
                  <c:v>1</c:v>
                </c:pt>
                <c:pt idx="161">
                  <c:v>0</c:v>
                </c:pt>
                <c:pt idx="162">
                  <c:v>0</c:v>
                </c:pt>
                <c:pt idx="163">
                  <c:v>0</c:v>
                </c:pt>
                <c:pt idx="164">
                  <c:v>1</c:v>
                </c:pt>
                <c:pt idx="167">
                  <c:v>0</c:v>
                </c:pt>
                <c:pt idx="168">
                  <c:v>1</c:v>
                </c:pt>
                <c:pt idx="169">
                  <c:v>0</c:v>
                </c:pt>
                <c:pt idx="170">
                  <c:v>0</c:v>
                </c:pt>
                <c:pt idx="171">
                  <c:v>0</c:v>
                </c:pt>
                <c:pt idx="173">
                  <c:v>0</c:v>
                </c:pt>
                <c:pt idx="174">
                  <c:v>2</c:v>
                </c:pt>
                <c:pt idx="175">
                  <c:v>0</c:v>
                </c:pt>
                <c:pt idx="177">
                  <c:v>0</c:v>
                </c:pt>
                <c:pt idx="181">
                  <c:v>1</c:v>
                </c:pt>
                <c:pt idx="189">
                  <c:v>1</c:v>
                </c:pt>
              </c:numCache>
            </c:numRef>
          </c:val>
          <c:extLst>
            <c:ext xmlns:c16="http://schemas.microsoft.com/office/drawing/2014/chart" uri="{C3380CC4-5D6E-409C-BE32-E72D297353CC}">
              <c16:uniqueId val="{00000001-F5C8-4C4D-9A83-A97D6B65B282}"/>
            </c:ext>
          </c:extLst>
        </c:ser>
        <c:dLbls>
          <c:showLegendKey val="0"/>
          <c:showVal val="0"/>
          <c:showCatName val="0"/>
          <c:showSerName val="0"/>
          <c:showPercent val="0"/>
          <c:showBubbleSize val="0"/>
        </c:dLbls>
        <c:gapWidth val="0"/>
        <c:overlap val="100"/>
        <c:axId val="586030776"/>
        <c:axId val="586031104"/>
      </c:barChart>
      <c:dateAx>
        <c:axId val="586030776"/>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6031104"/>
        <c:crosses val="autoZero"/>
        <c:auto val="1"/>
        <c:lblOffset val="100"/>
        <c:baseTimeUnit val="days"/>
      </c:dateAx>
      <c:valAx>
        <c:axId val="58603110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6030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'6_15 breakthru'!$B$1</c:f>
              <c:strCache>
                <c:ptCount val="1"/>
                <c:pt idx="0">
                  <c:v>Not fully vaccinated</c:v>
                </c:pt>
              </c:strCache>
            </c:strRef>
          </c:tx>
          <c:spPr>
            <a:solidFill>
              <a:schemeClr val="bg1">
                <a:lumMod val="75000"/>
              </a:schemeClr>
            </a:solidFill>
            <a:ln>
              <a:solidFill>
                <a:schemeClr val="tx1"/>
              </a:solidFill>
            </a:ln>
            <a:effectLst/>
          </c:spPr>
          <c:invertIfNegative val="0"/>
          <c:cat>
            <c:numRef>
              <c:f>'6_15 breakthru'!$A$2:$A$99</c:f>
              <c:numCache>
                <c:formatCode>m/d/yyyy</c:formatCode>
                <c:ptCount val="98"/>
                <c:pt idx="0">
                  <c:v>44235</c:v>
                </c:pt>
                <c:pt idx="1">
                  <c:v>44236</c:v>
                </c:pt>
                <c:pt idx="2">
                  <c:v>44237</c:v>
                </c:pt>
                <c:pt idx="3">
                  <c:v>44238</c:v>
                </c:pt>
                <c:pt idx="4">
                  <c:v>44239</c:v>
                </c:pt>
                <c:pt idx="5">
                  <c:v>44240</c:v>
                </c:pt>
                <c:pt idx="6">
                  <c:v>44241</c:v>
                </c:pt>
                <c:pt idx="7">
                  <c:v>44242</c:v>
                </c:pt>
                <c:pt idx="8">
                  <c:v>44243</c:v>
                </c:pt>
                <c:pt idx="9">
                  <c:v>44244</c:v>
                </c:pt>
                <c:pt idx="10">
                  <c:v>44245</c:v>
                </c:pt>
                <c:pt idx="11">
                  <c:v>44246</c:v>
                </c:pt>
                <c:pt idx="12">
                  <c:v>44248</c:v>
                </c:pt>
                <c:pt idx="13">
                  <c:v>44249</c:v>
                </c:pt>
                <c:pt idx="14">
                  <c:v>44250</c:v>
                </c:pt>
                <c:pt idx="15">
                  <c:v>44251</c:v>
                </c:pt>
                <c:pt idx="16">
                  <c:v>44252</c:v>
                </c:pt>
                <c:pt idx="17">
                  <c:v>44253</c:v>
                </c:pt>
                <c:pt idx="18">
                  <c:v>44254</c:v>
                </c:pt>
                <c:pt idx="19">
                  <c:v>44256</c:v>
                </c:pt>
                <c:pt idx="20">
                  <c:v>44257</c:v>
                </c:pt>
                <c:pt idx="21">
                  <c:v>44258</c:v>
                </c:pt>
                <c:pt idx="22">
                  <c:v>44259</c:v>
                </c:pt>
                <c:pt idx="23">
                  <c:v>44260</c:v>
                </c:pt>
                <c:pt idx="24">
                  <c:v>44261</c:v>
                </c:pt>
                <c:pt idx="25">
                  <c:v>44262</c:v>
                </c:pt>
                <c:pt idx="26">
                  <c:v>44263</c:v>
                </c:pt>
                <c:pt idx="27">
                  <c:v>44264</c:v>
                </c:pt>
                <c:pt idx="28">
                  <c:v>44265</c:v>
                </c:pt>
                <c:pt idx="29">
                  <c:v>44266</c:v>
                </c:pt>
                <c:pt idx="30">
                  <c:v>44268</c:v>
                </c:pt>
                <c:pt idx="31">
                  <c:v>44270</c:v>
                </c:pt>
                <c:pt idx="32">
                  <c:v>44271</c:v>
                </c:pt>
                <c:pt idx="33">
                  <c:v>44272</c:v>
                </c:pt>
                <c:pt idx="34">
                  <c:v>44274</c:v>
                </c:pt>
                <c:pt idx="35">
                  <c:v>44277</c:v>
                </c:pt>
                <c:pt idx="36">
                  <c:v>44278</c:v>
                </c:pt>
                <c:pt idx="37">
                  <c:v>44279</c:v>
                </c:pt>
                <c:pt idx="38">
                  <c:v>44280</c:v>
                </c:pt>
                <c:pt idx="39">
                  <c:v>44281</c:v>
                </c:pt>
                <c:pt idx="40">
                  <c:v>44282</c:v>
                </c:pt>
                <c:pt idx="41">
                  <c:v>44283</c:v>
                </c:pt>
                <c:pt idx="42">
                  <c:v>44284</c:v>
                </c:pt>
                <c:pt idx="43">
                  <c:v>44285</c:v>
                </c:pt>
                <c:pt idx="44">
                  <c:v>44286</c:v>
                </c:pt>
                <c:pt idx="45">
                  <c:v>44287</c:v>
                </c:pt>
                <c:pt idx="46">
                  <c:v>44288</c:v>
                </c:pt>
                <c:pt idx="47">
                  <c:v>44289</c:v>
                </c:pt>
                <c:pt idx="48">
                  <c:v>44291</c:v>
                </c:pt>
                <c:pt idx="49">
                  <c:v>44292</c:v>
                </c:pt>
                <c:pt idx="50">
                  <c:v>44293</c:v>
                </c:pt>
                <c:pt idx="51">
                  <c:v>44294</c:v>
                </c:pt>
                <c:pt idx="52">
                  <c:v>44295</c:v>
                </c:pt>
                <c:pt idx="53">
                  <c:v>44296</c:v>
                </c:pt>
                <c:pt idx="54">
                  <c:v>44297</c:v>
                </c:pt>
                <c:pt idx="55">
                  <c:v>44298</c:v>
                </c:pt>
                <c:pt idx="56">
                  <c:v>44299</c:v>
                </c:pt>
                <c:pt idx="57">
                  <c:v>44300</c:v>
                </c:pt>
                <c:pt idx="58">
                  <c:v>44301</c:v>
                </c:pt>
                <c:pt idx="59">
                  <c:v>44302</c:v>
                </c:pt>
                <c:pt idx="60">
                  <c:v>44303</c:v>
                </c:pt>
                <c:pt idx="61">
                  <c:v>44304</c:v>
                </c:pt>
                <c:pt idx="62">
                  <c:v>44305</c:v>
                </c:pt>
                <c:pt idx="63">
                  <c:v>44306</c:v>
                </c:pt>
                <c:pt idx="64">
                  <c:v>44307</c:v>
                </c:pt>
                <c:pt idx="65">
                  <c:v>44308</c:v>
                </c:pt>
                <c:pt idx="66">
                  <c:v>44309</c:v>
                </c:pt>
                <c:pt idx="67">
                  <c:v>44310</c:v>
                </c:pt>
                <c:pt idx="68">
                  <c:v>44312</c:v>
                </c:pt>
                <c:pt idx="69">
                  <c:v>44313</c:v>
                </c:pt>
                <c:pt idx="70">
                  <c:v>44314</c:v>
                </c:pt>
                <c:pt idx="71">
                  <c:v>44315</c:v>
                </c:pt>
                <c:pt idx="72">
                  <c:v>44316</c:v>
                </c:pt>
                <c:pt idx="73">
                  <c:v>44317</c:v>
                </c:pt>
                <c:pt idx="74">
                  <c:v>44318</c:v>
                </c:pt>
                <c:pt idx="75">
                  <c:v>44319</c:v>
                </c:pt>
                <c:pt idx="76">
                  <c:v>44320</c:v>
                </c:pt>
                <c:pt idx="77">
                  <c:v>44321</c:v>
                </c:pt>
                <c:pt idx="78">
                  <c:v>44322</c:v>
                </c:pt>
                <c:pt idx="79">
                  <c:v>44323</c:v>
                </c:pt>
                <c:pt idx="80">
                  <c:v>44324</c:v>
                </c:pt>
                <c:pt idx="81">
                  <c:v>44325</c:v>
                </c:pt>
                <c:pt idx="82">
                  <c:v>44326</c:v>
                </c:pt>
                <c:pt idx="83">
                  <c:v>44327</c:v>
                </c:pt>
                <c:pt idx="84">
                  <c:v>44328</c:v>
                </c:pt>
                <c:pt idx="85">
                  <c:v>44329</c:v>
                </c:pt>
                <c:pt idx="86">
                  <c:v>44330</c:v>
                </c:pt>
                <c:pt idx="87">
                  <c:v>44333</c:v>
                </c:pt>
                <c:pt idx="88">
                  <c:v>44334</c:v>
                </c:pt>
                <c:pt idx="89">
                  <c:v>44335</c:v>
                </c:pt>
                <c:pt idx="90">
                  <c:v>44336</c:v>
                </c:pt>
                <c:pt idx="91">
                  <c:v>44337</c:v>
                </c:pt>
                <c:pt idx="92">
                  <c:v>44339</c:v>
                </c:pt>
                <c:pt idx="93">
                  <c:v>44340</c:v>
                </c:pt>
                <c:pt idx="94">
                  <c:v>44341</c:v>
                </c:pt>
                <c:pt idx="95">
                  <c:v>44343</c:v>
                </c:pt>
                <c:pt idx="96">
                  <c:v>44347</c:v>
                </c:pt>
                <c:pt idx="97">
                  <c:v>44355</c:v>
                </c:pt>
              </c:numCache>
            </c:numRef>
          </c:cat>
          <c:val>
            <c:numRef>
              <c:f>'6_15 breakthru'!$B$2:$B$99</c:f>
              <c:numCache>
                <c:formatCode>General</c:formatCode>
                <c:ptCount val="98"/>
                <c:pt idx="0">
                  <c:v>6</c:v>
                </c:pt>
                <c:pt idx="1">
                  <c:v>7</c:v>
                </c:pt>
                <c:pt idx="2">
                  <c:v>11</c:v>
                </c:pt>
                <c:pt idx="3">
                  <c:v>1</c:v>
                </c:pt>
                <c:pt idx="4">
                  <c:v>2</c:v>
                </c:pt>
                <c:pt idx="5">
                  <c:v>3</c:v>
                </c:pt>
                <c:pt idx="6">
                  <c:v>1</c:v>
                </c:pt>
                <c:pt idx="7">
                  <c:v>7</c:v>
                </c:pt>
                <c:pt idx="8">
                  <c:v>6</c:v>
                </c:pt>
                <c:pt idx="9">
                  <c:v>3</c:v>
                </c:pt>
                <c:pt idx="10">
                  <c:v>1</c:v>
                </c:pt>
                <c:pt idx="11">
                  <c:v>1</c:v>
                </c:pt>
                <c:pt idx="12">
                  <c:v>2</c:v>
                </c:pt>
                <c:pt idx="13">
                  <c:v>4</c:v>
                </c:pt>
                <c:pt idx="14">
                  <c:v>8</c:v>
                </c:pt>
                <c:pt idx="15">
                  <c:v>5</c:v>
                </c:pt>
                <c:pt idx="16">
                  <c:v>0</c:v>
                </c:pt>
                <c:pt idx="17">
                  <c:v>2</c:v>
                </c:pt>
                <c:pt idx="18">
                  <c:v>1</c:v>
                </c:pt>
                <c:pt idx="19">
                  <c:v>2</c:v>
                </c:pt>
                <c:pt idx="20">
                  <c:v>0</c:v>
                </c:pt>
                <c:pt idx="21">
                  <c:v>1</c:v>
                </c:pt>
                <c:pt idx="22">
                  <c:v>4</c:v>
                </c:pt>
                <c:pt idx="23">
                  <c:v>3</c:v>
                </c:pt>
                <c:pt idx="24">
                  <c:v>1</c:v>
                </c:pt>
                <c:pt idx="25">
                  <c:v>1</c:v>
                </c:pt>
                <c:pt idx="26">
                  <c:v>1</c:v>
                </c:pt>
                <c:pt idx="27">
                  <c:v>8</c:v>
                </c:pt>
                <c:pt idx="28">
                  <c:v>2</c:v>
                </c:pt>
                <c:pt idx="29">
                  <c:v>2</c:v>
                </c:pt>
                <c:pt idx="30">
                  <c:v>6</c:v>
                </c:pt>
                <c:pt idx="31">
                  <c:v>1</c:v>
                </c:pt>
                <c:pt idx="32">
                  <c:v>3</c:v>
                </c:pt>
                <c:pt idx="33">
                  <c:v>6</c:v>
                </c:pt>
                <c:pt idx="34">
                  <c:v>5</c:v>
                </c:pt>
                <c:pt idx="35">
                  <c:v>3</c:v>
                </c:pt>
                <c:pt idx="36">
                  <c:v>3</c:v>
                </c:pt>
                <c:pt idx="37">
                  <c:v>1</c:v>
                </c:pt>
                <c:pt idx="38">
                  <c:v>8</c:v>
                </c:pt>
                <c:pt idx="39">
                  <c:v>1</c:v>
                </c:pt>
                <c:pt idx="40">
                  <c:v>2</c:v>
                </c:pt>
                <c:pt idx="41">
                  <c:v>1</c:v>
                </c:pt>
                <c:pt idx="42">
                  <c:v>3</c:v>
                </c:pt>
                <c:pt idx="43">
                  <c:v>1</c:v>
                </c:pt>
                <c:pt idx="44">
                  <c:v>10</c:v>
                </c:pt>
                <c:pt idx="45">
                  <c:v>5</c:v>
                </c:pt>
                <c:pt idx="46">
                  <c:v>3</c:v>
                </c:pt>
                <c:pt idx="47">
                  <c:v>2</c:v>
                </c:pt>
                <c:pt idx="48">
                  <c:v>4</c:v>
                </c:pt>
                <c:pt idx="49">
                  <c:v>5</c:v>
                </c:pt>
                <c:pt idx="50">
                  <c:v>4</c:v>
                </c:pt>
                <c:pt idx="51">
                  <c:v>3</c:v>
                </c:pt>
                <c:pt idx="52">
                  <c:v>2</c:v>
                </c:pt>
                <c:pt idx="53">
                  <c:v>1</c:v>
                </c:pt>
                <c:pt idx="54">
                  <c:v>1</c:v>
                </c:pt>
                <c:pt idx="55">
                  <c:v>5</c:v>
                </c:pt>
                <c:pt idx="56">
                  <c:v>6</c:v>
                </c:pt>
                <c:pt idx="57">
                  <c:v>4</c:v>
                </c:pt>
                <c:pt idx="58">
                  <c:v>4</c:v>
                </c:pt>
                <c:pt idx="59">
                  <c:v>2</c:v>
                </c:pt>
                <c:pt idx="60">
                  <c:v>2</c:v>
                </c:pt>
                <c:pt idx="61">
                  <c:v>2</c:v>
                </c:pt>
                <c:pt idx="62">
                  <c:v>2</c:v>
                </c:pt>
                <c:pt idx="63">
                  <c:v>5</c:v>
                </c:pt>
                <c:pt idx="64">
                  <c:v>4</c:v>
                </c:pt>
                <c:pt idx="65">
                  <c:v>5</c:v>
                </c:pt>
                <c:pt idx="66">
                  <c:v>4</c:v>
                </c:pt>
                <c:pt idx="67">
                  <c:v>1</c:v>
                </c:pt>
                <c:pt idx="68">
                  <c:v>3</c:v>
                </c:pt>
                <c:pt idx="69">
                  <c:v>9</c:v>
                </c:pt>
                <c:pt idx="70">
                  <c:v>8</c:v>
                </c:pt>
                <c:pt idx="71">
                  <c:v>4</c:v>
                </c:pt>
                <c:pt idx="72">
                  <c:v>3</c:v>
                </c:pt>
                <c:pt idx="73">
                  <c:v>1</c:v>
                </c:pt>
                <c:pt idx="74">
                  <c:v>2</c:v>
                </c:pt>
                <c:pt idx="75">
                  <c:v>3</c:v>
                </c:pt>
                <c:pt idx="76">
                  <c:v>7</c:v>
                </c:pt>
                <c:pt idx="77">
                  <c:v>5</c:v>
                </c:pt>
                <c:pt idx="78">
                  <c:v>6</c:v>
                </c:pt>
                <c:pt idx="79">
                  <c:v>4</c:v>
                </c:pt>
                <c:pt idx="80">
                  <c:v>2</c:v>
                </c:pt>
                <c:pt idx="81">
                  <c:v>1</c:v>
                </c:pt>
                <c:pt idx="82">
                  <c:v>3</c:v>
                </c:pt>
                <c:pt idx="83">
                  <c:v>2</c:v>
                </c:pt>
                <c:pt idx="84">
                  <c:v>3</c:v>
                </c:pt>
                <c:pt idx="85">
                  <c:v>1</c:v>
                </c:pt>
                <c:pt idx="86">
                  <c:v>1</c:v>
                </c:pt>
                <c:pt idx="87">
                  <c:v>2</c:v>
                </c:pt>
                <c:pt idx="88">
                  <c:v>1</c:v>
                </c:pt>
                <c:pt idx="89">
                  <c:v>2</c:v>
                </c:pt>
                <c:pt idx="90">
                  <c:v>3</c:v>
                </c:pt>
                <c:pt idx="91">
                  <c:v>2</c:v>
                </c:pt>
                <c:pt idx="92">
                  <c:v>1</c:v>
                </c:pt>
                <c:pt idx="93">
                  <c:v>1</c:v>
                </c:pt>
                <c:pt idx="94">
                  <c:v>3</c:v>
                </c:pt>
                <c:pt idx="95">
                  <c:v>1</c:v>
                </c:pt>
                <c:pt idx="96">
                  <c:v>0</c:v>
                </c:pt>
                <c:pt idx="97">
                  <c:v>3</c:v>
                </c:pt>
              </c:numCache>
            </c:numRef>
          </c:val>
          <c:extLst>
            <c:ext xmlns:c16="http://schemas.microsoft.com/office/drawing/2014/chart" uri="{C3380CC4-5D6E-409C-BE32-E72D297353CC}">
              <c16:uniqueId val="{00000000-E318-49AF-8C00-A2EF6B509806}"/>
            </c:ext>
          </c:extLst>
        </c:ser>
        <c:ser>
          <c:idx val="1"/>
          <c:order val="1"/>
          <c:tx>
            <c:strRef>
              <c:f>'6_15 breakthru'!$C$1</c:f>
              <c:strCache>
                <c:ptCount val="1"/>
                <c:pt idx="0">
                  <c:v>Fully vaccinated</c:v>
                </c:pt>
              </c:strCache>
            </c:strRef>
          </c:tx>
          <c:spPr>
            <a:solidFill>
              <a:srgbClr val="FF0000"/>
            </a:solidFill>
            <a:ln>
              <a:solidFill>
                <a:schemeClr val="tx1"/>
              </a:solidFill>
            </a:ln>
            <a:effectLst/>
          </c:spPr>
          <c:invertIfNegative val="0"/>
          <c:cat>
            <c:numRef>
              <c:f>'6_15 breakthru'!$A$2:$A$99</c:f>
              <c:numCache>
                <c:formatCode>m/d/yyyy</c:formatCode>
                <c:ptCount val="98"/>
                <c:pt idx="0">
                  <c:v>44235</c:v>
                </c:pt>
                <c:pt idx="1">
                  <c:v>44236</c:v>
                </c:pt>
                <c:pt idx="2">
                  <c:v>44237</c:v>
                </c:pt>
                <c:pt idx="3">
                  <c:v>44238</c:v>
                </c:pt>
                <c:pt idx="4">
                  <c:v>44239</c:v>
                </c:pt>
                <c:pt idx="5">
                  <c:v>44240</c:v>
                </c:pt>
                <c:pt idx="6">
                  <c:v>44241</c:v>
                </c:pt>
                <c:pt idx="7">
                  <c:v>44242</c:v>
                </c:pt>
                <c:pt idx="8">
                  <c:v>44243</c:v>
                </c:pt>
                <c:pt idx="9">
                  <c:v>44244</c:v>
                </c:pt>
                <c:pt idx="10">
                  <c:v>44245</c:v>
                </c:pt>
                <c:pt idx="11">
                  <c:v>44246</c:v>
                </c:pt>
                <c:pt idx="12">
                  <c:v>44248</c:v>
                </c:pt>
                <c:pt idx="13">
                  <c:v>44249</c:v>
                </c:pt>
                <c:pt idx="14">
                  <c:v>44250</c:v>
                </c:pt>
                <c:pt idx="15">
                  <c:v>44251</c:v>
                </c:pt>
                <c:pt idx="16">
                  <c:v>44252</c:v>
                </c:pt>
                <c:pt idx="17">
                  <c:v>44253</c:v>
                </c:pt>
                <c:pt idx="18">
                  <c:v>44254</c:v>
                </c:pt>
                <c:pt idx="19">
                  <c:v>44256</c:v>
                </c:pt>
                <c:pt idx="20">
                  <c:v>44257</c:v>
                </c:pt>
                <c:pt idx="21">
                  <c:v>44258</c:v>
                </c:pt>
                <c:pt idx="22">
                  <c:v>44259</c:v>
                </c:pt>
                <c:pt idx="23">
                  <c:v>44260</c:v>
                </c:pt>
                <c:pt idx="24">
                  <c:v>44261</c:v>
                </c:pt>
                <c:pt idx="25">
                  <c:v>44262</c:v>
                </c:pt>
                <c:pt idx="26">
                  <c:v>44263</c:v>
                </c:pt>
                <c:pt idx="27">
                  <c:v>44264</c:v>
                </c:pt>
                <c:pt idx="28">
                  <c:v>44265</c:v>
                </c:pt>
                <c:pt idx="29">
                  <c:v>44266</c:v>
                </c:pt>
                <c:pt idx="30">
                  <c:v>44268</c:v>
                </c:pt>
                <c:pt idx="31">
                  <c:v>44270</c:v>
                </c:pt>
                <c:pt idx="32">
                  <c:v>44271</c:v>
                </c:pt>
                <c:pt idx="33">
                  <c:v>44272</c:v>
                </c:pt>
                <c:pt idx="34">
                  <c:v>44274</c:v>
                </c:pt>
                <c:pt idx="35">
                  <c:v>44277</c:v>
                </c:pt>
                <c:pt idx="36">
                  <c:v>44278</c:v>
                </c:pt>
                <c:pt idx="37">
                  <c:v>44279</c:v>
                </c:pt>
                <c:pt idx="38">
                  <c:v>44280</c:v>
                </c:pt>
                <c:pt idx="39">
                  <c:v>44281</c:v>
                </c:pt>
                <c:pt idx="40">
                  <c:v>44282</c:v>
                </c:pt>
                <c:pt idx="41">
                  <c:v>44283</c:v>
                </c:pt>
                <c:pt idx="42">
                  <c:v>44284</c:v>
                </c:pt>
                <c:pt idx="43">
                  <c:v>44285</c:v>
                </c:pt>
                <c:pt idx="44">
                  <c:v>44286</c:v>
                </c:pt>
                <c:pt idx="45">
                  <c:v>44287</c:v>
                </c:pt>
                <c:pt idx="46">
                  <c:v>44288</c:v>
                </c:pt>
                <c:pt idx="47">
                  <c:v>44289</c:v>
                </c:pt>
                <c:pt idx="48">
                  <c:v>44291</c:v>
                </c:pt>
                <c:pt idx="49">
                  <c:v>44292</c:v>
                </c:pt>
                <c:pt idx="50">
                  <c:v>44293</c:v>
                </c:pt>
                <c:pt idx="51">
                  <c:v>44294</c:v>
                </c:pt>
                <c:pt idx="52">
                  <c:v>44295</c:v>
                </c:pt>
                <c:pt idx="53">
                  <c:v>44296</c:v>
                </c:pt>
                <c:pt idx="54">
                  <c:v>44297</c:v>
                </c:pt>
                <c:pt idx="55">
                  <c:v>44298</c:v>
                </c:pt>
                <c:pt idx="56">
                  <c:v>44299</c:v>
                </c:pt>
                <c:pt idx="57">
                  <c:v>44300</c:v>
                </c:pt>
                <c:pt idx="58">
                  <c:v>44301</c:v>
                </c:pt>
                <c:pt idx="59">
                  <c:v>44302</c:v>
                </c:pt>
                <c:pt idx="60">
                  <c:v>44303</c:v>
                </c:pt>
                <c:pt idx="61">
                  <c:v>44304</c:v>
                </c:pt>
                <c:pt idx="62">
                  <c:v>44305</c:v>
                </c:pt>
                <c:pt idx="63">
                  <c:v>44306</c:v>
                </c:pt>
                <c:pt idx="64">
                  <c:v>44307</c:v>
                </c:pt>
                <c:pt idx="65">
                  <c:v>44308</c:v>
                </c:pt>
                <c:pt idx="66">
                  <c:v>44309</c:v>
                </c:pt>
                <c:pt idx="67">
                  <c:v>44310</c:v>
                </c:pt>
                <c:pt idx="68">
                  <c:v>44312</c:v>
                </c:pt>
                <c:pt idx="69">
                  <c:v>44313</c:v>
                </c:pt>
                <c:pt idx="70">
                  <c:v>44314</c:v>
                </c:pt>
                <c:pt idx="71">
                  <c:v>44315</c:v>
                </c:pt>
                <c:pt idx="72">
                  <c:v>44316</c:v>
                </c:pt>
                <c:pt idx="73">
                  <c:v>44317</c:v>
                </c:pt>
                <c:pt idx="74">
                  <c:v>44318</c:v>
                </c:pt>
                <c:pt idx="75">
                  <c:v>44319</c:v>
                </c:pt>
                <c:pt idx="76">
                  <c:v>44320</c:v>
                </c:pt>
                <c:pt idx="77">
                  <c:v>44321</c:v>
                </c:pt>
                <c:pt idx="78">
                  <c:v>44322</c:v>
                </c:pt>
                <c:pt idx="79">
                  <c:v>44323</c:v>
                </c:pt>
                <c:pt idx="80">
                  <c:v>44324</c:v>
                </c:pt>
                <c:pt idx="81">
                  <c:v>44325</c:v>
                </c:pt>
                <c:pt idx="82">
                  <c:v>44326</c:v>
                </c:pt>
                <c:pt idx="83">
                  <c:v>44327</c:v>
                </c:pt>
                <c:pt idx="84">
                  <c:v>44328</c:v>
                </c:pt>
                <c:pt idx="85">
                  <c:v>44329</c:v>
                </c:pt>
                <c:pt idx="86">
                  <c:v>44330</c:v>
                </c:pt>
                <c:pt idx="87">
                  <c:v>44333</c:v>
                </c:pt>
                <c:pt idx="88">
                  <c:v>44334</c:v>
                </c:pt>
                <c:pt idx="89">
                  <c:v>44335</c:v>
                </c:pt>
                <c:pt idx="90">
                  <c:v>44336</c:v>
                </c:pt>
                <c:pt idx="91">
                  <c:v>44337</c:v>
                </c:pt>
                <c:pt idx="92">
                  <c:v>44339</c:v>
                </c:pt>
                <c:pt idx="93">
                  <c:v>44340</c:v>
                </c:pt>
                <c:pt idx="94">
                  <c:v>44341</c:v>
                </c:pt>
                <c:pt idx="95">
                  <c:v>44343</c:v>
                </c:pt>
                <c:pt idx="96">
                  <c:v>44347</c:v>
                </c:pt>
                <c:pt idx="97">
                  <c:v>44355</c:v>
                </c:pt>
              </c:numCache>
            </c:numRef>
          </c:cat>
          <c:val>
            <c:numRef>
              <c:f>'6_15 breakthru'!$C$2:$C$99</c:f>
              <c:numCache>
                <c:formatCode>General</c:formatCode>
                <c:ptCount val="98"/>
                <c:pt idx="0">
                  <c:v>0</c:v>
                </c:pt>
                <c:pt idx="1">
                  <c:v>0</c:v>
                </c:pt>
                <c:pt idx="2">
                  <c:v>0</c:v>
                </c:pt>
                <c:pt idx="3">
                  <c:v>1</c:v>
                </c:pt>
                <c:pt idx="4">
                  <c:v>0</c:v>
                </c:pt>
                <c:pt idx="5">
                  <c:v>0</c:v>
                </c:pt>
                <c:pt idx="6">
                  <c:v>0</c:v>
                </c:pt>
                <c:pt idx="7">
                  <c:v>0</c:v>
                </c:pt>
                <c:pt idx="8">
                  <c:v>0</c:v>
                </c:pt>
                <c:pt idx="9">
                  <c:v>2</c:v>
                </c:pt>
                <c:pt idx="10">
                  <c:v>0</c:v>
                </c:pt>
                <c:pt idx="11">
                  <c:v>0</c:v>
                </c:pt>
                <c:pt idx="12">
                  <c:v>0</c:v>
                </c:pt>
                <c:pt idx="13">
                  <c:v>0</c:v>
                </c:pt>
                <c:pt idx="14">
                  <c:v>1</c:v>
                </c:pt>
                <c:pt idx="15">
                  <c:v>1</c:v>
                </c:pt>
                <c:pt idx="16">
                  <c:v>1</c:v>
                </c:pt>
                <c:pt idx="17">
                  <c:v>0</c:v>
                </c:pt>
                <c:pt idx="18">
                  <c:v>0</c:v>
                </c:pt>
                <c:pt idx="19">
                  <c:v>0</c:v>
                </c:pt>
                <c:pt idx="20">
                  <c:v>1</c:v>
                </c:pt>
                <c:pt idx="21">
                  <c:v>0</c:v>
                </c:pt>
                <c:pt idx="22">
                  <c:v>0</c:v>
                </c:pt>
                <c:pt idx="23">
                  <c:v>0</c:v>
                </c:pt>
                <c:pt idx="24">
                  <c:v>0</c:v>
                </c:pt>
                <c:pt idx="25">
                  <c:v>1</c:v>
                </c:pt>
                <c:pt idx="26">
                  <c:v>1</c:v>
                </c:pt>
                <c:pt idx="27">
                  <c:v>0</c:v>
                </c:pt>
                <c:pt idx="28">
                  <c:v>0</c:v>
                </c:pt>
                <c:pt idx="29">
                  <c:v>2</c:v>
                </c:pt>
                <c:pt idx="30">
                  <c:v>0</c:v>
                </c:pt>
                <c:pt idx="31">
                  <c:v>0</c:v>
                </c:pt>
                <c:pt idx="32">
                  <c:v>1</c:v>
                </c:pt>
                <c:pt idx="33">
                  <c:v>1</c:v>
                </c:pt>
                <c:pt idx="34">
                  <c:v>0</c:v>
                </c:pt>
                <c:pt idx="35">
                  <c:v>0</c:v>
                </c:pt>
                <c:pt idx="36">
                  <c:v>0</c:v>
                </c:pt>
                <c:pt idx="37">
                  <c:v>0</c:v>
                </c:pt>
                <c:pt idx="38">
                  <c:v>0</c:v>
                </c:pt>
                <c:pt idx="39">
                  <c:v>1</c:v>
                </c:pt>
                <c:pt idx="40">
                  <c:v>0</c:v>
                </c:pt>
                <c:pt idx="41">
                  <c:v>1</c:v>
                </c:pt>
                <c:pt idx="42">
                  <c:v>1</c:v>
                </c:pt>
                <c:pt idx="43">
                  <c:v>0</c:v>
                </c:pt>
                <c:pt idx="44">
                  <c:v>0</c:v>
                </c:pt>
                <c:pt idx="45">
                  <c:v>0</c:v>
                </c:pt>
                <c:pt idx="46">
                  <c:v>1</c:v>
                </c:pt>
                <c:pt idx="47">
                  <c:v>1</c:v>
                </c:pt>
                <c:pt idx="48">
                  <c:v>0</c:v>
                </c:pt>
                <c:pt idx="49">
                  <c:v>0</c:v>
                </c:pt>
                <c:pt idx="50">
                  <c:v>0</c:v>
                </c:pt>
                <c:pt idx="51">
                  <c:v>0</c:v>
                </c:pt>
                <c:pt idx="52">
                  <c:v>1</c:v>
                </c:pt>
                <c:pt idx="53">
                  <c:v>0</c:v>
                </c:pt>
                <c:pt idx="54">
                  <c:v>0</c:v>
                </c:pt>
                <c:pt idx="55">
                  <c:v>0</c:v>
                </c:pt>
                <c:pt idx="56">
                  <c:v>2</c:v>
                </c:pt>
                <c:pt idx="57">
                  <c:v>0</c:v>
                </c:pt>
                <c:pt idx="58">
                  <c:v>0</c:v>
                </c:pt>
                <c:pt idx="59">
                  <c:v>0</c:v>
                </c:pt>
                <c:pt idx="60">
                  <c:v>1</c:v>
                </c:pt>
                <c:pt idx="61">
                  <c:v>0</c:v>
                </c:pt>
                <c:pt idx="62">
                  <c:v>0</c:v>
                </c:pt>
                <c:pt idx="63">
                  <c:v>0</c:v>
                </c:pt>
                <c:pt idx="64">
                  <c:v>1</c:v>
                </c:pt>
                <c:pt idx="65">
                  <c:v>0</c:v>
                </c:pt>
                <c:pt idx="66">
                  <c:v>2</c:v>
                </c:pt>
                <c:pt idx="67">
                  <c:v>0</c:v>
                </c:pt>
                <c:pt idx="68">
                  <c:v>0</c:v>
                </c:pt>
                <c:pt idx="69">
                  <c:v>0</c:v>
                </c:pt>
                <c:pt idx="70">
                  <c:v>0</c:v>
                </c:pt>
                <c:pt idx="71">
                  <c:v>0</c:v>
                </c:pt>
                <c:pt idx="72">
                  <c:v>4</c:v>
                </c:pt>
                <c:pt idx="73">
                  <c:v>1</c:v>
                </c:pt>
                <c:pt idx="74">
                  <c:v>0</c:v>
                </c:pt>
                <c:pt idx="75">
                  <c:v>1</c:v>
                </c:pt>
                <c:pt idx="76">
                  <c:v>1</c:v>
                </c:pt>
                <c:pt idx="77">
                  <c:v>2</c:v>
                </c:pt>
                <c:pt idx="78">
                  <c:v>2</c:v>
                </c:pt>
                <c:pt idx="79">
                  <c:v>1</c:v>
                </c:pt>
                <c:pt idx="80">
                  <c:v>0</c:v>
                </c:pt>
                <c:pt idx="81">
                  <c:v>1</c:v>
                </c:pt>
                <c:pt idx="82">
                  <c:v>0</c:v>
                </c:pt>
                <c:pt idx="83">
                  <c:v>2</c:v>
                </c:pt>
                <c:pt idx="84">
                  <c:v>0</c:v>
                </c:pt>
                <c:pt idx="85">
                  <c:v>1</c:v>
                </c:pt>
                <c:pt idx="86">
                  <c:v>0</c:v>
                </c:pt>
                <c:pt idx="87">
                  <c:v>1</c:v>
                </c:pt>
                <c:pt idx="88">
                  <c:v>1</c:v>
                </c:pt>
                <c:pt idx="89">
                  <c:v>0</c:v>
                </c:pt>
                <c:pt idx="90">
                  <c:v>0</c:v>
                </c:pt>
                <c:pt idx="91">
                  <c:v>0</c:v>
                </c:pt>
                <c:pt idx="92">
                  <c:v>0</c:v>
                </c:pt>
                <c:pt idx="93">
                  <c:v>1</c:v>
                </c:pt>
                <c:pt idx="94">
                  <c:v>0</c:v>
                </c:pt>
                <c:pt idx="95">
                  <c:v>1</c:v>
                </c:pt>
                <c:pt idx="96">
                  <c:v>1</c:v>
                </c:pt>
                <c:pt idx="97">
                  <c:v>0</c:v>
                </c:pt>
              </c:numCache>
            </c:numRef>
          </c:val>
          <c:extLst>
            <c:ext xmlns:c16="http://schemas.microsoft.com/office/drawing/2014/chart" uri="{C3380CC4-5D6E-409C-BE32-E72D297353CC}">
              <c16:uniqueId val="{00000001-E318-49AF-8C00-A2EF6B509806}"/>
            </c:ext>
          </c:extLst>
        </c:ser>
        <c:dLbls>
          <c:showLegendKey val="0"/>
          <c:showVal val="0"/>
          <c:showCatName val="0"/>
          <c:showSerName val="0"/>
          <c:showPercent val="0"/>
          <c:showBubbleSize val="0"/>
        </c:dLbls>
        <c:gapWidth val="0"/>
        <c:overlap val="100"/>
        <c:axId val="580985248"/>
        <c:axId val="580985576"/>
      </c:barChart>
      <c:dateAx>
        <c:axId val="580985248"/>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0985576"/>
        <c:crosses val="autoZero"/>
        <c:auto val="1"/>
        <c:lblOffset val="100"/>
        <c:baseTimeUnit val="days"/>
      </c:dateAx>
      <c:valAx>
        <c:axId val="58098557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0985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3767AEC1-C47F-4B0B-8D68-4E41B02F44EC}" type="datetimeFigureOut">
              <a:rPr lang="en-US" smtClean="0"/>
              <a:t>6/24/2021</a:t>
            </a:fld>
            <a:endParaRPr lang="en-US" dirty="0"/>
          </a:p>
        </p:txBody>
      </p:sp>
      <p:sp>
        <p:nvSpPr>
          <p:cNvPr id="4" name="Footer Placeholder 3"/>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7249BD66-A7A6-4024-9A81-DC79DAE44933}" type="slidenum">
              <a:rPr lang="en-US" smtClean="0"/>
              <a:t>‹#›</a:t>
            </a:fld>
            <a:endParaRPr lang="en-US" dirty="0"/>
          </a:p>
        </p:txBody>
      </p:sp>
    </p:spTree>
    <p:extLst>
      <p:ext uri="{BB962C8B-B14F-4D97-AF65-F5344CB8AC3E}">
        <p14:creationId xmlns:p14="http://schemas.microsoft.com/office/powerpoint/2010/main" val="35976802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B6FDC8B3-D180-47D1-AFC3-6DAA9AA3F1D9}" type="datetimeFigureOut">
              <a:rPr lang="en-US" smtClean="0"/>
              <a:t>6/24/2021</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8C3E56DB-C4F5-4CB4-B658-D50785276580}" type="slidenum">
              <a:rPr lang="en-US" smtClean="0"/>
              <a:t>‹#›</a:t>
            </a:fld>
            <a:endParaRPr lang="en-US" dirty="0"/>
          </a:p>
        </p:txBody>
      </p:sp>
    </p:spTree>
    <p:extLst>
      <p:ext uri="{BB962C8B-B14F-4D97-AF65-F5344CB8AC3E}">
        <p14:creationId xmlns:p14="http://schemas.microsoft.com/office/powerpoint/2010/main" val="3004505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E56DB-C4F5-4CB4-B658-D50785276580}" type="slidenum">
              <a:rPr lang="en-US" smtClean="0"/>
              <a:t>1</a:t>
            </a:fld>
            <a:endParaRPr lang="en-US" dirty="0"/>
          </a:p>
        </p:txBody>
      </p:sp>
    </p:spTree>
    <p:extLst>
      <p:ext uri="{BB962C8B-B14F-4D97-AF65-F5344CB8AC3E}">
        <p14:creationId xmlns:p14="http://schemas.microsoft.com/office/powerpoint/2010/main" val="1868543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E56DB-C4F5-4CB4-B658-D50785276580}" type="slidenum">
              <a:rPr lang="en-US" smtClean="0"/>
              <a:t>10</a:t>
            </a:fld>
            <a:endParaRPr lang="en-US" dirty="0"/>
          </a:p>
        </p:txBody>
      </p:sp>
    </p:spTree>
    <p:extLst>
      <p:ext uri="{BB962C8B-B14F-4D97-AF65-F5344CB8AC3E}">
        <p14:creationId xmlns:p14="http://schemas.microsoft.com/office/powerpoint/2010/main" val="1481679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C3E56DB-C4F5-4CB4-B658-D50785276580}" type="slidenum">
              <a:rPr lang="en-US" smtClean="0"/>
              <a:t>11</a:t>
            </a:fld>
            <a:endParaRPr lang="en-US" dirty="0"/>
          </a:p>
        </p:txBody>
      </p:sp>
    </p:spTree>
    <p:extLst>
      <p:ext uri="{BB962C8B-B14F-4D97-AF65-F5344CB8AC3E}">
        <p14:creationId xmlns:p14="http://schemas.microsoft.com/office/powerpoint/2010/main" val="1848309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E56DB-C4F5-4CB4-B658-D50785276580}" type="slidenum">
              <a:rPr lang="en-US" smtClean="0"/>
              <a:t>12</a:t>
            </a:fld>
            <a:endParaRPr lang="en-US" dirty="0"/>
          </a:p>
        </p:txBody>
      </p:sp>
    </p:spTree>
    <p:extLst>
      <p:ext uri="{BB962C8B-B14F-4D97-AF65-F5344CB8AC3E}">
        <p14:creationId xmlns:p14="http://schemas.microsoft.com/office/powerpoint/2010/main" val="3730984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E56DB-C4F5-4CB4-B658-D50785276580}" type="slidenum">
              <a:rPr lang="en-US" smtClean="0"/>
              <a:t>13</a:t>
            </a:fld>
            <a:endParaRPr lang="en-US" dirty="0"/>
          </a:p>
        </p:txBody>
      </p:sp>
    </p:spTree>
    <p:extLst>
      <p:ext uri="{BB962C8B-B14F-4D97-AF65-F5344CB8AC3E}">
        <p14:creationId xmlns:p14="http://schemas.microsoft.com/office/powerpoint/2010/main" val="2765290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Open Sans" panose="020B0606030504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i="0" dirty="0">
              <a:solidFill>
                <a:srgbClr val="000000"/>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8C3E56DB-C4F5-4CB4-B658-D50785276580}" type="slidenum">
              <a:rPr lang="en-US" smtClean="0"/>
              <a:t>14</a:t>
            </a:fld>
            <a:endParaRPr lang="en-US" dirty="0"/>
          </a:p>
        </p:txBody>
      </p:sp>
    </p:spTree>
    <p:extLst>
      <p:ext uri="{BB962C8B-B14F-4D97-AF65-F5344CB8AC3E}">
        <p14:creationId xmlns:p14="http://schemas.microsoft.com/office/powerpoint/2010/main" val="2103186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E56DB-C4F5-4CB4-B658-D50785276580}" type="slidenum">
              <a:rPr lang="en-US" smtClean="0"/>
              <a:t>15</a:t>
            </a:fld>
            <a:endParaRPr lang="en-US" dirty="0"/>
          </a:p>
        </p:txBody>
      </p:sp>
    </p:spTree>
    <p:extLst>
      <p:ext uri="{BB962C8B-B14F-4D97-AF65-F5344CB8AC3E}">
        <p14:creationId xmlns:p14="http://schemas.microsoft.com/office/powerpoint/2010/main" val="3684388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E56DB-C4F5-4CB4-B658-D50785276580}" type="slidenum">
              <a:rPr lang="en-US" smtClean="0"/>
              <a:t>16</a:t>
            </a:fld>
            <a:endParaRPr lang="en-US" dirty="0"/>
          </a:p>
        </p:txBody>
      </p:sp>
    </p:spTree>
    <p:extLst>
      <p:ext uri="{BB962C8B-B14F-4D97-AF65-F5344CB8AC3E}">
        <p14:creationId xmlns:p14="http://schemas.microsoft.com/office/powerpoint/2010/main" val="2673373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E56DB-C4F5-4CB4-B658-D50785276580}" type="slidenum">
              <a:rPr lang="en-US" smtClean="0"/>
              <a:t>17</a:t>
            </a:fld>
            <a:endParaRPr lang="en-US" dirty="0"/>
          </a:p>
        </p:txBody>
      </p:sp>
    </p:spTree>
    <p:extLst>
      <p:ext uri="{BB962C8B-B14F-4D97-AF65-F5344CB8AC3E}">
        <p14:creationId xmlns:p14="http://schemas.microsoft.com/office/powerpoint/2010/main" val="3376159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E56DB-C4F5-4CB4-B658-D50785276580}" type="slidenum">
              <a:rPr lang="en-US" smtClean="0"/>
              <a:t>18</a:t>
            </a:fld>
            <a:endParaRPr lang="en-US" dirty="0"/>
          </a:p>
        </p:txBody>
      </p:sp>
    </p:spTree>
    <p:extLst>
      <p:ext uri="{BB962C8B-B14F-4D97-AF65-F5344CB8AC3E}">
        <p14:creationId xmlns:p14="http://schemas.microsoft.com/office/powerpoint/2010/main" val="13508581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E56DB-C4F5-4CB4-B658-D50785276580}" type="slidenum">
              <a:rPr lang="en-US" smtClean="0"/>
              <a:t>19</a:t>
            </a:fld>
            <a:endParaRPr lang="en-US" dirty="0"/>
          </a:p>
        </p:txBody>
      </p:sp>
    </p:spTree>
    <p:extLst>
      <p:ext uri="{BB962C8B-B14F-4D97-AF65-F5344CB8AC3E}">
        <p14:creationId xmlns:p14="http://schemas.microsoft.com/office/powerpoint/2010/main" val="2657095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E56DB-C4F5-4CB4-B658-D50785276580}" type="slidenum">
              <a:rPr lang="en-US" smtClean="0"/>
              <a:t>2</a:t>
            </a:fld>
            <a:endParaRPr lang="en-US" dirty="0"/>
          </a:p>
        </p:txBody>
      </p:sp>
    </p:spTree>
    <p:extLst>
      <p:ext uri="{BB962C8B-B14F-4D97-AF65-F5344CB8AC3E}">
        <p14:creationId xmlns:p14="http://schemas.microsoft.com/office/powerpoint/2010/main" val="2782919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8C3E56DB-C4F5-4CB4-B658-D50785276580}" type="slidenum">
              <a:rPr lang="en-US" smtClean="0"/>
              <a:t>20</a:t>
            </a:fld>
            <a:endParaRPr lang="en-US" dirty="0"/>
          </a:p>
        </p:txBody>
      </p:sp>
    </p:spTree>
    <p:extLst>
      <p:ext uri="{BB962C8B-B14F-4D97-AF65-F5344CB8AC3E}">
        <p14:creationId xmlns:p14="http://schemas.microsoft.com/office/powerpoint/2010/main" val="613590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E56DB-C4F5-4CB4-B658-D50785276580}" type="slidenum">
              <a:rPr lang="en-US" smtClean="0"/>
              <a:t>21</a:t>
            </a:fld>
            <a:endParaRPr lang="en-US" dirty="0"/>
          </a:p>
        </p:txBody>
      </p:sp>
    </p:spTree>
    <p:extLst>
      <p:ext uri="{BB962C8B-B14F-4D97-AF65-F5344CB8AC3E}">
        <p14:creationId xmlns:p14="http://schemas.microsoft.com/office/powerpoint/2010/main" val="2379155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3E56DB-C4F5-4CB4-B658-D50785276580}" type="slidenum">
              <a:rPr lang="en-US" smtClean="0"/>
              <a:t>22</a:t>
            </a:fld>
            <a:endParaRPr lang="en-US" dirty="0"/>
          </a:p>
        </p:txBody>
      </p:sp>
    </p:spTree>
    <p:extLst>
      <p:ext uri="{BB962C8B-B14F-4D97-AF65-F5344CB8AC3E}">
        <p14:creationId xmlns:p14="http://schemas.microsoft.com/office/powerpoint/2010/main" val="2629413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E56DB-C4F5-4CB4-B658-D50785276580}" type="slidenum">
              <a:rPr lang="en-US" smtClean="0"/>
              <a:t>23</a:t>
            </a:fld>
            <a:endParaRPr lang="en-US" dirty="0"/>
          </a:p>
        </p:txBody>
      </p:sp>
    </p:spTree>
    <p:extLst>
      <p:ext uri="{BB962C8B-B14F-4D97-AF65-F5344CB8AC3E}">
        <p14:creationId xmlns:p14="http://schemas.microsoft.com/office/powerpoint/2010/main" val="14917411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C3E56DB-C4F5-4CB4-B658-D50785276580}" type="slidenum">
              <a:rPr lang="en-US" smtClean="0"/>
              <a:t>24</a:t>
            </a:fld>
            <a:endParaRPr lang="en-US" dirty="0"/>
          </a:p>
        </p:txBody>
      </p:sp>
    </p:spTree>
    <p:extLst>
      <p:ext uri="{BB962C8B-B14F-4D97-AF65-F5344CB8AC3E}">
        <p14:creationId xmlns:p14="http://schemas.microsoft.com/office/powerpoint/2010/main" val="1355167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C3E56DB-C4F5-4CB4-B658-D50785276580}" type="slidenum">
              <a:rPr lang="en-US" smtClean="0"/>
              <a:t>25</a:t>
            </a:fld>
            <a:endParaRPr lang="en-US" dirty="0"/>
          </a:p>
        </p:txBody>
      </p:sp>
    </p:spTree>
    <p:extLst>
      <p:ext uri="{BB962C8B-B14F-4D97-AF65-F5344CB8AC3E}">
        <p14:creationId xmlns:p14="http://schemas.microsoft.com/office/powerpoint/2010/main" val="1817075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E56DB-C4F5-4CB4-B658-D50785276580}" type="slidenum">
              <a:rPr lang="en-US" smtClean="0"/>
              <a:t>26</a:t>
            </a:fld>
            <a:endParaRPr lang="en-US" dirty="0"/>
          </a:p>
        </p:txBody>
      </p:sp>
    </p:spTree>
    <p:extLst>
      <p:ext uri="{BB962C8B-B14F-4D97-AF65-F5344CB8AC3E}">
        <p14:creationId xmlns:p14="http://schemas.microsoft.com/office/powerpoint/2010/main" val="4108074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E56DB-C4F5-4CB4-B658-D50785276580}" type="slidenum">
              <a:rPr lang="en-US" smtClean="0"/>
              <a:t>27</a:t>
            </a:fld>
            <a:endParaRPr lang="en-US" dirty="0"/>
          </a:p>
        </p:txBody>
      </p:sp>
    </p:spTree>
    <p:extLst>
      <p:ext uri="{BB962C8B-B14F-4D97-AF65-F5344CB8AC3E}">
        <p14:creationId xmlns:p14="http://schemas.microsoft.com/office/powerpoint/2010/main" val="3780550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I’m Amy Hanson, an Infectious Disease Pharmacist, and I’ve been intermittently providing</a:t>
            </a:r>
            <a:r>
              <a:rPr lang="en-US" baseline="0" dirty="0"/>
              <a:t> clinical pearls to initiate and/or enhance your antimicrobial stewardship programs, or ASPs, on these webinars.  </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28</a:t>
            </a:fld>
            <a:endParaRPr lang="en-US" dirty="0"/>
          </a:p>
        </p:txBody>
      </p:sp>
    </p:spTree>
    <p:extLst>
      <p:ext uri="{BB962C8B-B14F-4D97-AF65-F5344CB8AC3E}">
        <p14:creationId xmlns:p14="http://schemas.microsoft.com/office/powerpoint/2010/main" val="3020000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overview of the antimicrobial stewardship</a:t>
            </a:r>
            <a:r>
              <a:rPr lang="en-US" baseline="0" dirty="0"/>
              <a:t> pearls that have been provided on these webinars.  Today we are going to focus on the CDC Core Element 1 for antimicrobial stewardship programs, or ASPs in nursing homes, Leadership Commitment.</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29</a:t>
            </a:fld>
            <a:endParaRPr lang="en-US" dirty="0"/>
          </a:p>
        </p:txBody>
      </p:sp>
    </p:spTree>
    <p:extLst>
      <p:ext uri="{BB962C8B-B14F-4D97-AF65-F5344CB8AC3E}">
        <p14:creationId xmlns:p14="http://schemas.microsoft.com/office/powerpoint/2010/main" val="3546987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E56DB-C4F5-4CB4-B658-D50785276580}" type="slidenum">
              <a:rPr lang="en-US" smtClean="0"/>
              <a:t>3</a:t>
            </a:fld>
            <a:endParaRPr lang="en-US" dirty="0"/>
          </a:p>
        </p:txBody>
      </p:sp>
    </p:spTree>
    <p:extLst>
      <p:ext uri="{BB962C8B-B14F-4D97-AF65-F5344CB8AC3E}">
        <p14:creationId xmlns:p14="http://schemas.microsoft.com/office/powerpoint/2010/main" val="2187494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Overall, Antimicrobial Stewardship refers to a multi-disciplinary approach to</a:t>
            </a:r>
            <a:r>
              <a:rPr lang="en-US" baseline="0" dirty="0"/>
              <a:t> optimizing antimicrobial use.  We use the term antimicrobial over antibiotic stewardship in order to encompass antifungals, antiviral and antiparasitic agents as well.  Being mindful of the 3 D’s, or choosing the correct drug at the right dose for the right duration, can improve patient outcomes, which is the goal of a comprehensive ASP.  Programs are designed to improve clinical outcomes, minimize risk of adverse drug events, and prevent the development of antimicrobial resistant pathogens.</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30</a:t>
            </a:fld>
            <a:endParaRPr lang="en-US" dirty="0"/>
          </a:p>
        </p:txBody>
      </p:sp>
    </p:spTree>
    <p:extLst>
      <p:ext uri="{BB962C8B-B14F-4D97-AF65-F5344CB8AC3E}">
        <p14:creationId xmlns:p14="http://schemas.microsoft.com/office/powerpoint/2010/main" val="20029776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CDC has 7 core elements for SNF</a:t>
            </a:r>
            <a:r>
              <a:rPr lang="en-US" baseline="0" dirty="0"/>
              <a:t> ASPs, and as mentioned, today we will hone in on core element 1, leadership commitment.  Facilities should demonstrate support and commitment to safe and appropriate use of antimicrobials at their facilities.  </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31</a:t>
            </a:fld>
            <a:endParaRPr lang="en-US" dirty="0"/>
          </a:p>
        </p:txBody>
      </p:sp>
    </p:spTree>
    <p:extLst>
      <p:ext uri="{BB962C8B-B14F-4D97-AF65-F5344CB8AC3E}">
        <p14:creationId xmlns:p14="http://schemas.microsoft.com/office/powerpoint/2010/main" val="25005396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reviewed on the last</a:t>
            </a:r>
            <a:r>
              <a:rPr lang="en-US" baseline="0" dirty="0"/>
              <a:t>  webinar from June 10</a:t>
            </a:r>
            <a:r>
              <a:rPr lang="en-US" baseline="30000" dirty="0"/>
              <a:t>th</a:t>
            </a:r>
            <a:r>
              <a:rPr lang="en-US" baseline="0" dirty="0"/>
              <a:t>, there are many resources that are helpful when you are starting and/or enhancing your ASP.  AHRQ, or the </a:t>
            </a:r>
            <a:r>
              <a:rPr lang="en-US" sz="1200" b="0" i="0" kern="1200" dirty="0">
                <a:solidFill>
                  <a:schemeClr val="tx1"/>
                </a:solidFill>
                <a:effectLst/>
                <a:latin typeface="+mn-lt"/>
                <a:ea typeface="+mn-ea"/>
                <a:cs typeface="+mn-cs"/>
              </a:rPr>
              <a:t>Agency for Healthcare Research and Quality, has an extensive list of tools on their website,</a:t>
            </a:r>
            <a:r>
              <a:rPr lang="en-US" sz="1200" b="0" i="0" kern="1200" baseline="0" dirty="0">
                <a:solidFill>
                  <a:schemeClr val="tx1"/>
                </a:solidFill>
                <a:effectLst/>
                <a:latin typeface="+mn-lt"/>
                <a:ea typeface="+mn-ea"/>
                <a:cs typeface="+mn-cs"/>
              </a:rPr>
              <a:t> and many helpful references to demonstrate a strong leadership commitment to the facilities ASP.</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32</a:t>
            </a:fld>
            <a:endParaRPr lang="en-US" dirty="0"/>
          </a:p>
        </p:txBody>
      </p:sp>
    </p:spTree>
    <p:extLst>
      <p:ext uri="{BB962C8B-B14F-4D97-AF65-F5344CB8AC3E}">
        <p14:creationId xmlns:p14="http://schemas.microsoft.com/office/powerpoint/2010/main" val="395211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like these Rochester Nursing Home</a:t>
            </a:r>
            <a:r>
              <a:rPr lang="en-US" baseline="0" dirty="0"/>
              <a:t> resources.  I’ve found that pointing out this is a required  program, and there was mandated by CMS that all LTCFs needed to have a comprehensive ASP since 2017.  </a:t>
            </a:r>
          </a:p>
          <a:p>
            <a:r>
              <a:rPr lang="en-US" baseline="0" dirty="0"/>
              <a:t>There is a nice slide deck that explains that exact changes to the CMS </a:t>
            </a:r>
            <a:r>
              <a:rPr lang="en-US" baseline="0" dirty="0" err="1"/>
              <a:t>Megarule</a:t>
            </a:r>
            <a:r>
              <a:rPr lang="en-US" baseline="0" dirty="0"/>
              <a:t> that requires ASPs available on this site by Dr. Dumyati, a prominent physician in the SNF ASP realm.   </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33</a:t>
            </a:fld>
            <a:endParaRPr lang="en-US" dirty="0"/>
          </a:p>
        </p:txBody>
      </p:sp>
    </p:spTree>
    <p:extLst>
      <p:ext uri="{BB962C8B-B14F-4D97-AF65-F5344CB8AC3E}">
        <p14:creationId xmlns:p14="http://schemas.microsoft.com/office/powerpoint/2010/main" val="14561992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we’ll walk through the CDC Core Elements Checklist with exactly what activities are recommended for Leadership Commitment,</a:t>
            </a:r>
            <a:r>
              <a:rPr lang="en-US" baseline="0" dirty="0"/>
              <a:t> and how to achieve each milestones.  First, we’ll start with having a written statement of leadership support to improve antimicrobial use.  Now, under the core element 4 action, your ASP should also include having an antimicrobial stewardship policy outlining specific procedures and guidelines in place to ensure appropriate use of antimicrobials in detail.  This leadership commitment statement is a separate, broader in scope, and typically shorter than your policies and procedures document.</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34</a:t>
            </a:fld>
            <a:endParaRPr lang="en-US" dirty="0"/>
          </a:p>
        </p:txBody>
      </p:sp>
    </p:spTree>
    <p:extLst>
      <p:ext uri="{BB962C8B-B14F-4D97-AF65-F5344CB8AC3E}">
        <p14:creationId xmlns:p14="http://schemas.microsoft.com/office/powerpoint/2010/main" val="18641268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leadership commitment</a:t>
            </a:r>
            <a:r>
              <a:rPr lang="en-US" baseline="0" dirty="0"/>
              <a:t> should represent how leadership is committed to supporting aspects of each of the 7 CDC core elements.  I’ll provide a sample statement for each core element.  Here, we find a general statement of leadership commitment to the facility’s ASP.  (Read statement)</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35</a:t>
            </a:fld>
            <a:endParaRPr lang="en-US" dirty="0"/>
          </a:p>
        </p:txBody>
      </p:sp>
    </p:spTree>
    <p:extLst>
      <p:ext uri="{BB962C8B-B14F-4D97-AF65-F5344CB8AC3E}">
        <p14:creationId xmlns:p14="http://schemas.microsoft.com/office/powerpoint/2010/main" val="3022345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the 2</a:t>
            </a:r>
            <a:r>
              <a:rPr lang="en-US" baseline="30000" dirty="0"/>
              <a:t>nd</a:t>
            </a:r>
            <a:r>
              <a:rPr lang="en-US" dirty="0"/>
              <a:t> core element is accountability.  An example</a:t>
            </a:r>
            <a:r>
              <a:rPr lang="en-US" baseline="0" dirty="0"/>
              <a:t> statement here reads:  (read statement)</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36</a:t>
            </a:fld>
            <a:endParaRPr lang="en-US" dirty="0"/>
          </a:p>
        </p:txBody>
      </p:sp>
    </p:spTree>
    <p:extLst>
      <p:ext uri="{BB962C8B-B14F-4D97-AF65-F5344CB8AC3E}">
        <p14:creationId xmlns:p14="http://schemas.microsoft.com/office/powerpoint/2010/main" val="11402939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3</a:t>
            </a:r>
            <a:r>
              <a:rPr lang="en-US" baseline="30000" dirty="0"/>
              <a:t>rd</a:t>
            </a:r>
            <a:r>
              <a:rPr lang="en-US" dirty="0"/>
              <a:t> core element,</a:t>
            </a:r>
            <a:r>
              <a:rPr lang="en-US" baseline="0" dirty="0"/>
              <a:t> drug expertise, you could include:  (read statement) </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37</a:t>
            </a:fld>
            <a:endParaRPr lang="en-US" dirty="0"/>
          </a:p>
        </p:txBody>
      </p:sp>
    </p:spTree>
    <p:extLst>
      <p:ext uri="{BB962C8B-B14F-4D97-AF65-F5344CB8AC3E}">
        <p14:creationId xmlns:p14="http://schemas.microsoft.com/office/powerpoint/2010/main" val="1001705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4</a:t>
            </a:r>
            <a:r>
              <a:rPr lang="en-US" baseline="30000" dirty="0"/>
              <a:t>th</a:t>
            </a:r>
            <a:r>
              <a:rPr lang="en-US" dirty="0"/>
              <a:t> core element action, there are many different directions you can go with this, and as the figure on the left shows, it’s sometimes trial and error and more of a meandering than direct route to success, and</a:t>
            </a:r>
            <a:r>
              <a:rPr lang="en-US" baseline="0" dirty="0"/>
              <a:t> that’s okay!  You know your staff and residents the best, and you know what types of tools, tricks and motivating factors will be best to have successful implementation for different aspects of your ASP.  </a:t>
            </a:r>
          </a:p>
          <a:p>
            <a:r>
              <a:rPr lang="en-US" baseline="0" dirty="0"/>
              <a:t>An example of leadership commitment to action may read:  (read statement)  The act of re-assessing antimicrobials at about 48 hours when culture results become available is often also referred to as an “antimicrobial time-out”.  </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38</a:t>
            </a:fld>
            <a:endParaRPr lang="en-US" dirty="0"/>
          </a:p>
        </p:txBody>
      </p:sp>
    </p:spTree>
    <p:extLst>
      <p:ext uri="{BB962C8B-B14F-4D97-AF65-F5344CB8AC3E}">
        <p14:creationId xmlns:p14="http://schemas.microsoft.com/office/powerpoint/2010/main" val="36674539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 elements 5 and 6 often go hand-in-hand.  Tracking and Reporting both</a:t>
            </a:r>
            <a:r>
              <a:rPr lang="en-US" baseline="0" dirty="0"/>
              <a:t> antimicrobial use and clinical outcomes are important to observe trends and make modifications to improve prescribing and outcomes based on these quality and process improvement reports.  A sample statement of leadership commitment for tracking and reporting may read:  (read statement) </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39</a:t>
            </a:fld>
            <a:endParaRPr lang="en-US" dirty="0"/>
          </a:p>
        </p:txBody>
      </p:sp>
    </p:spTree>
    <p:extLst>
      <p:ext uri="{BB962C8B-B14F-4D97-AF65-F5344CB8AC3E}">
        <p14:creationId xmlns:p14="http://schemas.microsoft.com/office/powerpoint/2010/main" val="2601589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E56DB-C4F5-4CB4-B658-D50785276580}" type="slidenum">
              <a:rPr lang="en-US" smtClean="0"/>
              <a:t>4</a:t>
            </a:fld>
            <a:endParaRPr lang="en-US" dirty="0"/>
          </a:p>
        </p:txBody>
      </p:sp>
    </p:spTree>
    <p:extLst>
      <p:ext uri="{BB962C8B-B14F-4D97-AF65-F5344CB8AC3E}">
        <p14:creationId xmlns:p14="http://schemas.microsoft.com/office/powerpoint/2010/main" val="3056333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7</a:t>
            </a:r>
            <a:r>
              <a:rPr lang="en-US" baseline="30000" dirty="0"/>
              <a:t>th</a:t>
            </a:r>
            <a:r>
              <a:rPr lang="en-US" dirty="0"/>
              <a:t> and last core element is education.  In-services should be provided</a:t>
            </a:r>
            <a:r>
              <a:rPr lang="en-US" baseline="0" dirty="0"/>
              <a:t> at least annually and for new hires on key components of the ASP, and information on appropriate prescribing for common infections in elderly residents such as urinary tract infections, skin and soft tissue infections, and respiratory tract infections, especially emphasizing that antibiotics should not be routinely started for patients diagnosed with COVID-19, as an antibiotic will not treat a virus, only bacteria.  Educational flyers should also be provided to patients and their families when antimicrobials are prescribed outlining the risks and benefits of antimicrobial therapy so they are also making informed decisions with their care teams.  An example includes: (read statement) </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40</a:t>
            </a:fld>
            <a:endParaRPr lang="en-US" dirty="0"/>
          </a:p>
        </p:txBody>
      </p:sp>
    </p:spTree>
    <p:extLst>
      <p:ext uri="{BB962C8B-B14F-4D97-AF65-F5344CB8AC3E}">
        <p14:creationId xmlns:p14="http://schemas.microsoft.com/office/powerpoint/2010/main" val="21277454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a:t>
            </a:r>
            <a:r>
              <a:rPr lang="en-US" baseline="0" dirty="0"/>
              <a:t> the leadership commitment statement should include names, positions and signatures that are dated.  Revisions and re-commitments may need to be made as needed, or as a key member of the leadership or corporate team changes.  </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41</a:t>
            </a:fld>
            <a:endParaRPr lang="en-US" dirty="0"/>
          </a:p>
        </p:txBody>
      </p:sp>
    </p:spTree>
    <p:extLst>
      <p:ext uri="{BB962C8B-B14F-4D97-AF65-F5344CB8AC3E}">
        <p14:creationId xmlns:p14="http://schemas.microsoft.com/office/powerpoint/2010/main" val="30528830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Rhode Island Health Department</a:t>
            </a:r>
            <a:r>
              <a:rPr lang="en-US" baseline="0" dirty="0"/>
              <a:t> website I’ve been referencing at the bottom of the slides also provides a sample statement of leadership commitment for antimicrobial stewardship in a SNF.  Feel free to not reinvent the wheel, we know you are all extremely busy still and wearing so many different hats, so please use sample policies when you’re able!</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42</a:t>
            </a:fld>
            <a:endParaRPr lang="en-US" dirty="0"/>
          </a:p>
        </p:txBody>
      </p:sp>
    </p:spTree>
    <p:extLst>
      <p:ext uri="{BB962C8B-B14F-4D97-AF65-F5344CB8AC3E}">
        <p14:creationId xmlns:p14="http://schemas.microsoft.com/office/powerpoint/2010/main" val="9261546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arrow is pointing at both where the sample leadership commitment statement resides, and also sample job descriptions for key members of the ASP team, which we will discuss next.</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43</a:t>
            </a:fld>
            <a:endParaRPr lang="en-US" dirty="0"/>
          </a:p>
        </p:txBody>
      </p:sp>
    </p:spTree>
    <p:extLst>
      <p:ext uri="{BB962C8B-B14F-4D97-AF65-F5344CB8AC3E}">
        <p14:creationId xmlns:p14="http://schemas.microsoft.com/office/powerpoint/2010/main" val="20091602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review 3 job descriptions</a:t>
            </a:r>
            <a:r>
              <a:rPr lang="en-US" baseline="0" dirty="0"/>
              <a:t> for inclusion of antimicrobial stewardship duties:  the medical director, director of nursing, and I added in the pharmacy consultants, since they are often your designated drug expert.</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44</a:t>
            </a:fld>
            <a:endParaRPr lang="en-US" dirty="0"/>
          </a:p>
        </p:txBody>
      </p:sp>
    </p:spTree>
    <p:extLst>
      <p:ext uri="{BB962C8B-B14F-4D97-AF65-F5344CB8AC3E}">
        <p14:creationId xmlns:p14="http://schemas.microsoft.com/office/powerpoint/2010/main" val="23946278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same Rhode Island Health Department website provides sample job descriptions for these</a:t>
            </a:r>
            <a:r>
              <a:rPr lang="en-US" baseline="0" dirty="0"/>
              <a:t> roles.  I won’t read through all of them, and as it’s noted at the top, the list is meant to select duties as appropriate and adopt for what the practice models looks like at your facility.   Often the Medical Director is the organizer of the antimicrobial stewardship inter-disciplinary team, an educator for staff providing in-services on appropriate diagnosis and management of common infections in nursing home residents, and may oversee adherence to various antimicrobial prescribing practices.  </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45</a:t>
            </a:fld>
            <a:endParaRPr lang="en-US" dirty="0"/>
          </a:p>
        </p:txBody>
      </p:sp>
    </p:spTree>
    <p:extLst>
      <p:ext uri="{BB962C8B-B14F-4D97-AF65-F5344CB8AC3E}">
        <p14:creationId xmlns:p14="http://schemas.microsoft.com/office/powerpoint/2010/main" val="10211489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Director of Nursing or DON may have antimicrobial stewardship related activities integrated</a:t>
            </a:r>
            <a:r>
              <a:rPr lang="en-US" baseline="0" dirty="0"/>
              <a:t> into their job description and responsibilities.  This may be a co-lead role with the medical director and/or pharmacy consultant.  This may also be shared, cross-trained position of responsibilities with other members of the nursing leadership team.  This could include the DON, assistant director or nursing or ADON, the infection prevention or IP nurse, a corporate nurse consultant, and/or a corporate VP of clinical operations and/or services.  Administrators may also be involved in writing the leadership commitment.  The lead stewardship nurse or nurses may also provide in-services on appropriate antimicrobial use to clinical frontline nurse and other clinical providers and staff, and ideally would co-perform with a stewardship or infectious disease provider daily reviews of all residents on antimicrobials to ensure appropriate and judicious use.  </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46</a:t>
            </a:fld>
            <a:endParaRPr lang="en-US" dirty="0"/>
          </a:p>
        </p:txBody>
      </p:sp>
    </p:spTree>
    <p:extLst>
      <p:ext uri="{BB962C8B-B14F-4D97-AF65-F5344CB8AC3E}">
        <p14:creationId xmlns:p14="http://schemas.microsoft.com/office/powerpoint/2010/main" val="13684373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pharmacist list is</a:t>
            </a:r>
            <a:r>
              <a:rPr lang="en-US" baseline="0" dirty="0"/>
              <a:t> longest, as it should be, in my opinion, as a pharmacist myself.  This list could also serve as brain storming for how to get the pharmacy consultant more involved in taking the lead of antimicrobial stewardship initiatives at your facility.  The pharmacy consultant companies I’ve worked with in Chicago have been great.  I’ve presented on antimicrobial stewardship at each of their clinical meetings in the past in 2019, and each member of pharmacy leadership servicing the 78 Chicago SNFs has been very enthusiastic in getting their consultants to be more involved in championing new initiatives, so don’t be afraid to ask them to take a leadership role and craft new interventions to improve antibiotic prescribing at your facility.  Pharmacists should be doing more than renal adjustments of a fluoroquinolone antibiotic, for example, such as levofloxacin or ciprofloxacin when ordered.  Especially if it’s for a urinary tract infection, they should be verifying it’s indicated by matching signs and symptoms with the Loeb criteria, recommending an alternative agent based on local and recent antibiogram susceptibility data, and making sure a short and appropriate duration of therapy has been selected if indicated.  </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47</a:t>
            </a:fld>
            <a:endParaRPr lang="en-US" dirty="0"/>
          </a:p>
        </p:txBody>
      </p:sp>
    </p:spTree>
    <p:extLst>
      <p:ext uri="{BB962C8B-B14F-4D97-AF65-F5344CB8AC3E}">
        <p14:creationId xmlns:p14="http://schemas.microsoft.com/office/powerpoint/2010/main" val="19979355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reviewed the written statement of leadership commitment</a:t>
            </a:r>
            <a:r>
              <a:rPr lang="en-US" baseline="0" dirty="0"/>
              <a:t> and job duties depending on position, let’s discuss how leadership can monitor whether antimicrobial stewardship policies are being followed.  </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48</a:t>
            </a:fld>
            <a:endParaRPr lang="en-US" dirty="0"/>
          </a:p>
        </p:txBody>
      </p:sp>
    </p:spTree>
    <p:extLst>
      <p:ext uri="{BB962C8B-B14F-4D97-AF65-F5344CB8AC3E}">
        <p14:creationId xmlns:p14="http://schemas.microsoft.com/office/powerpoint/2010/main" val="39699195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couldn’t find this outlined in detail in several references,</a:t>
            </a:r>
            <a:r>
              <a:rPr lang="en-US" baseline="0" dirty="0"/>
              <a:t> so here’s my top 3 in this department.  Leadership can attend inter-disciplinary quality assurance meetings proactively, and/or review the meeting minutes and provide suggestions retrospectively.  They can also ensure compliance with the job responsibilities outlined, and assess these aspects in performance evaluations.  There is also opportunity to give high prescribers feedback on prescribing rates compared to peer providers, as this is often a surrogate marker that correlates with inappropriate prescribing and can also be included in performance evaluation metrics.  </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49</a:t>
            </a:fld>
            <a:endParaRPr lang="en-US" dirty="0"/>
          </a:p>
        </p:txBody>
      </p:sp>
    </p:spTree>
    <p:extLst>
      <p:ext uri="{BB962C8B-B14F-4D97-AF65-F5344CB8AC3E}">
        <p14:creationId xmlns:p14="http://schemas.microsoft.com/office/powerpoint/2010/main" val="2936807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8C3E56DB-C4F5-4CB4-B658-D50785276580}" type="slidenum">
              <a:rPr lang="en-US" smtClean="0"/>
              <a:t>5</a:t>
            </a:fld>
            <a:endParaRPr lang="en-US" dirty="0"/>
          </a:p>
        </p:txBody>
      </p:sp>
    </p:spTree>
    <p:extLst>
      <p:ext uri="{BB962C8B-B14F-4D97-AF65-F5344CB8AC3E}">
        <p14:creationId xmlns:p14="http://schemas.microsoft.com/office/powerpoint/2010/main" val="18620861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last but not least, as discussed, we</a:t>
            </a:r>
            <a:r>
              <a:rPr lang="en-US" baseline="0" dirty="0"/>
              <a:t> can review in more detail how </a:t>
            </a:r>
            <a:r>
              <a:rPr lang="en-US" dirty="0"/>
              <a:t>leadership can show support of facility ASPs by</a:t>
            </a:r>
            <a:r>
              <a:rPr lang="en-US" baseline="0" dirty="0"/>
              <a:t> reviewing antibiotic use and resistance data at quality assurance meetings.</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50</a:t>
            </a:fld>
            <a:endParaRPr lang="en-US" dirty="0"/>
          </a:p>
        </p:txBody>
      </p:sp>
    </p:spTree>
    <p:extLst>
      <p:ext uri="{BB962C8B-B14F-4D97-AF65-F5344CB8AC3E}">
        <p14:creationId xmlns:p14="http://schemas.microsoft.com/office/powerpoint/2010/main" val="33607145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CDC has this appendix C of their core</a:t>
            </a:r>
            <a:r>
              <a:rPr lang="en-US" baseline="0" dirty="0"/>
              <a:t> elements resources that provides valuable samples for how to format and present data on measure and reporting antimicrobial use in nursing homes.  Table One shows an example of antimicrobial administration by month.  As you can see, the data collection does not need to be extensive.  However ,you may want to include a little more detail, such as: the resident name, a second identifier such as date of birth, the room number, the date of antibiotic start date, the antibiotic, the indication, the stop date (for total days duration of therapy), prescribing provider to look for trends, and comments on appropriateness of therapy, or any recommendations made and if it was accepted by the provider or not.    Table Two is a sample calculation of monthly days of therapy, or DOT, per 1,000 resident days, which will normalize the prescribing data for a fluctuating census, and is the gold standard for tracking and reporting antimicrobial use data for action.  </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51</a:t>
            </a:fld>
            <a:endParaRPr lang="en-US" dirty="0"/>
          </a:p>
        </p:txBody>
      </p:sp>
    </p:spTree>
    <p:extLst>
      <p:ext uri="{BB962C8B-B14F-4D97-AF65-F5344CB8AC3E}">
        <p14:creationId xmlns:p14="http://schemas.microsoft.com/office/powerpoint/2010/main" val="49834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appendix also includes this</a:t>
            </a:r>
            <a:r>
              <a:rPr lang="en-US" baseline="0" dirty="0"/>
              <a:t> Figure One, which gives an example of how to graphically represent the DOT per 1,000 resident days data from quarter to quarter, and year to year.</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52</a:t>
            </a:fld>
            <a:endParaRPr lang="en-US" dirty="0"/>
          </a:p>
        </p:txBody>
      </p:sp>
    </p:spTree>
    <p:extLst>
      <p:ext uri="{BB962C8B-B14F-4D97-AF65-F5344CB8AC3E}">
        <p14:creationId xmlns:p14="http://schemas.microsoft.com/office/powerpoint/2010/main" val="11295666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Two gives an example of how to report</a:t>
            </a:r>
            <a:r>
              <a:rPr lang="en-US" baseline="0" dirty="0"/>
              <a:t> and review percentages of antibiotic use by class over time.  </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53</a:t>
            </a:fld>
            <a:endParaRPr lang="en-US" dirty="0"/>
          </a:p>
        </p:txBody>
      </p:sp>
    </p:spTree>
    <p:extLst>
      <p:ext uri="{BB962C8B-B14F-4D97-AF65-F5344CB8AC3E}">
        <p14:creationId xmlns:p14="http://schemas.microsoft.com/office/powerpoint/2010/main" val="36596890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reviewed how to check off that final mark that you’ve established leadership</a:t>
            </a:r>
            <a:r>
              <a:rPr lang="en-US" baseline="0" dirty="0"/>
              <a:t> support for antimicrobial stewardship at your facility, let’s look at where you can go for additional resources on the subject. </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54</a:t>
            </a:fld>
            <a:endParaRPr lang="en-US" dirty="0"/>
          </a:p>
        </p:txBody>
      </p:sp>
    </p:spTree>
    <p:extLst>
      <p:ext uri="{BB962C8B-B14F-4D97-AF65-F5344CB8AC3E}">
        <p14:creationId xmlns:p14="http://schemas.microsoft.com/office/powerpoint/2010/main" val="21588428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look at the new HAN page dedicated to stewardship. ASP</a:t>
            </a:r>
            <a:r>
              <a:rPr lang="en-US" baseline="0" dirty="0"/>
              <a:t> resources are now found under the Programs tab.  Note that under the GAIN Collaborative Tab, which stands for Generating Antimicrobial Stewardship Initiatives in Chicago Skilled Nursing Facilities, you have an “Antimicrobial Stewardship Resources” tab.  </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55</a:t>
            </a:fld>
            <a:endParaRPr lang="en-US" dirty="0"/>
          </a:p>
        </p:txBody>
      </p:sp>
    </p:spTree>
    <p:extLst>
      <p:ext uri="{BB962C8B-B14F-4D97-AF65-F5344CB8AC3E}">
        <p14:creationId xmlns:p14="http://schemas.microsoft.com/office/powerpoint/2010/main" val="14433759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Again, on the last webinar June 10</a:t>
            </a:r>
            <a:r>
              <a:rPr lang="en-US" baseline="30000" dirty="0"/>
              <a:t>th</a:t>
            </a:r>
            <a:r>
              <a:rPr lang="en-US" baseline="0" dirty="0"/>
              <a:t>, we reviewed these 10 key website for aiding SNF ASPs in more detail, and which are most helpful for each core element, in my opinion.  And now I think we can turn the floor back over and open up to any questions. </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56</a:t>
            </a:fld>
            <a:endParaRPr lang="en-US" dirty="0"/>
          </a:p>
        </p:txBody>
      </p:sp>
    </p:spTree>
    <p:extLst>
      <p:ext uri="{BB962C8B-B14F-4D97-AF65-F5344CB8AC3E}">
        <p14:creationId xmlns:p14="http://schemas.microsoft.com/office/powerpoint/2010/main" val="40949840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 thank you for your attention during today’s presentations</a:t>
            </a:r>
            <a:r>
              <a:rPr lang="en-US" baseline="0" dirty="0"/>
              <a:t>!</a:t>
            </a:r>
            <a:endParaRPr lang="en-US" dirty="0"/>
          </a:p>
        </p:txBody>
      </p:sp>
      <p:sp>
        <p:nvSpPr>
          <p:cNvPr id="4" name="Slide Number Placeholder 3"/>
          <p:cNvSpPr>
            <a:spLocks noGrp="1"/>
          </p:cNvSpPr>
          <p:nvPr>
            <p:ph type="sldNum" sz="quarter" idx="10"/>
          </p:nvPr>
        </p:nvSpPr>
        <p:spPr/>
        <p:txBody>
          <a:bodyPr/>
          <a:lstStyle/>
          <a:p>
            <a:fld id="{8C3E56DB-C4F5-4CB4-B658-D50785276580}" type="slidenum">
              <a:rPr lang="en-US" smtClean="0"/>
              <a:t>57</a:t>
            </a:fld>
            <a:endParaRPr lang="en-US" dirty="0"/>
          </a:p>
        </p:txBody>
      </p:sp>
    </p:spTree>
    <p:extLst>
      <p:ext uri="{BB962C8B-B14F-4D97-AF65-F5344CB8AC3E}">
        <p14:creationId xmlns:p14="http://schemas.microsoft.com/office/powerpoint/2010/main" val="30447564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923ED9-99A4-4E9E-9684-8F677A7DADD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686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C3E56DB-C4F5-4CB4-B658-D50785276580}" type="slidenum">
              <a:rPr lang="en-US" smtClean="0"/>
              <a:t>6</a:t>
            </a:fld>
            <a:endParaRPr lang="en-US"/>
          </a:p>
        </p:txBody>
      </p:sp>
    </p:spTree>
    <p:extLst>
      <p:ext uri="{BB962C8B-B14F-4D97-AF65-F5344CB8AC3E}">
        <p14:creationId xmlns:p14="http://schemas.microsoft.com/office/powerpoint/2010/main" val="2887591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E56DB-C4F5-4CB4-B658-D50785276580}" type="slidenum">
              <a:rPr lang="en-US" smtClean="0"/>
              <a:t>7</a:t>
            </a:fld>
            <a:endParaRPr lang="en-US" dirty="0"/>
          </a:p>
        </p:txBody>
      </p:sp>
    </p:spTree>
    <p:extLst>
      <p:ext uri="{BB962C8B-B14F-4D97-AF65-F5344CB8AC3E}">
        <p14:creationId xmlns:p14="http://schemas.microsoft.com/office/powerpoint/2010/main" val="3156679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3E56DB-C4F5-4CB4-B658-D50785276580}" type="slidenum">
              <a:rPr lang="en-US" smtClean="0"/>
              <a:t>8</a:t>
            </a:fld>
            <a:endParaRPr lang="en-US" dirty="0"/>
          </a:p>
        </p:txBody>
      </p:sp>
    </p:spTree>
    <p:extLst>
      <p:ext uri="{BB962C8B-B14F-4D97-AF65-F5344CB8AC3E}">
        <p14:creationId xmlns:p14="http://schemas.microsoft.com/office/powerpoint/2010/main" val="1812103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3E56DB-C4F5-4CB4-B658-D50785276580}" type="slidenum">
              <a:rPr lang="en-US" smtClean="0"/>
              <a:t>9</a:t>
            </a:fld>
            <a:endParaRPr lang="en-US" dirty="0"/>
          </a:p>
        </p:txBody>
      </p:sp>
    </p:spTree>
    <p:extLst>
      <p:ext uri="{BB962C8B-B14F-4D97-AF65-F5344CB8AC3E}">
        <p14:creationId xmlns:p14="http://schemas.microsoft.com/office/powerpoint/2010/main" val="3909708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1560" y="1432223"/>
            <a:ext cx="9966960" cy="2847677"/>
          </a:xfrm>
          <a:solidFill>
            <a:schemeClr val="bg1">
              <a:lumMod val="95000"/>
            </a:schemeClr>
          </a:solidFill>
        </p:spPr>
        <p:txBody>
          <a:bodyPr anchor="ctr">
            <a:noAutofit/>
          </a:bodyPr>
          <a:lstStyle>
            <a:lvl1pPr algn="l">
              <a:lnSpc>
                <a:spcPct val="85000"/>
              </a:lnSpc>
              <a:defRPr sz="5400" b="1" u="none" cap="none"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rgbClr val="005899"/>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a:xfrm>
            <a:off x="10058399" y="6272784"/>
            <a:ext cx="1587731" cy="365125"/>
          </a:xfrm>
        </p:spPr>
        <p:txBody>
          <a:bodyPr/>
          <a:lstStyle>
            <a:lvl1pPr>
              <a:defRPr sz="1600"/>
            </a:lvl1pPr>
          </a:lstStyle>
          <a:p>
            <a:fld id="{22D7F4F6-333F-F840-A89D-AA06A5508E6B}" type="datetime1">
              <a:rPr lang="en-US" b="1" smtClean="0"/>
              <a:t>6/24/2021</a:t>
            </a:fld>
            <a:endParaRPr lang="en-US" dirty="0"/>
          </a:p>
        </p:txBody>
      </p:sp>
      <p:sp>
        <p:nvSpPr>
          <p:cNvPr id="5" name="Footer Placeholder 4"/>
          <p:cNvSpPr>
            <a:spLocks noGrp="1"/>
          </p:cNvSpPr>
          <p:nvPr>
            <p:ph type="ftr" sz="quarter" idx="11"/>
          </p:nvPr>
        </p:nvSpPr>
        <p:spPr/>
        <p:txBody>
          <a:bodyPr/>
          <a:lstStyle/>
          <a:p>
            <a:endParaRPr lang="en-US" dirty="0"/>
          </a:p>
        </p:txBody>
      </p:sp>
      <p:pic>
        <p:nvPicPr>
          <p:cNvPr id="13" name="Picture 12">
            <a:extLst>
              <a:ext uri="{FF2B5EF4-FFF2-40B4-BE49-F238E27FC236}">
                <a16:creationId xmlns:a16="http://schemas.microsoft.com/office/drawing/2014/main" id="{68E6061F-4A2E-429D-8663-9AB09C2EAAAF}"/>
              </a:ext>
            </a:extLst>
          </p:cNvPr>
          <p:cNvPicPr>
            <a:picLocks noChangeAspect="1"/>
          </p:cNvPicPr>
          <p:nvPr userDrawn="1"/>
        </p:nvPicPr>
        <p:blipFill>
          <a:blip r:embed="rId2"/>
          <a:stretch>
            <a:fillRect/>
          </a:stretch>
        </p:blipFill>
        <p:spPr>
          <a:xfrm>
            <a:off x="1051560" y="421062"/>
            <a:ext cx="3190875" cy="714375"/>
          </a:xfrm>
          <a:prstGeom prst="rect">
            <a:avLst/>
          </a:prstGeom>
        </p:spPr>
      </p:pic>
    </p:spTree>
    <p:extLst>
      <p:ext uri="{BB962C8B-B14F-4D97-AF65-F5344CB8AC3E}">
        <p14:creationId xmlns:p14="http://schemas.microsoft.com/office/powerpoint/2010/main" val="2460831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5BBDE-DEC6-C54F-9B73-215078408F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9AE5E2-2D95-664B-8717-103961CE3A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B6B024-EF82-6142-B56A-9334FEB82BE4}"/>
              </a:ext>
            </a:extLst>
          </p:cNvPr>
          <p:cNvSpPr>
            <a:spLocks noGrp="1"/>
          </p:cNvSpPr>
          <p:nvPr>
            <p:ph type="dt" sz="half" idx="10"/>
          </p:nvPr>
        </p:nvSpPr>
        <p:spPr/>
        <p:txBody>
          <a:bodyPr/>
          <a:lstStyle/>
          <a:p>
            <a:fld id="{5B6BF2D7-29CC-E04B-A688-D5365E7CDB49}" type="datetimeFigureOut">
              <a:rPr lang="en-US" smtClean="0"/>
              <a:t>6/24/2021</a:t>
            </a:fld>
            <a:endParaRPr lang="en-US" dirty="0"/>
          </a:p>
        </p:txBody>
      </p:sp>
      <p:sp>
        <p:nvSpPr>
          <p:cNvPr id="5" name="Footer Placeholder 4">
            <a:extLst>
              <a:ext uri="{FF2B5EF4-FFF2-40B4-BE49-F238E27FC236}">
                <a16:creationId xmlns:a16="http://schemas.microsoft.com/office/drawing/2014/main" id="{3992EAB3-3BBA-C747-8CA6-9DD57E7839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0806C2-4ADA-E241-B95C-554944DA4453}"/>
              </a:ext>
            </a:extLst>
          </p:cNvPr>
          <p:cNvSpPr>
            <a:spLocks noGrp="1"/>
          </p:cNvSpPr>
          <p:nvPr>
            <p:ph type="sldNum" sz="quarter" idx="12"/>
          </p:nvPr>
        </p:nvSpPr>
        <p:spPr/>
        <p:txBody>
          <a:bodyPr/>
          <a:lstStyle/>
          <a:p>
            <a:fld id="{FB5074F6-EB27-B24D-8D5F-9AED5EFCE23C}" type="slidenum">
              <a:rPr lang="en-US" smtClean="0"/>
              <a:t>‹#›</a:t>
            </a:fld>
            <a:endParaRPr lang="en-US" dirty="0"/>
          </a:p>
        </p:txBody>
      </p:sp>
    </p:spTree>
    <p:extLst>
      <p:ext uri="{BB962C8B-B14F-4D97-AF65-F5344CB8AC3E}">
        <p14:creationId xmlns:p14="http://schemas.microsoft.com/office/powerpoint/2010/main" val="2123140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0EDCF-2AC8-7640-B665-E8CE0DE77E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C821FA-CCBC-9243-A2DD-126CD3E0FF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F6C53B-FB23-6E47-A14D-611E5152ED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6481DB-29F4-0F42-9E5B-725A428B1F5A}"/>
              </a:ext>
            </a:extLst>
          </p:cNvPr>
          <p:cNvSpPr>
            <a:spLocks noGrp="1"/>
          </p:cNvSpPr>
          <p:nvPr>
            <p:ph type="dt" sz="half" idx="10"/>
          </p:nvPr>
        </p:nvSpPr>
        <p:spPr/>
        <p:txBody>
          <a:bodyPr/>
          <a:lstStyle/>
          <a:p>
            <a:fld id="{5B6BF2D7-29CC-E04B-A688-D5365E7CDB49}" type="datetimeFigureOut">
              <a:rPr lang="en-US" smtClean="0"/>
              <a:t>6/24/2021</a:t>
            </a:fld>
            <a:endParaRPr lang="en-US" dirty="0"/>
          </a:p>
        </p:txBody>
      </p:sp>
      <p:sp>
        <p:nvSpPr>
          <p:cNvPr id="6" name="Footer Placeholder 5">
            <a:extLst>
              <a:ext uri="{FF2B5EF4-FFF2-40B4-BE49-F238E27FC236}">
                <a16:creationId xmlns:a16="http://schemas.microsoft.com/office/drawing/2014/main" id="{B306A268-4E85-CF48-B87A-6808E852239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128F24-EBA3-F34D-908F-ECF8A83610E3}"/>
              </a:ext>
            </a:extLst>
          </p:cNvPr>
          <p:cNvSpPr>
            <a:spLocks noGrp="1"/>
          </p:cNvSpPr>
          <p:nvPr>
            <p:ph type="sldNum" sz="quarter" idx="12"/>
          </p:nvPr>
        </p:nvSpPr>
        <p:spPr/>
        <p:txBody>
          <a:bodyPr/>
          <a:lstStyle/>
          <a:p>
            <a:fld id="{FB5074F6-EB27-B24D-8D5F-9AED5EFCE23C}" type="slidenum">
              <a:rPr lang="en-US" smtClean="0"/>
              <a:t>‹#›</a:t>
            </a:fld>
            <a:endParaRPr lang="en-US" dirty="0"/>
          </a:p>
        </p:txBody>
      </p:sp>
    </p:spTree>
    <p:extLst>
      <p:ext uri="{BB962C8B-B14F-4D97-AF65-F5344CB8AC3E}">
        <p14:creationId xmlns:p14="http://schemas.microsoft.com/office/powerpoint/2010/main" val="818980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0663-86AA-F149-83C5-C5EC7FD2C1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E7FF19-18A2-ED4C-A455-80B2A230B2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2CB14B-10D5-4F41-B598-4BB622BE93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09BAA4-CD10-8248-8446-6484B7561E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1C8522-529C-5C43-AB93-34657DF9FF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C5BC85-94DE-264D-BFC3-AE914C9BCF28}"/>
              </a:ext>
            </a:extLst>
          </p:cNvPr>
          <p:cNvSpPr>
            <a:spLocks noGrp="1"/>
          </p:cNvSpPr>
          <p:nvPr>
            <p:ph type="dt" sz="half" idx="10"/>
          </p:nvPr>
        </p:nvSpPr>
        <p:spPr/>
        <p:txBody>
          <a:bodyPr/>
          <a:lstStyle/>
          <a:p>
            <a:fld id="{5B6BF2D7-29CC-E04B-A688-D5365E7CDB49}" type="datetimeFigureOut">
              <a:rPr lang="en-US" smtClean="0"/>
              <a:t>6/24/2021</a:t>
            </a:fld>
            <a:endParaRPr lang="en-US" dirty="0"/>
          </a:p>
        </p:txBody>
      </p:sp>
      <p:sp>
        <p:nvSpPr>
          <p:cNvPr id="8" name="Footer Placeholder 7">
            <a:extLst>
              <a:ext uri="{FF2B5EF4-FFF2-40B4-BE49-F238E27FC236}">
                <a16:creationId xmlns:a16="http://schemas.microsoft.com/office/drawing/2014/main" id="{D8127184-835D-B54D-B51F-AC6D82225DF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7AAADC2-48D9-E940-BD7F-ABC60B40AEBF}"/>
              </a:ext>
            </a:extLst>
          </p:cNvPr>
          <p:cNvSpPr>
            <a:spLocks noGrp="1"/>
          </p:cNvSpPr>
          <p:nvPr>
            <p:ph type="sldNum" sz="quarter" idx="12"/>
          </p:nvPr>
        </p:nvSpPr>
        <p:spPr/>
        <p:txBody>
          <a:bodyPr/>
          <a:lstStyle/>
          <a:p>
            <a:fld id="{FB5074F6-EB27-B24D-8D5F-9AED5EFCE23C}" type="slidenum">
              <a:rPr lang="en-US" smtClean="0"/>
              <a:t>‹#›</a:t>
            </a:fld>
            <a:endParaRPr lang="en-US" dirty="0"/>
          </a:p>
        </p:txBody>
      </p:sp>
    </p:spTree>
    <p:extLst>
      <p:ext uri="{BB962C8B-B14F-4D97-AF65-F5344CB8AC3E}">
        <p14:creationId xmlns:p14="http://schemas.microsoft.com/office/powerpoint/2010/main" val="1319080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DC485-8BA5-D54B-97CA-BD629F6ECE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D305BD-2026-2E4E-9FB5-23B1A965134B}"/>
              </a:ext>
            </a:extLst>
          </p:cNvPr>
          <p:cNvSpPr>
            <a:spLocks noGrp="1"/>
          </p:cNvSpPr>
          <p:nvPr>
            <p:ph type="dt" sz="half" idx="10"/>
          </p:nvPr>
        </p:nvSpPr>
        <p:spPr/>
        <p:txBody>
          <a:bodyPr/>
          <a:lstStyle/>
          <a:p>
            <a:fld id="{5B6BF2D7-29CC-E04B-A688-D5365E7CDB49}" type="datetimeFigureOut">
              <a:rPr lang="en-US" smtClean="0"/>
              <a:t>6/24/2021</a:t>
            </a:fld>
            <a:endParaRPr lang="en-US" dirty="0"/>
          </a:p>
        </p:txBody>
      </p:sp>
      <p:sp>
        <p:nvSpPr>
          <p:cNvPr id="4" name="Footer Placeholder 3">
            <a:extLst>
              <a:ext uri="{FF2B5EF4-FFF2-40B4-BE49-F238E27FC236}">
                <a16:creationId xmlns:a16="http://schemas.microsoft.com/office/drawing/2014/main" id="{9EAF9EA0-33A1-DE4A-92D1-7CCF3833F0C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A93FF48-B720-2B44-AE6E-F7624D776D84}"/>
              </a:ext>
            </a:extLst>
          </p:cNvPr>
          <p:cNvSpPr>
            <a:spLocks noGrp="1"/>
          </p:cNvSpPr>
          <p:nvPr>
            <p:ph type="sldNum" sz="quarter" idx="12"/>
          </p:nvPr>
        </p:nvSpPr>
        <p:spPr/>
        <p:txBody>
          <a:bodyPr/>
          <a:lstStyle/>
          <a:p>
            <a:fld id="{FB5074F6-EB27-B24D-8D5F-9AED5EFCE23C}" type="slidenum">
              <a:rPr lang="en-US" smtClean="0"/>
              <a:t>‹#›</a:t>
            </a:fld>
            <a:endParaRPr lang="en-US" dirty="0"/>
          </a:p>
        </p:txBody>
      </p:sp>
    </p:spTree>
    <p:extLst>
      <p:ext uri="{BB962C8B-B14F-4D97-AF65-F5344CB8AC3E}">
        <p14:creationId xmlns:p14="http://schemas.microsoft.com/office/powerpoint/2010/main" val="2963527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2F893E-17CB-B240-B99D-CED1404A93CD}"/>
              </a:ext>
            </a:extLst>
          </p:cNvPr>
          <p:cNvSpPr>
            <a:spLocks noGrp="1"/>
          </p:cNvSpPr>
          <p:nvPr>
            <p:ph type="dt" sz="half" idx="10"/>
          </p:nvPr>
        </p:nvSpPr>
        <p:spPr/>
        <p:txBody>
          <a:bodyPr/>
          <a:lstStyle/>
          <a:p>
            <a:fld id="{5B6BF2D7-29CC-E04B-A688-D5365E7CDB49}" type="datetimeFigureOut">
              <a:rPr lang="en-US" smtClean="0"/>
              <a:t>6/24/2021</a:t>
            </a:fld>
            <a:endParaRPr lang="en-US" dirty="0"/>
          </a:p>
        </p:txBody>
      </p:sp>
      <p:sp>
        <p:nvSpPr>
          <p:cNvPr id="3" name="Footer Placeholder 2">
            <a:extLst>
              <a:ext uri="{FF2B5EF4-FFF2-40B4-BE49-F238E27FC236}">
                <a16:creationId xmlns:a16="http://schemas.microsoft.com/office/drawing/2014/main" id="{624DF435-89DC-C144-8871-89249E20F74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BAC3D50-4B46-2743-9920-7AFD7CB12289}"/>
              </a:ext>
            </a:extLst>
          </p:cNvPr>
          <p:cNvSpPr>
            <a:spLocks noGrp="1"/>
          </p:cNvSpPr>
          <p:nvPr>
            <p:ph type="sldNum" sz="quarter" idx="12"/>
          </p:nvPr>
        </p:nvSpPr>
        <p:spPr/>
        <p:txBody>
          <a:bodyPr/>
          <a:lstStyle/>
          <a:p>
            <a:fld id="{FB5074F6-EB27-B24D-8D5F-9AED5EFCE23C}" type="slidenum">
              <a:rPr lang="en-US" smtClean="0"/>
              <a:t>‹#›</a:t>
            </a:fld>
            <a:endParaRPr lang="en-US" dirty="0"/>
          </a:p>
        </p:txBody>
      </p:sp>
    </p:spTree>
    <p:extLst>
      <p:ext uri="{BB962C8B-B14F-4D97-AF65-F5344CB8AC3E}">
        <p14:creationId xmlns:p14="http://schemas.microsoft.com/office/powerpoint/2010/main" val="20028086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7D540-1196-1049-BE0F-4A4FB900B5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82AEC8-838A-2543-95EE-A5544B5E50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DBE30B-A658-5447-BB56-8984904D2E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6DA4C8-611E-D24C-8DB2-B74CC794507A}"/>
              </a:ext>
            </a:extLst>
          </p:cNvPr>
          <p:cNvSpPr>
            <a:spLocks noGrp="1"/>
          </p:cNvSpPr>
          <p:nvPr>
            <p:ph type="dt" sz="half" idx="10"/>
          </p:nvPr>
        </p:nvSpPr>
        <p:spPr/>
        <p:txBody>
          <a:bodyPr/>
          <a:lstStyle/>
          <a:p>
            <a:fld id="{5B6BF2D7-29CC-E04B-A688-D5365E7CDB49}" type="datetimeFigureOut">
              <a:rPr lang="en-US" smtClean="0"/>
              <a:t>6/24/2021</a:t>
            </a:fld>
            <a:endParaRPr lang="en-US" dirty="0"/>
          </a:p>
        </p:txBody>
      </p:sp>
      <p:sp>
        <p:nvSpPr>
          <p:cNvPr id="6" name="Footer Placeholder 5">
            <a:extLst>
              <a:ext uri="{FF2B5EF4-FFF2-40B4-BE49-F238E27FC236}">
                <a16:creationId xmlns:a16="http://schemas.microsoft.com/office/drawing/2014/main" id="{3B078AE9-5143-3240-A7EB-52FA9DA804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18554E1-698A-6544-A785-30B69408ECEA}"/>
              </a:ext>
            </a:extLst>
          </p:cNvPr>
          <p:cNvSpPr>
            <a:spLocks noGrp="1"/>
          </p:cNvSpPr>
          <p:nvPr>
            <p:ph type="sldNum" sz="quarter" idx="12"/>
          </p:nvPr>
        </p:nvSpPr>
        <p:spPr/>
        <p:txBody>
          <a:bodyPr/>
          <a:lstStyle/>
          <a:p>
            <a:fld id="{FB5074F6-EB27-B24D-8D5F-9AED5EFCE23C}" type="slidenum">
              <a:rPr lang="en-US" smtClean="0"/>
              <a:t>‹#›</a:t>
            </a:fld>
            <a:endParaRPr lang="en-US" dirty="0"/>
          </a:p>
        </p:txBody>
      </p:sp>
    </p:spTree>
    <p:extLst>
      <p:ext uri="{BB962C8B-B14F-4D97-AF65-F5344CB8AC3E}">
        <p14:creationId xmlns:p14="http://schemas.microsoft.com/office/powerpoint/2010/main" val="2640173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749FB-992B-9941-8C9D-7491F12C1B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8EA24A-D0E2-CA4C-937F-D7C58859F8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D3F0A93-3970-E343-8376-CA4D40B71E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7E4E79-0133-FB40-A109-D8D1D67BA07C}"/>
              </a:ext>
            </a:extLst>
          </p:cNvPr>
          <p:cNvSpPr>
            <a:spLocks noGrp="1"/>
          </p:cNvSpPr>
          <p:nvPr>
            <p:ph type="dt" sz="half" idx="10"/>
          </p:nvPr>
        </p:nvSpPr>
        <p:spPr/>
        <p:txBody>
          <a:bodyPr/>
          <a:lstStyle/>
          <a:p>
            <a:fld id="{5B6BF2D7-29CC-E04B-A688-D5365E7CDB49}" type="datetimeFigureOut">
              <a:rPr lang="en-US" smtClean="0"/>
              <a:t>6/24/2021</a:t>
            </a:fld>
            <a:endParaRPr lang="en-US" dirty="0"/>
          </a:p>
        </p:txBody>
      </p:sp>
      <p:sp>
        <p:nvSpPr>
          <p:cNvPr id="6" name="Footer Placeholder 5">
            <a:extLst>
              <a:ext uri="{FF2B5EF4-FFF2-40B4-BE49-F238E27FC236}">
                <a16:creationId xmlns:a16="http://schemas.microsoft.com/office/drawing/2014/main" id="{3BB5DFD3-B5D0-B541-89DF-4CDF7BC729C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C2FA2D4-A6BC-B249-B567-B4ACD4F5B5F1}"/>
              </a:ext>
            </a:extLst>
          </p:cNvPr>
          <p:cNvSpPr>
            <a:spLocks noGrp="1"/>
          </p:cNvSpPr>
          <p:nvPr>
            <p:ph type="sldNum" sz="quarter" idx="12"/>
          </p:nvPr>
        </p:nvSpPr>
        <p:spPr/>
        <p:txBody>
          <a:bodyPr/>
          <a:lstStyle/>
          <a:p>
            <a:fld id="{FB5074F6-EB27-B24D-8D5F-9AED5EFCE23C}" type="slidenum">
              <a:rPr lang="en-US" smtClean="0"/>
              <a:t>‹#›</a:t>
            </a:fld>
            <a:endParaRPr lang="en-US" dirty="0"/>
          </a:p>
        </p:txBody>
      </p:sp>
    </p:spTree>
    <p:extLst>
      <p:ext uri="{BB962C8B-B14F-4D97-AF65-F5344CB8AC3E}">
        <p14:creationId xmlns:p14="http://schemas.microsoft.com/office/powerpoint/2010/main" val="1741655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088CB-58C7-C647-8DF4-E5B845542C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EAE2A35-4ABF-904C-904B-81197A9F28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76EB5-080E-DB49-A152-06A8804BF80C}"/>
              </a:ext>
            </a:extLst>
          </p:cNvPr>
          <p:cNvSpPr>
            <a:spLocks noGrp="1"/>
          </p:cNvSpPr>
          <p:nvPr>
            <p:ph type="dt" sz="half" idx="10"/>
          </p:nvPr>
        </p:nvSpPr>
        <p:spPr/>
        <p:txBody>
          <a:bodyPr/>
          <a:lstStyle/>
          <a:p>
            <a:fld id="{5B6BF2D7-29CC-E04B-A688-D5365E7CDB49}" type="datetimeFigureOut">
              <a:rPr lang="en-US" smtClean="0"/>
              <a:t>6/24/2021</a:t>
            </a:fld>
            <a:endParaRPr lang="en-US" dirty="0"/>
          </a:p>
        </p:txBody>
      </p:sp>
      <p:sp>
        <p:nvSpPr>
          <p:cNvPr id="5" name="Footer Placeholder 4">
            <a:extLst>
              <a:ext uri="{FF2B5EF4-FFF2-40B4-BE49-F238E27FC236}">
                <a16:creationId xmlns:a16="http://schemas.microsoft.com/office/drawing/2014/main" id="{222D6FFC-AE1D-D949-A09D-BDBA9BD11D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273DEA-F15B-6C4F-B5A7-1405FDB2A5F6}"/>
              </a:ext>
            </a:extLst>
          </p:cNvPr>
          <p:cNvSpPr>
            <a:spLocks noGrp="1"/>
          </p:cNvSpPr>
          <p:nvPr>
            <p:ph type="sldNum" sz="quarter" idx="12"/>
          </p:nvPr>
        </p:nvSpPr>
        <p:spPr/>
        <p:txBody>
          <a:bodyPr/>
          <a:lstStyle/>
          <a:p>
            <a:fld id="{FB5074F6-EB27-B24D-8D5F-9AED5EFCE23C}" type="slidenum">
              <a:rPr lang="en-US" smtClean="0"/>
              <a:t>‹#›</a:t>
            </a:fld>
            <a:endParaRPr lang="en-US" dirty="0"/>
          </a:p>
        </p:txBody>
      </p:sp>
    </p:spTree>
    <p:extLst>
      <p:ext uri="{BB962C8B-B14F-4D97-AF65-F5344CB8AC3E}">
        <p14:creationId xmlns:p14="http://schemas.microsoft.com/office/powerpoint/2010/main" val="3234085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76BBB-F227-0041-9057-CD5B5FC53D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895A47-33FC-664B-A2A7-266112F678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7C9940-1165-6C43-BA05-15EF2E6A5C94}"/>
              </a:ext>
            </a:extLst>
          </p:cNvPr>
          <p:cNvSpPr>
            <a:spLocks noGrp="1"/>
          </p:cNvSpPr>
          <p:nvPr>
            <p:ph type="dt" sz="half" idx="10"/>
          </p:nvPr>
        </p:nvSpPr>
        <p:spPr/>
        <p:txBody>
          <a:bodyPr/>
          <a:lstStyle/>
          <a:p>
            <a:fld id="{5B6BF2D7-29CC-E04B-A688-D5365E7CDB49}" type="datetimeFigureOut">
              <a:rPr lang="en-US" smtClean="0"/>
              <a:t>6/24/2021</a:t>
            </a:fld>
            <a:endParaRPr lang="en-US" dirty="0"/>
          </a:p>
        </p:txBody>
      </p:sp>
      <p:sp>
        <p:nvSpPr>
          <p:cNvPr id="5" name="Footer Placeholder 4">
            <a:extLst>
              <a:ext uri="{FF2B5EF4-FFF2-40B4-BE49-F238E27FC236}">
                <a16:creationId xmlns:a16="http://schemas.microsoft.com/office/drawing/2014/main" id="{F8663342-03AA-D945-ADF2-10C8F07465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A74E6FF-DC5F-A342-948D-098699AA2BD7}"/>
              </a:ext>
            </a:extLst>
          </p:cNvPr>
          <p:cNvSpPr>
            <a:spLocks noGrp="1"/>
          </p:cNvSpPr>
          <p:nvPr>
            <p:ph type="sldNum" sz="quarter" idx="12"/>
          </p:nvPr>
        </p:nvSpPr>
        <p:spPr/>
        <p:txBody>
          <a:bodyPr/>
          <a:lstStyle/>
          <a:p>
            <a:fld id="{FB5074F6-EB27-B24D-8D5F-9AED5EFCE23C}" type="slidenum">
              <a:rPr lang="en-US" smtClean="0"/>
              <a:t>‹#›</a:t>
            </a:fld>
            <a:endParaRPr lang="en-US" dirty="0"/>
          </a:p>
        </p:txBody>
      </p:sp>
    </p:spTree>
    <p:extLst>
      <p:ext uri="{BB962C8B-B14F-4D97-AF65-F5344CB8AC3E}">
        <p14:creationId xmlns:p14="http://schemas.microsoft.com/office/powerpoint/2010/main" val="2347219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28BC04-50D5-2E45-8318-A649D6295FBD}" type="datetime1">
              <a:rPr lang="en-US" smtClean="0"/>
              <a:t>6/24/2021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AAE4469-4F63-41CD-98C0-1D3250367B29}"/>
              </a:ext>
            </a:extLst>
          </p:cNvPr>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dirty="0"/>
          </a:p>
        </p:txBody>
      </p:sp>
    </p:spTree>
    <p:extLst>
      <p:ext uri="{BB962C8B-B14F-4D97-AF65-F5344CB8AC3E}">
        <p14:creationId xmlns:p14="http://schemas.microsoft.com/office/powerpoint/2010/main" val="3696369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86B237-1927-9946-B65F-AF352B4F4006}" type="datetime1">
              <a:rPr lang="en-US" smtClean="0"/>
              <a:t>6/24/2021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dirty="0"/>
          </a:p>
        </p:txBody>
      </p:sp>
    </p:spTree>
    <p:extLst>
      <p:ext uri="{BB962C8B-B14F-4D97-AF65-F5344CB8AC3E}">
        <p14:creationId xmlns:p14="http://schemas.microsoft.com/office/powerpoint/2010/main" val="4239981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4" name="Content Placeholder 3"/>
          <p:cNvSpPr>
            <a:spLocks noGrp="1"/>
          </p:cNvSpPr>
          <p:nvPr>
            <p:ph sz="half" idx="2"/>
          </p:nvPr>
        </p:nvSpPr>
        <p:spPr>
          <a:xfrm>
            <a:off x="1069848" y="2331720"/>
            <a:ext cx="4754880" cy="370332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364224" y="2331720"/>
            <a:ext cx="4754880" cy="370332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21ED7F1-D9B8-2B4F-88DB-A6BBF4D05609}" type="datetime1">
              <a:rPr lang="en-US" smtClean="0"/>
              <a:t>6/24/2021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dirty="0"/>
          </a:p>
        </p:txBody>
      </p:sp>
    </p:spTree>
    <p:extLst>
      <p:ext uri="{BB962C8B-B14F-4D97-AF65-F5344CB8AC3E}">
        <p14:creationId xmlns:p14="http://schemas.microsoft.com/office/powerpoint/2010/main" val="1789558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EFB1987A-35A1-C54E-958C-912A5784CE48}" type="datetime1">
              <a:rPr lang="en-US" smtClean="0"/>
              <a:t>6/24/2021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dirty="0"/>
          </a:p>
        </p:txBody>
      </p:sp>
    </p:spTree>
    <p:extLst>
      <p:ext uri="{BB962C8B-B14F-4D97-AF65-F5344CB8AC3E}">
        <p14:creationId xmlns:p14="http://schemas.microsoft.com/office/powerpoint/2010/main" val="3781258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FEDAE3-9549-324D-8D35-420FEB3056CA}" type="datetime1">
              <a:rPr lang="en-US" smtClean="0"/>
              <a:t>6/24/2021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dirty="0"/>
          </a:p>
        </p:txBody>
      </p:sp>
    </p:spTree>
    <p:extLst>
      <p:ext uri="{BB962C8B-B14F-4D97-AF65-F5344CB8AC3E}">
        <p14:creationId xmlns:p14="http://schemas.microsoft.com/office/powerpoint/2010/main" val="1330528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inal">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1560" y="1432223"/>
            <a:ext cx="9966960" cy="2847677"/>
          </a:xfrm>
          <a:solidFill>
            <a:schemeClr val="bg1">
              <a:lumMod val="95000"/>
            </a:schemeClr>
          </a:solidFill>
        </p:spPr>
        <p:txBody>
          <a:bodyPr anchor="ctr">
            <a:noAutofit/>
          </a:bodyPr>
          <a:lstStyle>
            <a:lvl1pPr algn="ctr">
              <a:lnSpc>
                <a:spcPct val="85000"/>
              </a:lnSpc>
              <a:defRPr sz="5400" b="1" u="none" cap="none" baseline="0">
                <a:solidFill>
                  <a:schemeClr val="tx1"/>
                </a:solidFill>
              </a:defRPr>
            </a:lvl1pPr>
          </a:lstStyle>
          <a:p>
            <a:r>
              <a:rPr lang="en-US" dirty="0"/>
              <a:t>Thank You!</a:t>
            </a:r>
          </a:p>
        </p:txBody>
      </p:sp>
      <p:sp>
        <p:nvSpPr>
          <p:cNvPr id="4" name="Date Placeholder 3"/>
          <p:cNvSpPr>
            <a:spLocks noGrp="1"/>
          </p:cNvSpPr>
          <p:nvPr>
            <p:ph type="dt" sz="half" idx="10"/>
          </p:nvPr>
        </p:nvSpPr>
        <p:spPr>
          <a:xfrm>
            <a:off x="10058399" y="6272784"/>
            <a:ext cx="1587731" cy="365125"/>
          </a:xfrm>
        </p:spPr>
        <p:txBody>
          <a:bodyPr/>
          <a:lstStyle>
            <a:lvl1pPr>
              <a:defRPr sz="1600"/>
            </a:lvl1pPr>
          </a:lstStyle>
          <a:p>
            <a:fld id="{DFDDD431-1EC2-49BF-B66B-2E146F7B969D}" type="datetime1">
              <a:rPr lang="en-US" b="1" smtClean="0">
                <a:solidFill>
                  <a:srgbClr val="CC393E">
                    <a:lumMod val="50000"/>
                  </a:srgbClr>
                </a:solidFill>
              </a:rPr>
              <a:t>6/24/2021</a:t>
            </a:fld>
            <a:endParaRPr lang="en-US" dirty="0">
              <a:solidFill>
                <a:srgbClr val="CC393E">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CC393E">
                  <a:lumMod val="50000"/>
                </a:srgbClr>
              </a:solidFill>
            </a:endParaRPr>
          </a:p>
        </p:txBody>
      </p:sp>
      <p:pic>
        <p:nvPicPr>
          <p:cNvPr id="7" name="Picture 6">
            <a:extLst>
              <a:ext uri="{FF2B5EF4-FFF2-40B4-BE49-F238E27FC236}">
                <a16:creationId xmlns:a16="http://schemas.microsoft.com/office/drawing/2014/main" id="{5B46D2C5-5E6D-A340-9BB3-971946348D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848" y="362316"/>
            <a:ext cx="2303655" cy="909199"/>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1560" y="4678692"/>
            <a:ext cx="529374" cy="529374"/>
          </a:xfrm>
          <a:prstGeom prst="rect">
            <a:avLst/>
          </a:prstGeom>
        </p:spPr>
      </p:pic>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817099" y="4681392"/>
            <a:ext cx="532064" cy="526674"/>
          </a:xfrm>
          <a:prstGeom prst="rect">
            <a:avLst/>
          </a:prstGeom>
        </p:spPr>
      </p:pic>
      <p:sp>
        <p:nvSpPr>
          <p:cNvPr id="21" name="Subtitle 2"/>
          <p:cNvSpPr txBox="1">
            <a:spLocks/>
          </p:cNvSpPr>
          <p:nvPr userDrawn="1"/>
        </p:nvSpPr>
        <p:spPr>
          <a:xfrm>
            <a:off x="1758358" y="5623022"/>
            <a:ext cx="4161885" cy="430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rgbClr val="E4002B"/>
              </a:buClr>
              <a:buSzPct val="90000"/>
              <a:buFont typeface="Arial"/>
              <a:buNone/>
              <a:defRPr sz="2000" b="1" kern="1200">
                <a:solidFill>
                  <a:srgbClr val="005899"/>
                </a:solidFill>
                <a:latin typeface="+mn-lt"/>
                <a:ea typeface="+mn-ea"/>
                <a:cs typeface="+mn-cs"/>
              </a:defRPr>
            </a:lvl1pPr>
            <a:lvl2pPr marL="4572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2pPr>
            <a:lvl3pPr marL="9144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3pPr>
            <a:lvl4pPr marL="13716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4pPr>
            <a:lvl5pPr marL="18288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5pPr>
            <a:lvl6pPr marL="22860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9pPr>
          </a:lstStyle>
          <a:p>
            <a:r>
              <a:rPr lang="en-US" dirty="0">
                <a:solidFill>
                  <a:srgbClr val="005B99"/>
                </a:solidFill>
              </a:rPr>
              <a:t>@ChicagoPublicHealth</a:t>
            </a:r>
          </a:p>
        </p:txBody>
      </p:sp>
      <p:sp>
        <p:nvSpPr>
          <p:cNvPr id="22" name="Subtitle 2"/>
          <p:cNvSpPr txBox="1">
            <a:spLocks/>
          </p:cNvSpPr>
          <p:nvPr userDrawn="1"/>
        </p:nvSpPr>
        <p:spPr>
          <a:xfrm>
            <a:off x="6526587" y="4792114"/>
            <a:ext cx="4650931" cy="430950"/>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200"/>
              </a:spcBef>
              <a:buClr>
                <a:srgbClr val="E4002B"/>
              </a:buClr>
              <a:buSzPct val="90000"/>
              <a:buFont typeface="Arial"/>
              <a:buNone/>
              <a:defRPr sz="2000" b="1" kern="1200">
                <a:solidFill>
                  <a:srgbClr val="005899"/>
                </a:solidFill>
                <a:latin typeface="+mn-lt"/>
                <a:ea typeface="+mn-ea"/>
                <a:cs typeface="+mn-cs"/>
              </a:defRPr>
            </a:lvl1pPr>
            <a:lvl2pPr marL="4572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2pPr>
            <a:lvl3pPr marL="9144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3pPr>
            <a:lvl4pPr marL="13716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4pPr>
            <a:lvl5pPr marL="18288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5pPr>
            <a:lvl6pPr marL="22860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9pPr>
          </a:lstStyle>
          <a:p>
            <a:r>
              <a:rPr lang="en-US" dirty="0">
                <a:solidFill>
                  <a:srgbClr val="005B99"/>
                </a:solidFill>
              </a:rPr>
              <a:t>HealthyChicago@cityofchicago.org</a:t>
            </a:r>
          </a:p>
        </p:txBody>
      </p:sp>
      <p:sp>
        <p:nvSpPr>
          <p:cNvPr id="23" name="Subtitle 2"/>
          <p:cNvSpPr txBox="1">
            <a:spLocks/>
          </p:cNvSpPr>
          <p:nvPr userDrawn="1"/>
        </p:nvSpPr>
        <p:spPr>
          <a:xfrm>
            <a:off x="6526587" y="5619944"/>
            <a:ext cx="4161885" cy="430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rgbClr val="E4002B"/>
              </a:buClr>
              <a:buSzPct val="90000"/>
              <a:buFont typeface="Arial"/>
              <a:buNone/>
              <a:defRPr sz="2000" b="1" kern="1200">
                <a:solidFill>
                  <a:srgbClr val="005899"/>
                </a:solidFill>
                <a:latin typeface="+mn-lt"/>
                <a:ea typeface="+mn-ea"/>
                <a:cs typeface="+mn-cs"/>
              </a:defRPr>
            </a:lvl1pPr>
            <a:lvl2pPr marL="4572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2pPr>
            <a:lvl3pPr marL="9144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3pPr>
            <a:lvl4pPr marL="13716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4pPr>
            <a:lvl5pPr marL="18288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5pPr>
            <a:lvl6pPr marL="22860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9pPr>
          </a:lstStyle>
          <a:p>
            <a:r>
              <a:rPr lang="en-US" dirty="0">
                <a:solidFill>
                  <a:srgbClr val="005B99"/>
                </a:solidFill>
              </a:rPr>
              <a:t>@ChiPublicHealth</a:t>
            </a:r>
          </a:p>
        </p:txBody>
      </p:sp>
      <p:pic>
        <p:nvPicPr>
          <p:cNvPr id="24" name="Picture 2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1560" y="5521908"/>
            <a:ext cx="532064" cy="532064"/>
          </a:xfrm>
          <a:prstGeom prst="rect">
            <a:avLst/>
          </a:prstGeom>
        </p:spPr>
      </p:pic>
      <p:pic>
        <p:nvPicPr>
          <p:cNvPr id="25" name="Picture 2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17099" y="5527298"/>
            <a:ext cx="532064" cy="532064"/>
          </a:xfrm>
          <a:prstGeom prst="rect">
            <a:avLst/>
          </a:prstGeom>
        </p:spPr>
      </p:pic>
      <p:sp>
        <p:nvSpPr>
          <p:cNvPr id="14" name="Subtitle 2"/>
          <p:cNvSpPr txBox="1">
            <a:spLocks/>
          </p:cNvSpPr>
          <p:nvPr userDrawn="1"/>
        </p:nvSpPr>
        <p:spPr>
          <a:xfrm>
            <a:off x="1758358" y="4773313"/>
            <a:ext cx="4161885" cy="4309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buClr>
                <a:srgbClr val="E4002B"/>
              </a:buClr>
              <a:buSzPct val="90000"/>
              <a:buFont typeface="Arial"/>
              <a:buNone/>
              <a:defRPr sz="2000" b="1" kern="1200">
                <a:solidFill>
                  <a:srgbClr val="005899"/>
                </a:solidFill>
                <a:latin typeface="+mn-lt"/>
                <a:ea typeface="+mn-ea"/>
                <a:cs typeface="+mn-cs"/>
              </a:defRPr>
            </a:lvl1pPr>
            <a:lvl2pPr marL="4572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2pPr>
            <a:lvl3pPr marL="9144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3pPr>
            <a:lvl4pPr marL="13716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4pPr>
            <a:lvl5pPr marL="1828800" indent="0" algn="ctr" defTabSz="914400" rtl="0" eaLnBrk="1" latinLnBrk="0" hangingPunct="1">
              <a:lnSpc>
                <a:spcPct val="90000"/>
              </a:lnSpc>
              <a:spcBef>
                <a:spcPts val="400"/>
              </a:spcBef>
              <a:spcAft>
                <a:spcPts val="200"/>
              </a:spcAft>
              <a:buClr>
                <a:srgbClr val="E4002B"/>
              </a:buClr>
              <a:buSzPct val="90000"/>
              <a:buFont typeface="Arial"/>
              <a:buNone/>
              <a:defRPr sz="2000" kern="1200">
                <a:solidFill>
                  <a:srgbClr val="005899"/>
                </a:solidFill>
                <a:latin typeface="Century Gothic"/>
                <a:ea typeface="+mn-ea"/>
                <a:cs typeface="+mn-cs"/>
              </a:defRPr>
            </a:lvl5pPr>
            <a:lvl6pPr marL="22860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400"/>
              </a:spcBef>
              <a:spcAft>
                <a:spcPts val="200"/>
              </a:spcAft>
              <a:buClr>
                <a:schemeClr val="accent2"/>
              </a:buClr>
              <a:buSzPct val="85000"/>
              <a:buFont typeface="Wingdings" pitchFamily="2" charset="2"/>
              <a:buNone/>
              <a:defRPr sz="2000" kern="1200">
                <a:solidFill>
                  <a:schemeClr val="tx1"/>
                </a:solidFill>
                <a:latin typeface="+mn-lt"/>
                <a:ea typeface="+mn-ea"/>
                <a:cs typeface="+mn-cs"/>
              </a:defRPr>
            </a:lvl9pPr>
          </a:lstStyle>
          <a:p>
            <a:r>
              <a:rPr lang="en-US" dirty="0">
                <a:solidFill>
                  <a:srgbClr val="005B99"/>
                </a:solidFill>
              </a:rPr>
              <a:t>Chicago.gov/Health</a:t>
            </a:r>
          </a:p>
        </p:txBody>
      </p:sp>
    </p:spTree>
    <p:extLst>
      <p:ext uri="{BB962C8B-B14F-4D97-AF65-F5344CB8AC3E}">
        <p14:creationId xmlns:p14="http://schemas.microsoft.com/office/powerpoint/2010/main" val="836493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08AA3-4CA2-6E45-B695-A205F600ED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EC3630-0E54-7547-A6C3-8CF9A755C2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AC8141-EDB9-2545-89E2-382A88AD5781}"/>
              </a:ext>
            </a:extLst>
          </p:cNvPr>
          <p:cNvSpPr>
            <a:spLocks noGrp="1"/>
          </p:cNvSpPr>
          <p:nvPr>
            <p:ph type="dt" sz="half" idx="10"/>
          </p:nvPr>
        </p:nvSpPr>
        <p:spPr/>
        <p:txBody>
          <a:bodyPr/>
          <a:lstStyle/>
          <a:p>
            <a:fld id="{5B6BF2D7-29CC-E04B-A688-D5365E7CDB49}" type="datetimeFigureOut">
              <a:rPr lang="en-US" smtClean="0"/>
              <a:t>6/24/2021</a:t>
            </a:fld>
            <a:endParaRPr lang="en-US" dirty="0"/>
          </a:p>
        </p:txBody>
      </p:sp>
      <p:sp>
        <p:nvSpPr>
          <p:cNvPr id="5" name="Footer Placeholder 4">
            <a:extLst>
              <a:ext uri="{FF2B5EF4-FFF2-40B4-BE49-F238E27FC236}">
                <a16:creationId xmlns:a16="http://schemas.microsoft.com/office/drawing/2014/main" id="{4138AF87-BAF6-2747-8306-A72DE29585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94E294-5179-2146-B8DC-21C7E1085D7E}"/>
              </a:ext>
            </a:extLst>
          </p:cNvPr>
          <p:cNvSpPr>
            <a:spLocks noGrp="1"/>
          </p:cNvSpPr>
          <p:nvPr>
            <p:ph type="sldNum" sz="quarter" idx="12"/>
          </p:nvPr>
        </p:nvSpPr>
        <p:spPr/>
        <p:txBody>
          <a:bodyPr/>
          <a:lstStyle/>
          <a:p>
            <a:fld id="{FB5074F6-EB27-B24D-8D5F-9AED5EFCE23C}" type="slidenum">
              <a:rPr lang="en-US" smtClean="0"/>
              <a:t>‹#›</a:t>
            </a:fld>
            <a:endParaRPr lang="en-US" dirty="0"/>
          </a:p>
        </p:txBody>
      </p:sp>
    </p:spTree>
    <p:extLst>
      <p:ext uri="{BB962C8B-B14F-4D97-AF65-F5344CB8AC3E}">
        <p14:creationId xmlns:p14="http://schemas.microsoft.com/office/powerpoint/2010/main" val="1553273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24C89-1F53-5445-AD00-EDBD127DF0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980AC5-787F-4F41-83E7-616435C79C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DC317C-ECF6-984B-8E81-058DB39BD06F}"/>
              </a:ext>
            </a:extLst>
          </p:cNvPr>
          <p:cNvSpPr>
            <a:spLocks noGrp="1"/>
          </p:cNvSpPr>
          <p:nvPr>
            <p:ph type="dt" sz="half" idx="10"/>
          </p:nvPr>
        </p:nvSpPr>
        <p:spPr/>
        <p:txBody>
          <a:bodyPr/>
          <a:lstStyle/>
          <a:p>
            <a:fld id="{5B6BF2D7-29CC-E04B-A688-D5365E7CDB49}" type="datetimeFigureOut">
              <a:rPr lang="en-US" smtClean="0"/>
              <a:t>6/24/2021</a:t>
            </a:fld>
            <a:endParaRPr lang="en-US" dirty="0"/>
          </a:p>
        </p:txBody>
      </p:sp>
      <p:sp>
        <p:nvSpPr>
          <p:cNvPr id="5" name="Footer Placeholder 4">
            <a:extLst>
              <a:ext uri="{FF2B5EF4-FFF2-40B4-BE49-F238E27FC236}">
                <a16:creationId xmlns:a16="http://schemas.microsoft.com/office/drawing/2014/main" id="{AA9E4F45-7DC8-2749-9CAB-095D300C448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0960368-192F-FA44-81C7-EA09C02AFA2A}"/>
              </a:ext>
            </a:extLst>
          </p:cNvPr>
          <p:cNvSpPr>
            <a:spLocks noGrp="1"/>
          </p:cNvSpPr>
          <p:nvPr>
            <p:ph type="sldNum" sz="quarter" idx="12"/>
          </p:nvPr>
        </p:nvSpPr>
        <p:spPr/>
        <p:txBody>
          <a:bodyPr/>
          <a:lstStyle/>
          <a:p>
            <a:fld id="{FB5074F6-EB27-B24D-8D5F-9AED5EFCE23C}" type="slidenum">
              <a:rPr lang="en-US" smtClean="0"/>
              <a:t>‹#›</a:t>
            </a:fld>
            <a:endParaRPr lang="en-US" dirty="0"/>
          </a:p>
        </p:txBody>
      </p:sp>
    </p:spTree>
    <p:extLst>
      <p:ext uri="{BB962C8B-B14F-4D97-AF65-F5344CB8AC3E}">
        <p14:creationId xmlns:p14="http://schemas.microsoft.com/office/powerpoint/2010/main" val="1980476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Blue-Square.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468100" y="6299200"/>
            <a:ext cx="342900" cy="342900"/>
          </a:xfrm>
          <a:prstGeom prst="rect">
            <a:avLst/>
          </a:prstGeom>
        </p:spPr>
      </p:pic>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058400" y="6272784"/>
            <a:ext cx="1179576" cy="365125"/>
          </a:xfrm>
          <a:prstGeom prst="rect">
            <a:avLst/>
          </a:prstGeom>
        </p:spPr>
        <p:txBody>
          <a:bodyPr vert="horz" lIns="91440" tIns="45720" rIns="91440" bIns="45720" rtlCol="0" anchor="ctr"/>
          <a:lstStyle>
            <a:lvl1pPr algn="r">
              <a:defRPr sz="1100">
                <a:solidFill>
                  <a:schemeClr val="accent2">
                    <a:lumMod val="50000"/>
                  </a:schemeClr>
                </a:solidFill>
              </a:defRPr>
            </a:lvl1pPr>
          </a:lstStyle>
          <a:p>
            <a:fld id="{BFD19870-A8DB-F044-9B36-B6E3919A0742}" type="datetime1">
              <a:rPr lang="en-US" smtClean="0"/>
              <a:t>6/24/2021</a:t>
            </a:fld>
            <a:endParaRPr lang="en-US" dirty="0"/>
          </a:p>
        </p:txBody>
      </p:sp>
      <p:sp>
        <p:nvSpPr>
          <p:cNvPr id="5" name="Footer Placeholder 4"/>
          <p:cNvSpPr>
            <a:spLocks noGrp="1"/>
          </p:cNvSpPr>
          <p:nvPr>
            <p:ph type="ftr" sz="quarter" idx="3"/>
          </p:nvPr>
        </p:nvSpPr>
        <p:spPr>
          <a:xfrm>
            <a:off x="3515454" y="6272784"/>
            <a:ext cx="6327648" cy="365125"/>
          </a:xfrm>
          <a:prstGeom prst="rect">
            <a:avLst/>
          </a:prstGeom>
        </p:spPr>
        <p:txBody>
          <a:bodyPr vert="horz" lIns="91440" tIns="45720" rIns="91440" bIns="45720" rtlCol="0" anchor="ctr"/>
          <a:lstStyle>
            <a:lvl1pPr algn="l">
              <a:defRPr sz="1100">
                <a:solidFill>
                  <a:schemeClr val="accent2">
                    <a:lumMod val="50000"/>
                  </a:schemeClr>
                </a:solidFill>
              </a:defRPr>
            </a:lvl1pPr>
          </a:lstStyle>
          <a:p>
            <a:endParaRPr lang="en-US" dirty="0"/>
          </a:p>
        </p:txBody>
      </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chemeClr val="tx1"/>
                </a:solidFill>
                <a:latin typeface="+mj-lt"/>
              </a:defRPr>
            </a:lvl1pPr>
          </a:lstStyle>
          <a:p>
            <a:fld id="{3FCCF984-64AA-42B4-8D2F-66BCDE3A50F4}" type="slidenum">
              <a:rPr lang="en-US" smtClean="0"/>
              <a:pPr/>
              <a:t>‹#›</a:t>
            </a:fld>
            <a:endParaRPr lang="en-US" dirty="0"/>
          </a:p>
        </p:txBody>
      </p:sp>
      <p:pic>
        <p:nvPicPr>
          <p:cNvPr id="12" name="Picture 11" descr="Star-and-Blue.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37735" y="977900"/>
            <a:ext cx="1275570" cy="635000"/>
          </a:xfrm>
          <a:prstGeom prst="rect">
            <a:avLst/>
          </a:prstGeom>
        </p:spPr>
      </p:pic>
    </p:spTree>
    <p:extLst>
      <p:ext uri="{BB962C8B-B14F-4D97-AF65-F5344CB8AC3E}">
        <p14:creationId xmlns:p14="http://schemas.microsoft.com/office/powerpoint/2010/main" val="3284634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0" r:id="rId3"/>
    <p:sldLayoutId id="2147483701" r:id="rId4"/>
    <p:sldLayoutId id="2147483702" r:id="rId5"/>
    <p:sldLayoutId id="2147483703" r:id="rId6"/>
    <p:sldLayoutId id="2147483716" r:id="rId7"/>
  </p:sldLayoutIdLst>
  <p:hf hdr="0" ftr="0" dt="0"/>
  <p:txStyles>
    <p:title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rgbClr val="E4002B"/>
        </a:buClr>
        <a:buSzPct val="90000"/>
        <a:buFont typeface="Arial"/>
        <a:buChar char="•"/>
        <a:defRPr sz="2000" kern="1200">
          <a:solidFill>
            <a:srgbClr val="005899"/>
          </a:solidFill>
          <a:latin typeface="Century Gothic"/>
          <a:ea typeface="+mn-ea"/>
          <a:cs typeface="+mn-cs"/>
        </a:defRPr>
      </a:lvl1pPr>
      <a:lvl2pPr marL="457200" indent="-182880" algn="l" defTabSz="914400" rtl="0" eaLnBrk="1" latinLnBrk="0" hangingPunct="1">
        <a:lnSpc>
          <a:spcPct val="90000"/>
        </a:lnSpc>
        <a:spcBef>
          <a:spcPts val="400"/>
        </a:spcBef>
        <a:spcAft>
          <a:spcPts val="200"/>
        </a:spcAft>
        <a:buClr>
          <a:srgbClr val="E4002B"/>
        </a:buClr>
        <a:buSzPct val="90000"/>
        <a:buFont typeface="Arial"/>
        <a:buChar char="•"/>
        <a:defRPr sz="1800" kern="1200">
          <a:solidFill>
            <a:srgbClr val="005899"/>
          </a:solidFill>
          <a:latin typeface="Century Gothic"/>
          <a:ea typeface="+mn-ea"/>
          <a:cs typeface="+mn-cs"/>
        </a:defRPr>
      </a:lvl2pPr>
      <a:lvl3pPr marL="73152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899"/>
          </a:solidFill>
          <a:latin typeface="Century Gothic"/>
          <a:ea typeface="+mn-ea"/>
          <a:cs typeface="+mn-cs"/>
        </a:defRPr>
      </a:lvl3pPr>
      <a:lvl4pPr marL="100584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899"/>
          </a:solidFill>
          <a:latin typeface="Century Gothic"/>
          <a:ea typeface="+mn-ea"/>
          <a:cs typeface="+mn-cs"/>
        </a:defRPr>
      </a:lvl4pPr>
      <a:lvl5pPr marL="128016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899"/>
          </a:solidFill>
          <a:latin typeface="Century Gothic"/>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6FCEB0-B286-7B41-8719-966D243E43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895391-9DC7-8C44-8D4C-B39E8320C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16D81-A13D-0847-B3C2-A0CB7F1E9B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6BF2D7-29CC-E04B-A688-D5365E7CDB49}" type="datetimeFigureOut">
              <a:rPr lang="en-US" smtClean="0"/>
              <a:t>6/24/2021</a:t>
            </a:fld>
            <a:endParaRPr lang="en-US" dirty="0"/>
          </a:p>
        </p:txBody>
      </p:sp>
      <p:sp>
        <p:nvSpPr>
          <p:cNvPr id="5" name="Footer Placeholder 4">
            <a:extLst>
              <a:ext uri="{FF2B5EF4-FFF2-40B4-BE49-F238E27FC236}">
                <a16:creationId xmlns:a16="http://schemas.microsoft.com/office/drawing/2014/main" id="{DAF8C783-251B-7A44-8A7F-7F6AE32212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62CE433-CB6E-2E4D-A356-0BF5EE0A33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5074F6-EB27-B24D-8D5F-9AED5EFCE23C}" type="slidenum">
              <a:rPr lang="en-US" smtClean="0"/>
              <a:t>‹#›</a:t>
            </a:fld>
            <a:endParaRPr lang="en-US" dirty="0"/>
          </a:p>
        </p:txBody>
      </p:sp>
    </p:spTree>
    <p:extLst>
      <p:ext uri="{BB962C8B-B14F-4D97-AF65-F5344CB8AC3E}">
        <p14:creationId xmlns:p14="http://schemas.microsoft.com/office/powerpoint/2010/main" val="301275994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epa.gov/coronavirus/how-does-epa-know-products-list-n-work-sars-cov-2"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hyperlink" Target="https://cfpub.epa.gov/wizards/disinfectant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https://www.cdc.gov/longtermcare/prevention/antibiotic-stewardship.html#anchor_1557415462" TargetMode="Externa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48.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73.png"/><Relationship Id="rId4" Type="http://schemas.openxmlformats.org/officeDocument/2006/relationships/image" Target="../media/image44.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5.xml"/><Relationship Id="rId5" Type="http://schemas.openxmlformats.org/officeDocument/2006/relationships/image" Target="../media/image73.png"/><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5.xml"/><Relationship Id="rId5" Type="http://schemas.openxmlformats.org/officeDocument/2006/relationships/image" Target="../media/image73.png"/><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image" Target="../media/image73.png"/><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www.chicagohan.org/covid-19/LTCF"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AFAA-8B48-4E4E-A048-B2EDEB30C799}"/>
              </a:ext>
            </a:extLst>
          </p:cNvPr>
          <p:cNvSpPr>
            <a:spLocks noGrp="1"/>
          </p:cNvSpPr>
          <p:nvPr>
            <p:ph type="ctrTitle"/>
          </p:nvPr>
        </p:nvSpPr>
        <p:spPr/>
        <p:txBody>
          <a:bodyPr/>
          <a:lstStyle/>
          <a:p>
            <a:pPr algn="ctr"/>
            <a:r>
              <a:rPr lang="en-US" dirty="0"/>
              <a:t>COVID-19</a:t>
            </a:r>
            <a:br>
              <a:rPr lang="en-US" dirty="0"/>
            </a:br>
            <a:r>
              <a:rPr lang="en-US" dirty="0"/>
              <a:t>Chicago Long Term Care</a:t>
            </a:r>
            <a:br>
              <a:rPr lang="en-US" dirty="0"/>
            </a:br>
            <a:r>
              <a:rPr lang="en-US" dirty="0"/>
              <a:t>Roundtable</a:t>
            </a:r>
          </a:p>
        </p:txBody>
      </p:sp>
      <p:sp>
        <p:nvSpPr>
          <p:cNvPr id="3" name="Subtitle 2">
            <a:extLst>
              <a:ext uri="{FF2B5EF4-FFF2-40B4-BE49-F238E27FC236}">
                <a16:creationId xmlns:a16="http://schemas.microsoft.com/office/drawing/2014/main" id="{14D04480-ED71-EB45-B50C-C9BFC8D83D9A}"/>
              </a:ext>
            </a:extLst>
          </p:cNvPr>
          <p:cNvSpPr>
            <a:spLocks noGrp="1"/>
          </p:cNvSpPr>
          <p:nvPr>
            <p:ph type="subTitle" idx="1"/>
          </p:nvPr>
        </p:nvSpPr>
        <p:spPr>
          <a:xfrm>
            <a:off x="1051560" y="5425777"/>
            <a:ext cx="9948672" cy="1069848"/>
          </a:xfrm>
        </p:spPr>
        <p:txBody>
          <a:bodyPr>
            <a:normAutofit/>
          </a:bodyPr>
          <a:lstStyle/>
          <a:p>
            <a:pPr algn="ctr"/>
            <a:r>
              <a:rPr lang="en-US" sz="2800" b="0" dirty="0">
                <a:solidFill>
                  <a:schemeClr val="tx1"/>
                </a:solidFill>
              </a:rPr>
              <a:t>06-24-21</a:t>
            </a:r>
          </a:p>
        </p:txBody>
      </p:sp>
    </p:spTree>
    <p:extLst>
      <p:ext uri="{BB962C8B-B14F-4D97-AF65-F5344CB8AC3E}">
        <p14:creationId xmlns:p14="http://schemas.microsoft.com/office/powerpoint/2010/main" val="2957831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337CB-AC4B-4F98-8044-BA8E8997D17F}"/>
              </a:ext>
            </a:extLst>
          </p:cNvPr>
          <p:cNvSpPr>
            <a:spLocks noGrp="1"/>
          </p:cNvSpPr>
          <p:nvPr>
            <p:ph type="title"/>
          </p:nvPr>
        </p:nvSpPr>
        <p:spPr/>
        <p:txBody>
          <a:bodyPr/>
          <a:lstStyle/>
          <a:p>
            <a:r>
              <a:rPr lang="en-US" dirty="0"/>
              <a:t>IDPH: Expiration of Executive Order 2020-12- Inactive CNA’s</a:t>
            </a:r>
          </a:p>
        </p:txBody>
      </p:sp>
      <p:pic>
        <p:nvPicPr>
          <p:cNvPr id="6" name="Content Placeholder 5">
            <a:extLst>
              <a:ext uri="{FF2B5EF4-FFF2-40B4-BE49-F238E27FC236}">
                <a16:creationId xmlns:a16="http://schemas.microsoft.com/office/drawing/2014/main" id="{8E1F9147-C6C5-43B9-B554-8F0BCBC1BEFF}"/>
              </a:ext>
            </a:extLst>
          </p:cNvPr>
          <p:cNvPicPr>
            <a:picLocks noGrp="1" noChangeAspect="1"/>
          </p:cNvPicPr>
          <p:nvPr>
            <p:ph idx="1"/>
          </p:nvPr>
        </p:nvPicPr>
        <p:blipFill>
          <a:blip r:embed="rId3"/>
          <a:stretch>
            <a:fillRect/>
          </a:stretch>
        </p:blipFill>
        <p:spPr>
          <a:xfrm>
            <a:off x="1069975" y="2172093"/>
            <a:ext cx="10058400" cy="3948913"/>
          </a:xfrm>
        </p:spPr>
      </p:pic>
      <p:sp>
        <p:nvSpPr>
          <p:cNvPr id="4" name="Slide Number Placeholder 3">
            <a:extLst>
              <a:ext uri="{FF2B5EF4-FFF2-40B4-BE49-F238E27FC236}">
                <a16:creationId xmlns:a16="http://schemas.microsoft.com/office/drawing/2014/main" id="{1D08405C-13AA-481D-A06C-9A7FF06E3617}"/>
              </a:ext>
            </a:extLst>
          </p:cNvPr>
          <p:cNvSpPr>
            <a:spLocks noGrp="1"/>
          </p:cNvSpPr>
          <p:nvPr>
            <p:ph type="sldNum" sz="quarter" idx="12"/>
          </p:nvPr>
        </p:nvSpPr>
        <p:spPr/>
        <p:txBody>
          <a:bodyPr/>
          <a:lstStyle/>
          <a:p>
            <a:fld id="{3FCCF984-64AA-42B4-8D2F-66BCDE3A50F4}" type="slidenum">
              <a:rPr lang="en-US" smtClean="0"/>
              <a:t>10</a:t>
            </a:fld>
            <a:endParaRPr lang="en-US" dirty="0"/>
          </a:p>
        </p:txBody>
      </p:sp>
    </p:spTree>
    <p:extLst>
      <p:ext uri="{BB962C8B-B14F-4D97-AF65-F5344CB8AC3E}">
        <p14:creationId xmlns:p14="http://schemas.microsoft.com/office/powerpoint/2010/main" val="1182085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A498D-E8AD-42AA-B0AE-B3979A50F6EC}"/>
              </a:ext>
            </a:extLst>
          </p:cNvPr>
          <p:cNvSpPr>
            <a:spLocks noGrp="1"/>
          </p:cNvSpPr>
          <p:nvPr>
            <p:ph type="title"/>
          </p:nvPr>
        </p:nvSpPr>
        <p:spPr/>
        <p:txBody>
          <a:bodyPr/>
          <a:lstStyle/>
          <a:p>
            <a:r>
              <a:rPr lang="en-US" dirty="0"/>
              <a:t>Environmental Services Overview</a:t>
            </a:r>
          </a:p>
        </p:txBody>
      </p:sp>
      <p:sp>
        <p:nvSpPr>
          <p:cNvPr id="4" name="Slide Number Placeholder 3">
            <a:extLst>
              <a:ext uri="{FF2B5EF4-FFF2-40B4-BE49-F238E27FC236}">
                <a16:creationId xmlns:a16="http://schemas.microsoft.com/office/drawing/2014/main" id="{92294EE9-F475-40D2-BE09-554BF5EC7E44}"/>
              </a:ext>
            </a:extLst>
          </p:cNvPr>
          <p:cNvSpPr>
            <a:spLocks noGrp="1"/>
          </p:cNvSpPr>
          <p:nvPr>
            <p:ph type="sldNum" sz="quarter" idx="12"/>
          </p:nvPr>
        </p:nvSpPr>
        <p:spPr/>
        <p:txBody>
          <a:bodyPr/>
          <a:lstStyle/>
          <a:p>
            <a:fld id="{3FCCF984-64AA-42B4-8D2F-66BCDE3A50F4}" type="slidenum">
              <a:rPr lang="en-US" smtClean="0"/>
              <a:t>11</a:t>
            </a:fld>
            <a:endParaRPr lang="en-US" dirty="0"/>
          </a:p>
        </p:txBody>
      </p:sp>
      <p:pic>
        <p:nvPicPr>
          <p:cNvPr id="2050" name="Picture 2">
            <a:extLst>
              <a:ext uri="{FF2B5EF4-FFF2-40B4-BE49-F238E27FC236}">
                <a16:creationId xmlns:a16="http://schemas.microsoft.com/office/drawing/2014/main" id="{91D3A300-DE93-4CC6-B07D-5CCF8BAE947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74641" y="1938337"/>
            <a:ext cx="6433891" cy="4517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079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A498D-E8AD-42AA-B0AE-B3979A50F6EC}"/>
              </a:ext>
            </a:extLst>
          </p:cNvPr>
          <p:cNvSpPr>
            <a:spLocks noGrp="1"/>
          </p:cNvSpPr>
          <p:nvPr>
            <p:ph type="title"/>
          </p:nvPr>
        </p:nvSpPr>
        <p:spPr/>
        <p:txBody>
          <a:bodyPr/>
          <a:lstStyle/>
          <a:p>
            <a:r>
              <a:rPr lang="en-US" dirty="0"/>
              <a:t>Cleaning and Disinfection</a:t>
            </a:r>
          </a:p>
        </p:txBody>
      </p:sp>
      <p:sp>
        <p:nvSpPr>
          <p:cNvPr id="4" name="Slide Number Placeholder 3">
            <a:extLst>
              <a:ext uri="{FF2B5EF4-FFF2-40B4-BE49-F238E27FC236}">
                <a16:creationId xmlns:a16="http://schemas.microsoft.com/office/drawing/2014/main" id="{92294EE9-F475-40D2-BE09-554BF5EC7E44}"/>
              </a:ext>
            </a:extLst>
          </p:cNvPr>
          <p:cNvSpPr>
            <a:spLocks noGrp="1"/>
          </p:cNvSpPr>
          <p:nvPr>
            <p:ph type="sldNum" sz="quarter" idx="12"/>
          </p:nvPr>
        </p:nvSpPr>
        <p:spPr/>
        <p:txBody>
          <a:bodyPr/>
          <a:lstStyle/>
          <a:p>
            <a:fld id="{3FCCF984-64AA-42B4-8D2F-66BCDE3A50F4}" type="slidenum">
              <a:rPr lang="en-US" smtClean="0"/>
              <a:t>12</a:t>
            </a:fld>
            <a:endParaRPr lang="en-US" dirty="0"/>
          </a:p>
        </p:txBody>
      </p:sp>
      <p:sp>
        <p:nvSpPr>
          <p:cNvPr id="3" name="Content Placeholder 2">
            <a:extLst>
              <a:ext uri="{FF2B5EF4-FFF2-40B4-BE49-F238E27FC236}">
                <a16:creationId xmlns:a16="http://schemas.microsoft.com/office/drawing/2014/main" id="{72C9D84A-B26C-4CB2-B2CA-312F105509BC}"/>
              </a:ext>
            </a:extLst>
          </p:cNvPr>
          <p:cNvSpPr>
            <a:spLocks noGrp="1"/>
          </p:cNvSpPr>
          <p:nvPr>
            <p:ph idx="1"/>
          </p:nvPr>
        </p:nvSpPr>
        <p:spPr>
          <a:xfrm>
            <a:off x="877937" y="1767459"/>
            <a:ext cx="10058400" cy="4050792"/>
          </a:xfrm>
        </p:spPr>
        <p:txBody>
          <a:bodyPr/>
          <a:lstStyle/>
          <a:p>
            <a:r>
              <a:rPr lang="en-US" dirty="0">
                <a:latin typeface="Open Sans" panose="020B0606030504020204" pitchFamily="34" charset="0"/>
              </a:rPr>
              <a:t>H</a:t>
            </a:r>
            <a:r>
              <a:rPr lang="en-US" b="0" i="0" dirty="0">
                <a:effectLst/>
                <a:latin typeface="Open Sans" panose="020B0606030504020204" pitchFamily="34" charset="0"/>
              </a:rPr>
              <a:t>ealthcare environment contains a diverse population of microorganisms that can serve as reservoirs of potential pathogens.</a:t>
            </a:r>
          </a:p>
          <a:p>
            <a:r>
              <a:rPr lang="en-US" dirty="0">
                <a:latin typeface="Open Sans" panose="020B0606030504020204" pitchFamily="34" charset="0"/>
              </a:rPr>
              <a:t>T</a:t>
            </a:r>
            <a:r>
              <a:rPr lang="en-US" b="0" i="0" dirty="0">
                <a:effectLst/>
                <a:latin typeface="Open Sans" panose="020B0606030504020204" pitchFamily="34" charset="0"/>
              </a:rPr>
              <a:t>hese microorganisms are continuously shed or spread by direct skin contact onto surrounding environment surfaces.</a:t>
            </a:r>
          </a:p>
          <a:p>
            <a:endParaRPr lang="en-US" b="0" i="0" dirty="0">
              <a:solidFill>
                <a:srgbClr val="000000"/>
              </a:solidFill>
              <a:effectLst/>
              <a:latin typeface="Open Sans" panose="020B0606030504020204" pitchFamily="34" charset="0"/>
            </a:endParaRPr>
          </a:p>
          <a:p>
            <a:endParaRPr lang="en-US" b="0" i="0" dirty="0">
              <a:solidFill>
                <a:srgbClr val="000000"/>
              </a:solidFill>
              <a:effectLst/>
              <a:latin typeface="Open Sans" panose="020B0606030504020204" pitchFamily="34" charset="0"/>
            </a:endParaRPr>
          </a:p>
          <a:p>
            <a:endParaRPr lang="en-US" dirty="0"/>
          </a:p>
        </p:txBody>
      </p:sp>
      <p:pic>
        <p:nvPicPr>
          <p:cNvPr id="5" name="Picture 2" descr="Reduce Risk from Surfaces | HAI | CDC">
            <a:extLst>
              <a:ext uri="{FF2B5EF4-FFF2-40B4-BE49-F238E27FC236}">
                <a16:creationId xmlns:a16="http://schemas.microsoft.com/office/drawing/2014/main" id="{D8928C29-E904-4AB0-BF84-104D92028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892" y="3376803"/>
            <a:ext cx="8850489" cy="255772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211D1BA-1A71-4398-9C38-F21F93990992}"/>
              </a:ext>
            </a:extLst>
          </p:cNvPr>
          <p:cNvSpPr txBox="1"/>
          <p:nvPr/>
        </p:nvSpPr>
        <p:spPr>
          <a:xfrm>
            <a:off x="1069848" y="6455346"/>
            <a:ext cx="6214532" cy="230832"/>
          </a:xfrm>
          <a:prstGeom prst="rect">
            <a:avLst/>
          </a:prstGeom>
          <a:noFill/>
        </p:spPr>
        <p:txBody>
          <a:bodyPr wrap="square">
            <a:spAutoFit/>
          </a:bodyPr>
          <a:lstStyle/>
          <a:p>
            <a:r>
              <a:rPr lang="en-US" sz="900" dirty="0">
                <a:solidFill>
                  <a:srgbClr val="005899"/>
                </a:solidFill>
              </a:rPr>
              <a:t>https://www.cdc.gov/hai/prevent/environment/surfaces.html</a:t>
            </a:r>
          </a:p>
        </p:txBody>
      </p:sp>
    </p:spTree>
    <p:extLst>
      <p:ext uri="{BB962C8B-B14F-4D97-AF65-F5344CB8AC3E}">
        <p14:creationId xmlns:p14="http://schemas.microsoft.com/office/powerpoint/2010/main" val="1051584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BFC9A-2498-45B5-BB43-52458B144E8F}"/>
              </a:ext>
            </a:extLst>
          </p:cNvPr>
          <p:cNvSpPr>
            <a:spLocks noGrp="1"/>
          </p:cNvSpPr>
          <p:nvPr>
            <p:ph type="title"/>
          </p:nvPr>
        </p:nvSpPr>
        <p:spPr/>
        <p:txBody>
          <a:bodyPr>
            <a:normAutofit fontScale="90000"/>
          </a:bodyPr>
          <a:lstStyle/>
          <a:p>
            <a:pPr algn="ctr"/>
            <a:r>
              <a:rPr lang="en-US" sz="4400" dirty="0"/>
              <a:t>Core Components of Environmental Cleaning and Disinfection</a:t>
            </a:r>
            <a:br>
              <a:rPr lang="en-US" b="0" i="0" dirty="0">
                <a:solidFill>
                  <a:srgbClr val="000000"/>
                </a:solidFill>
                <a:effectLst/>
                <a:latin typeface="Merriweather"/>
              </a:rPr>
            </a:br>
            <a:endParaRPr lang="en-US" dirty="0"/>
          </a:p>
        </p:txBody>
      </p:sp>
      <p:sp>
        <p:nvSpPr>
          <p:cNvPr id="4" name="Slide Number Placeholder 3">
            <a:extLst>
              <a:ext uri="{FF2B5EF4-FFF2-40B4-BE49-F238E27FC236}">
                <a16:creationId xmlns:a16="http://schemas.microsoft.com/office/drawing/2014/main" id="{815392A3-52CB-4F9A-805D-90B5FBC3CBA7}"/>
              </a:ext>
            </a:extLst>
          </p:cNvPr>
          <p:cNvSpPr>
            <a:spLocks noGrp="1"/>
          </p:cNvSpPr>
          <p:nvPr>
            <p:ph type="sldNum" sz="quarter" idx="12"/>
          </p:nvPr>
        </p:nvSpPr>
        <p:spPr/>
        <p:txBody>
          <a:bodyPr/>
          <a:lstStyle/>
          <a:p>
            <a:fld id="{3FCCF984-64AA-42B4-8D2F-66BCDE3A50F4}" type="slidenum">
              <a:rPr lang="en-US" smtClean="0"/>
              <a:t>13</a:t>
            </a:fld>
            <a:endParaRPr lang="en-US" dirty="0"/>
          </a:p>
        </p:txBody>
      </p:sp>
      <p:pic>
        <p:nvPicPr>
          <p:cNvPr id="4098" name="Picture 2">
            <a:extLst>
              <a:ext uri="{FF2B5EF4-FFF2-40B4-BE49-F238E27FC236}">
                <a16:creationId xmlns:a16="http://schemas.microsoft.com/office/drawing/2014/main" id="{A43E7D82-FE13-40B5-B84E-28199FD0422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41800" y="3235810"/>
            <a:ext cx="8308399" cy="16093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1B7A7E-AE3F-49F6-BEA4-293DB2C46AD0}"/>
              </a:ext>
            </a:extLst>
          </p:cNvPr>
          <p:cNvSpPr txBox="1"/>
          <p:nvPr/>
        </p:nvSpPr>
        <p:spPr>
          <a:xfrm>
            <a:off x="1368777" y="5995785"/>
            <a:ext cx="8125066" cy="276999"/>
          </a:xfrm>
          <a:prstGeom prst="rect">
            <a:avLst/>
          </a:prstGeom>
          <a:noFill/>
        </p:spPr>
        <p:txBody>
          <a:bodyPr wrap="square">
            <a:spAutoFit/>
          </a:bodyPr>
          <a:lstStyle/>
          <a:p>
            <a:r>
              <a:rPr lang="en-US" sz="1200" dirty="0">
                <a:solidFill>
                  <a:srgbClr val="005899"/>
                </a:solidFill>
              </a:rPr>
              <a:t>https://www.cdc.gov/hai/prevent/environment/surfaces.html</a:t>
            </a:r>
          </a:p>
        </p:txBody>
      </p:sp>
    </p:spTree>
    <p:extLst>
      <p:ext uri="{BB962C8B-B14F-4D97-AF65-F5344CB8AC3E}">
        <p14:creationId xmlns:p14="http://schemas.microsoft.com/office/powerpoint/2010/main" val="1685723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A498D-E8AD-42AA-B0AE-B3979A50F6EC}"/>
              </a:ext>
            </a:extLst>
          </p:cNvPr>
          <p:cNvSpPr>
            <a:spLocks noGrp="1"/>
          </p:cNvSpPr>
          <p:nvPr>
            <p:ph type="title"/>
          </p:nvPr>
        </p:nvSpPr>
        <p:spPr/>
        <p:txBody>
          <a:bodyPr>
            <a:normAutofit fontScale="90000"/>
          </a:bodyPr>
          <a:lstStyle/>
          <a:p>
            <a:r>
              <a:rPr lang="en-US" b="1" dirty="0">
                <a:solidFill>
                  <a:schemeClr val="tx1"/>
                </a:solidFill>
              </a:rPr>
              <a:t>1. Integrate environmental services into facility’s culture:</a:t>
            </a:r>
            <a:br>
              <a:rPr lang="en-US" b="1" dirty="0">
                <a:solidFill>
                  <a:schemeClr val="tx1"/>
                </a:solidFill>
              </a:rPr>
            </a:br>
            <a:endParaRPr lang="en-US" dirty="0"/>
          </a:p>
        </p:txBody>
      </p:sp>
      <p:sp>
        <p:nvSpPr>
          <p:cNvPr id="4" name="Slide Number Placeholder 3">
            <a:extLst>
              <a:ext uri="{FF2B5EF4-FFF2-40B4-BE49-F238E27FC236}">
                <a16:creationId xmlns:a16="http://schemas.microsoft.com/office/drawing/2014/main" id="{92294EE9-F475-40D2-BE09-554BF5EC7E44}"/>
              </a:ext>
            </a:extLst>
          </p:cNvPr>
          <p:cNvSpPr>
            <a:spLocks noGrp="1"/>
          </p:cNvSpPr>
          <p:nvPr>
            <p:ph type="sldNum" sz="quarter" idx="12"/>
          </p:nvPr>
        </p:nvSpPr>
        <p:spPr/>
        <p:txBody>
          <a:bodyPr/>
          <a:lstStyle/>
          <a:p>
            <a:fld id="{3FCCF984-64AA-42B4-8D2F-66BCDE3A50F4}" type="slidenum">
              <a:rPr lang="en-US" smtClean="0"/>
              <a:t>14</a:t>
            </a:fld>
            <a:endParaRPr lang="en-US" dirty="0"/>
          </a:p>
        </p:txBody>
      </p:sp>
      <p:sp>
        <p:nvSpPr>
          <p:cNvPr id="3" name="Content Placeholder 2">
            <a:extLst>
              <a:ext uri="{FF2B5EF4-FFF2-40B4-BE49-F238E27FC236}">
                <a16:creationId xmlns:a16="http://schemas.microsoft.com/office/drawing/2014/main" id="{72C9D84A-B26C-4CB2-B2CA-312F105509BC}"/>
              </a:ext>
            </a:extLst>
          </p:cNvPr>
          <p:cNvSpPr>
            <a:spLocks noGrp="1"/>
          </p:cNvSpPr>
          <p:nvPr>
            <p:ph idx="1"/>
          </p:nvPr>
        </p:nvSpPr>
        <p:spPr/>
        <p:txBody>
          <a:bodyPr/>
          <a:lstStyle/>
          <a:p>
            <a:pPr>
              <a:buFont typeface="Arial" panose="020B0604020202020204" pitchFamily="34" charset="0"/>
              <a:buChar char="•"/>
            </a:pPr>
            <a:r>
              <a:rPr lang="en-US" dirty="0"/>
              <a:t>Establish an EVS program with defined management structure and multidisciplinary participation</a:t>
            </a:r>
          </a:p>
          <a:p>
            <a:pPr>
              <a:buFont typeface="Arial" panose="020B0604020202020204" pitchFamily="34" charset="0"/>
              <a:buChar char="•"/>
            </a:pPr>
            <a:r>
              <a:rPr lang="en-US" dirty="0"/>
              <a:t>Hold regular meetings to review EVS practices and quality measures and to go over EVS goals</a:t>
            </a:r>
          </a:p>
          <a:p>
            <a:pPr>
              <a:buFont typeface="Arial" panose="020B0604020202020204" pitchFamily="34" charset="0"/>
              <a:buChar char="•"/>
            </a:pPr>
            <a:r>
              <a:rPr lang="en-US" dirty="0"/>
              <a:t>Define program responsibilities</a:t>
            </a:r>
          </a:p>
          <a:p>
            <a:pPr>
              <a:buFont typeface="Arial" panose="020B0604020202020204" pitchFamily="34" charset="0"/>
              <a:buChar char="•"/>
            </a:pPr>
            <a:r>
              <a:rPr lang="en-US" dirty="0"/>
              <a:t>Incorporate considerations for effective cleaning and disinfection into the design, structure, and layout of patient care areas.</a:t>
            </a:r>
          </a:p>
          <a:p>
            <a:pPr>
              <a:buFont typeface="Courier New" panose="02070309020205020404" pitchFamily="49" charset="0"/>
              <a:buChar char="o"/>
            </a:pPr>
            <a:endParaRPr lang="en-US" dirty="0"/>
          </a:p>
        </p:txBody>
      </p:sp>
    </p:spTree>
    <p:extLst>
      <p:ext uri="{BB962C8B-B14F-4D97-AF65-F5344CB8AC3E}">
        <p14:creationId xmlns:p14="http://schemas.microsoft.com/office/powerpoint/2010/main" val="2628243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A498D-E8AD-42AA-B0AE-B3979A50F6EC}"/>
              </a:ext>
            </a:extLst>
          </p:cNvPr>
          <p:cNvSpPr>
            <a:spLocks noGrp="1"/>
          </p:cNvSpPr>
          <p:nvPr>
            <p:ph type="title"/>
          </p:nvPr>
        </p:nvSpPr>
        <p:spPr>
          <a:xfrm>
            <a:off x="1069848" y="484632"/>
            <a:ext cx="10058400" cy="1609344"/>
          </a:xfrm>
        </p:spPr>
        <p:txBody>
          <a:bodyPr>
            <a:normAutofit/>
          </a:bodyPr>
          <a:lstStyle/>
          <a:p>
            <a:r>
              <a:rPr lang="en-US" sz="2800" dirty="0"/>
              <a:t>2. Educate and train all health care providers Responsible for Cleaning and Disinfecting Resident Care Areas</a:t>
            </a:r>
            <a:br>
              <a:rPr lang="en-US" sz="2500" b="0" i="0" dirty="0">
                <a:effectLst/>
                <a:latin typeface="Merriweather"/>
              </a:rPr>
            </a:br>
            <a:endParaRPr lang="en-US" sz="2500" dirty="0"/>
          </a:p>
        </p:txBody>
      </p:sp>
      <p:sp>
        <p:nvSpPr>
          <p:cNvPr id="3" name="Content Placeholder 2">
            <a:extLst>
              <a:ext uri="{FF2B5EF4-FFF2-40B4-BE49-F238E27FC236}">
                <a16:creationId xmlns:a16="http://schemas.microsoft.com/office/drawing/2014/main" id="{72C9D84A-B26C-4CB2-B2CA-312F105509BC}"/>
              </a:ext>
            </a:extLst>
          </p:cNvPr>
          <p:cNvSpPr>
            <a:spLocks noGrp="1"/>
          </p:cNvSpPr>
          <p:nvPr>
            <p:ph idx="1"/>
          </p:nvPr>
        </p:nvSpPr>
        <p:spPr>
          <a:xfrm>
            <a:off x="1069848" y="2121408"/>
            <a:ext cx="4759452" cy="4050792"/>
          </a:xfrm>
        </p:spPr>
        <p:txBody>
          <a:bodyPr>
            <a:normAutofit/>
          </a:bodyPr>
          <a:lstStyle/>
          <a:p>
            <a:r>
              <a:rPr lang="en-US" sz="1400" dirty="0"/>
              <a:t>Focus training on:</a:t>
            </a:r>
          </a:p>
          <a:p>
            <a:pPr lvl="1">
              <a:buFont typeface="Wingdings" panose="05000000000000000000" pitchFamily="2" charset="2"/>
              <a:buChar char="ü"/>
            </a:pPr>
            <a:r>
              <a:rPr lang="en-US" sz="1400" dirty="0"/>
              <a:t>Learning and following the correct practices of cleaning and disinfection</a:t>
            </a:r>
          </a:p>
          <a:p>
            <a:pPr lvl="1">
              <a:buFont typeface="Wingdings" panose="05000000000000000000" pitchFamily="2" charset="2"/>
              <a:buChar char="ü"/>
            </a:pPr>
            <a:r>
              <a:rPr lang="en-US" sz="1400" dirty="0"/>
              <a:t>Understanding the concepts of pathogen transmission</a:t>
            </a:r>
          </a:p>
          <a:p>
            <a:pPr lvl="1">
              <a:buFont typeface="Wingdings" panose="05000000000000000000" pitchFamily="2" charset="2"/>
              <a:buChar char="ü"/>
            </a:pPr>
            <a:r>
              <a:rPr lang="en-US" sz="1400" dirty="0"/>
              <a:t>Recognizing the impact of their work on infection control and protecting residents</a:t>
            </a:r>
          </a:p>
          <a:p>
            <a:pPr lvl="1">
              <a:buFont typeface="Wingdings" panose="05000000000000000000" pitchFamily="2" charset="2"/>
              <a:buChar char="ü"/>
            </a:pPr>
            <a:r>
              <a:rPr lang="en-US" sz="1400" dirty="0"/>
              <a:t>Proper PPE use by the EVS staff</a:t>
            </a:r>
          </a:p>
          <a:p>
            <a:pPr>
              <a:buFont typeface="Arial" panose="020B0604020202020204" pitchFamily="34" charset="0"/>
              <a:buChar char="•"/>
            </a:pPr>
            <a:r>
              <a:rPr lang="en-US" sz="1400" dirty="0"/>
              <a:t>Train all EVS upon hire and at least annually and keep a record of training completion</a:t>
            </a:r>
          </a:p>
          <a:p>
            <a:pPr>
              <a:buFont typeface="Arial" panose="020B0604020202020204" pitchFamily="34" charset="0"/>
              <a:buChar char="•"/>
            </a:pPr>
            <a:r>
              <a:rPr lang="en-US" sz="1400" dirty="0"/>
              <a:t>Retrain to address weaknesses discovered during routine monitoring and audits</a:t>
            </a:r>
          </a:p>
          <a:p>
            <a:pPr>
              <a:buFont typeface="Arial" panose="020B0604020202020204" pitchFamily="34" charset="0"/>
              <a:buChar char="•"/>
            </a:pPr>
            <a:r>
              <a:rPr lang="en-US" sz="1400" dirty="0"/>
              <a:t>Update EVS staff on trends in facility infection rates and prevention priorities</a:t>
            </a:r>
          </a:p>
          <a:p>
            <a:pPr>
              <a:buFont typeface="Wingdings" panose="05000000000000000000" pitchFamily="2" charset="2"/>
              <a:buChar char="ü"/>
            </a:pPr>
            <a:endParaRPr lang="en-US" sz="1400" dirty="0"/>
          </a:p>
        </p:txBody>
      </p:sp>
      <p:pic>
        <p:nvPicPr>
          <p:cNvPr id="6" name="Picture 5">
            <a:extLst>
              <a:ext uri="{FF2B5EF4-FFF2-40B4-BE49-F238E27FC236}">
                <a16:creationId xmlns:a16="http://schemas.microsoft.com/office/drawing/2014/main" id="{19B0F214-D322-4153-BF12-D80BD873F581}"/>
              </a:ext>
            </a:extLst>
          </p:cNvPr>
          <p:cNvPicPr>
            <a:picLocks noChangeAspect="1"/>
          </p:cNvPicPr>
          <p:nvPr/>
        </p:nvPicPr>
        <p:blipFill rotWithShape="1">
          <a:blip r:embed="rId3"/>
          <a:srcRect l="2481" r="8188"/>
          <a:stretch/>
        </p:blipFill>
        <p:spPr>
          <a:xfrm>
            <a:off x="6361113" y="2193036"/>
            <a:ext cx="4773168" cy="3980688"/>
          </a:xfrm>
          <a:prstGeom prst="rect">
            <a:avLst/>
          </a:prstGeom>
        </p:spPr>
      </p:pic>
      <p:sp>
        <p:nvSpPr>
          <p:cNvPr id="4" name="Slide Number Placeholder 3">
            <a:extLst>
              <a:ext uri="{FF2B5EF4-FFF2-40B4-BE49-F238E27FC236}">
                <a16:creationId xmlns:a16="http://schemas.microsoft.com/office/drawing/2014/main" id="{92294EE9-F475-40D2-BE09-554BF5EC7E44}"/>
              </a:ext>
            </a:extLst>
          </p:cNvPr>
          <p:cNvSpPr>
            <a:spLocks noGrp="1"/>
          </p:cNvSpPr>
          <p:nvPr>
            <p:ph type="sldNum" sz="quarter" idx="12"/>
          </p:nvPr>
        </p:nvSpPr>
        <p:spPr>
          <a:xfrm>
            <a:off x="11311128" y="6272784"/>
            <a:ext cx="640080" cy="365125"/>
          </a:xfrm>
        </p:spPr>
        <p:txBody>
          <a:bodyPr>
            <a:normAutofit/>
          </a:bodyPr>
          <a:lstStyle/>
          <a:p>
            <a:pPr>
              <a:spcAft>
                <a:spcPts val="600"/>
              </a:spcAft>
            </a:pPr>
            <a:fld id="{3FCCF984-64AA-42B4-8D2F-66BCDE3A50F4}" type="slidenum">
              <a:rPr lang="en-US" smtClean="0"/>
              <a:pPr>
                <a:spcAft>
                  <a:spcPts val="600"/>
                </a:spcAft>
              </a:pPr>
              <a:t>15</a:t>
            </a:fld>
            <a:endParaRPr lang="en-US"/>
          </a:p>
        </p:txBody>
      </p:sp>
    </p:spTree>
    <p:extLst>
      <p:ext uri="{BB962C8B-B14F-4D97-AF65-F5344CB8AC3E}">
        <p14:creationId xmlns:p14="http://schemas.microsoft.com/office/powerpoint/2010/main" val="387159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A498D-E8AD-42AA-B0AE-B3979A50F6EC}"/>
              </a:ext>
            </a:extLst>
          </p:cNvPr>
          <p:cNvSpPr>
            <a:spLocks noGrp="1"/>
          </p:cNvSpPr>
          <p:nvPr>
            <p:ph type="title"/>
          </p:nvPr>
        </p:nvSpPr>
        <p:spPr/>
        <p:txBody>
          <a:bodyPr>
            <a:normAutofit/>
          </a:bodyPr>
          <a:lstStyle/>
          <a:p>
            <a:r>
              <a:rPr lang="en-US" sz="3200" dirty="0"/>
              <a:t>3. Select appropriate cleaning and disinfecting products</a:t>
            </a:r>
          </a:p>
        </p:txBody>
      </p:sp>
      <p:sp>
        <p:nvSpPr>
          <p:cNvPr id="4" name="Slide Number Placeholder 3">
            <a:extLst>
              <a:ext uri="{FF2B5EF4-FFF2-40B4-BE49-F238E27FC236}">
                <a16:creationId xmlns:a16="http://schemas.microsoft.com/office/drawing/2014/main" id="{92294EE9-F475-40D2-BE09-554BF5EC7E44}"/>
              </a:ext>
            </a:extLst>
          </p:cNvPr>
          <p:cNvSpPr>
            <a:spLocks noGrp="1"/>
          </p:cNvSpPr>
          <p:nvPr>
            <p:ph type="sldNum" sz="quarter" idx="12"/>
          </p:nvPr>
        </p:nvSpPr>
        <p:spPr/>
        <p:txBody>
          <a:bodyPr/>
          <a:lstStyle/>
          <a:p>
            <a:fld id="{3FCCF984-64AA-42B4-8D2F-66BCDE3A50F4}" type="slidenum">
              <a:rPr lang="en-US" smtClean="0"/>
              <a:t>16</a:t>
            </a:fld>
            <a:endParaRPr lang="en-US" dirty="0"/>
          </a:p>
        </p:txBody>
      </p:sp>
      <p:sp>
        <p:nvSpPr>
          <p:cNvPr id="3" name="Content Placeholder 2">
            <a:extLst>
              <a:ext uri="{FF2B5EF4-FFF2-40B4-BE49-F238E27FC236}">
                <a16:creationId xmlns:a16="http://schemas.microsoft.com/office/drawing/2014/main" id="{72C9D84A-B26C-4CB2-B2CA-312F105509BC}"/>
              </a:ext>
            </a:extLst>
          </p:cNvPr>
          <p:cNvSpPr>
            <a:spLocks noGrp="1"/>
          </p:cNvSpPr>
          <p:nvPr>
            <p:ph idx="1"/>
          </p:nvPr>
        </p:nvSpPr>
        <p:spPr/>
        <p:txBody>
          <a:bodyPr/>
          <a:lstStyle/>
          <a:p>
            <a:pPr marL="0" indent="0">
              <a:buNone/>
            </a:pPr>
            <a:r>
              <a:rPr lang="en-US" dirty="0"/>
              <a:t>Ideal Disinfectant:</a:t>
            </a:r>
          </a:p>
          <a:p>
            <a:pPr>
              <a:buFont typeface="Wingdings" panose="05000000000000000000" pitchFamily="2" charset="2"/>
              <a:buChar char="ü"/>
            </a:pPr>
            <a:r>
              <a:rPr lang="en-US" dirty="0"/>
              <a:t>One step cleaner/disinfectant</a:t>
            </a:r>
          </a:p>
          <a:p>
            <a:pPr>
              <a:buFont typeface="Wingdings" panose="05000000000000000000" pitchFamily="2" charset="2"/>
              <a:buChar char="ü"/>
            </a:pPr>
            <a:r>
              <a:rPr lang="en-US" dirty="0"/>
              <a:t>Non-toxic and non-irritating</a:t>
            </a:r>
          </a:p>
          <a:p>
            <a:pPr>
              <a:buFont typeface="Wingdings" panose="05000000000000000000" pitchFamily="2" charset="2"/>
              <a:buChar char="ü"/>
            </a:pPr>
            <a:r>
              <a:rPr lang="en-US" dirty="0"/>
              <a:t>Low toxicity rating</a:t>
            </a:r>
          </a:p>
          <a:p>
            <a:pPr>
              <a:buFont typeface="Wingdings" panose="05000000000000000000" pitchFamily="2" charset="2"/>
              <a:buChar char="ü"/>
            </a:pPr>
            <a:r>
              <a:rPr lang="en-US" dirty="0"/>
              <a:t>Not damage surfaces</a:t>
            </a:r>
          </a:p>
          <a:p>
            <a:pPr>
              <a:buFont typeface="Wingdings" panose="05000000000000000000" pitchFamily="2" charset="2"/>
              <a:buChar char="ü"/>
            </a:pPr>
            <a:r>
              <a:rPr lang="en-US" dirty="0"/>
              <a:t>Easy to use</a:t>
            </a:r>
          </a:p>
          <a:p>
            <a:pPr>
              <a:buFont typeface="Wingdings" panose="05000000000000000000" pitchFamily="2" charset="2"/>
              <a:buChar char="ü"/>
            </a:pPr>
            <a:r>
              <a:rPr lang="en-US" dirty="0"/>
              <a:t>Acceptable odor</a:t>
            </a:r>
          </a:p>
          <a:p>
            <a:pPr>
              <a:buFont typeface="Wingdings" panose="05000000000000000000" pitchFamily="2" charset="2"/>
              <a:buChar char="ü"/>
            </a:pPr>
            <a:r>
              <a:rPr lang="en-US" dirty="0"/>
              <a:t>Economical</a:t>
            </a:r>
          </a:p>
        </p:txBody>
      </p:sp>
      <p:pic>
        <p:nvPicPr>
          <p:cNvPr id="5124" name="Picture 4" descr="Disinfecting: Are You Really Killing Germs?">
            <a:extLst>
              <a:ext uri="{FF2B5EF4-FFF2-40B4-BE49-F238E27FC236}">
                <a16:creationId xmlns:a16="http://schemas.microsoft.com/office/drawing/2014/main" id="{FB5C1964-EAD5-4554-8844-C94F70CB25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2180" y="2571752"/>
            <a:ext cx="4068397" cy="2129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370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A498D-E8AD-42AA-B0AE-B3979A50F6EC}"/>
              </a:ext>
            </a:extLst>
          </p:cNvPr>
          <p:cNvSpPr>
            <a:spLocks noGrp="1"/>
          </p:cNvSpPr>
          <p:nvPr>
            <p:ph type="title"/>
          </p:nvPr>
        </p:nvSpPr>
        <p:spPr>
          <a:xfrm>
            <a:off x="1069848" y="484632"/>
            <a:ext cx="10058400" cy="1609344"/>
          </a:xfrm>
        </p:spPr>
        <p:txBody>
          <a:bodyPr>
            <a:normAutofit/>
          </a:bodyPr>
          <a:lstStyle/>
          <a:p>
            <a:r>
              <a:rPr lang="en-US" dirty="0"/>
              <a:t>Questions to help in selection:</a:t>
            </a:r>
          </a:p>
        </p:txBody>
      </p:sp>
      <p:sp>
        <p:nvSpPr>
          <p:cNvPr id="3" name="Content Placeholder 2">
            <a:extLst>
              <a:ext uri="{FF2B5EF4-FFF2-40B4-BE49-F238E27FC236}">
                <a16:creationId xmlns:a16="http://schemas.microsoft.com/office/drawing/2014/main" id="{72C9D84A-B26C-4CB2-B2CA-312F105509BC}"/>
              </a:ext>
            </a:extLst>
          </p:cNvPr>
          <p:cNvSpPr>
            <a:spLocks noGrp="1"/>
          </p:cNvSpPr>
          <p:nvPr>
            <p:ph idx="1"/>
          </p:nvPr>
        </p:nvSpPr>
        <p:spPr>
          <a:xfrm>
            <a:off x="1069848" y="2121408"/>
            <a:ext cx="4773168" cy="4050792"/>
          </a:xfrm>
        </p:spPr>
        <p:txBody>
          <a:bodyPr>
            <a:normAutofit lnSpcReduction="10000"/>
          </a:bodyPr>
          <a:lstStyle/>
          <a:p>
            <a:pPr>
              <a:buFont typeface="Wingdings" panose="05000000000000000000" pitchFamily="2" charset="2"/>
              <a:buChar char="ü"/>
            </a:pPr>
            <a:r>
              <a:rPr lang="en-US" sz="1900" dirty="0"/>
              <a:t>Cleaner/ disinfector or both?</a:t>
            </a:r>
          </a:p>
          <a:p>
            <a:pPr>
              <a:buFont typeface="Wingdings" panose="05000000000000000000" pitchFamily="2" charset="2"/>
              <a:buChar char="ü"/>
            </a:pPr>
            <a:r>
              <a:rPr lang="en-US" sz="1900" dirty="0"/>
              <a:t>premixed or mixed via chemical mixing dispenser (</a:t>
            </a:r>
            <a:r>
              <a:rPr lang="en-US" sz="1900" dirty="0" err="1"/>
              <a:t>i.e</a:t>
            </a:r>
            <a:r>
              <a:rPr lang="en-US" sz="1900" dirty="0"/>
              <a:t> J-Fill)/ requires dilution (ratio for dilution)</a:t>
            </a:r>
          </a:p>
          <a:p>
            <a:pPr>
              <a:buFont typeface="Wingdings" panose="05000000000000000000" pitchFamily="2" charset="2"/>
              <a:buChar char="ü"/>
            </a:pPr>
            <a:r>
              <a:rPr lang="en-US" sz="1900" dirty="0"/>
              <a:t>EPA registration number (check for List N, List K agents)</a:t>
            </a:r>
          </a:p>
          <a:p>
            <a:pPr>
              <a:buFont typeface="Wingdings" panose="05000000000000000000" pitchFamily="2" charset="2"/>
              <a:buChar char="ü"/>
            </a:pPr>
            <a:r>
              <a:rPr lang="en-US" sz="1900" dirty="0"/>
              <a:t>Contact time</a:t>
            </a:r>
          </a:p>
          <a:p>
            <a:pPr>
              <a:buFont typeface="Wingdings" panose="05000000000000000000" pitchFamily="2" charset="2"/>
              <a:buChar char="ü"/>
            </a:pPr>
            <a:r>
              <a:rPr lang="en-US" sz="1900" dirty="0"/>
              <a:t>Kill claim (bactericidal, viricidal, tuberculocidal)</a:t>
            </a:r>
          </a:p>
          <a:p>
            <a:pPr>
              <a:buFont typeface="Wingdings" panose="05000000000000000000" pitchFamily="2" charset="2"/>
              <a:buChar char="ü"/>
            </a:pPr>
            <a:r>
              <a:rPr lang="en-US" sz="1900" dirty="0"/>
              <a:t> Toxicity</a:t>
            </a:r>
          </a:p>
          <a:p>
            <a:pPr>
              <a:buFont typeface="Wingdings" panose="05000000000000000000" pitchFamily="2" charset="2"/>
              <a:buChar char="ü"/>
            </a:pPr>
            <a:r>
              <a:rPr lang="en-US" sz="1900" dirty="0"/>
              <a:t>Economical</a:t>
            </a:r>
          </a:p>
          <a:p>
            <a:pPr>
              <a:buFont typeface="Wingdings" panose="05000000000000000000" pitchFamily="2" charset="2"/>
              <a:buChar char="ü"/>
            </a:pPr>
            <a:r>
              <a:rPr lang="en-US" sz="1900" dirty="0"/>
              <a:t>Required PPE </a:t>
            </a:r>
          </a:p>
          <a:p>
            <a:pPr>
              <a:buFont typeface="Wingdings" panose="05000000000000000000" pitchFamily="2" charset="2"/>
              <a:buChar char="ü"/>
            </a:pPr>
            <a:endParaRPr lang="en-US" sz="1900" dirty="0"/>
          </a:p>
          <a:p>
            <a:pPr>
              <a:buFont typeface="Wingdings" panose="05000000000000000000" pitchFamily="2" charset="2"/>
              <a:buChar char="ü"/>
            </a:pPr>
            <a:endParaRPr lang="en-US" sz="1900" dirty="0"/>
          </a:p>
        </p:txBody>
      </p:sp>
      <p:pic>
        <p:nvPicPr>
          <p:cNvPr id="6148" name="Picture 4" descr="CLEANING VS. DESINFECTION | Innovation | Making Green Work | Bio-Circle EN">
            <a:extLst>
              <a:ext uri="{FF2B5EF4-FFF2-40B4-BE49-F238E27FC236}">
                <a16:creationId xmlns:a16="http://schemas.microsoft.com/office/drawing/2014/main" id="{62BC9921-BB96-4680-BA17-E7F790A295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069775" y="2193036"/>
            <a:ext cx="3343777" cy="398068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2294EE9-F475-40D2-BE09-554BF5EC7E44}"/>
              </a:ext>
            </a:extLst>
          </p:cNvPr>
          <p:cNvSpPr>
            <a:spLocks noGrp="1"/>
          </p:cNvSpPr>
          <p:nvPr>
            <p:ph type="sldNum" sz="quarter" idx="12"/>
          </p:nvPr>
        </p:nvSpPr>
        <p:spPr>
          <a:xfrm>
            <a:off x="11311128" y="6272784"/>
            <a:ext cx="640080" cy="365125"/>
          </a:xfrm>
        </p:spPr>
        <p:txBody>
          <a:bodyPr>
            <a:normAutofit/>
          </a:bodyPr>
          <a:lstStyle/>
          <a:p>
            <a:pPr>
              <a:spcAft>
                <a:spcPts val="600"/>
              </a:spcAft>
            </a:pPr>
            <a:fld id="{3FCCF984-64AA-42B4-8D2F-66BCDE3A50F4}" type="slidenum">
              <a:rPr lang="en-US" smtClean="0"/>
              <a:pPr>
                <a:spcAft>
                  <a:spcPts val="600"/>
                </a:spcAft>
              </a:pPr>
              <a:t>17</a:t>
            </a:fld>
            <a:endParaRPr lang="en-US"/>
          </a:p>
        </p:txBody>
      </p:sp>
    </p:spTree>
    <p:extLst>
      <p:ext uri="{BB962C8B-B14F-4D97-AF65-F5344CB8AC3E}">
        <p14:creationId xmlns:p14="http://schemas.microsoft.com/office/powerpoint/2010/main" val="3203567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A498D-E8AD-42AA-B0AE-B3979A50F6EC}"/>
              </a:ext>
            </a:extLst>
          </p:cNvPr>
          <p:cNvSpPr>
            <a:spLocks noGrp="1"/>
          </p:cNvSpPr>
          <p:nvPr>
            <p:ph type="title"/>
          </p:nvPr>
        </p:nvSpPr>
        <p:spPr>
          <a:xfrm>
            <a:off x="1069848" y="484632"/>
            <a:ext cx="10058400" cy="1609344"/>
          </a:xfrm>
        </p:spPr>
        <p:txBody>
          <a:bodyPr>
            <a:normAutofit/>
          </a:bodyPr>
          <a:lstStyle/>
          <a:p>
            <a:br>
              <a:rPr lang="en-US" dirty="0"/>
            </a:br>
            <a:endParaRPr lang="en-US" dirty="0"/>
          </a:p>
        </p:txBody>
      </p:sp>
      <p:sp>
        <p:nvSpPr>
          <p:cNvPr id="3" name="Content Placeholder 2">
            <a:extLst>
              <a:ext uri="{FF2B5EF4-FFF2-40B4-BE49-F238E27FC236}">
                <a16:creationId xmlns:a16="http://schemas.microsoft.com/office/drawing/2014/main" id="{72C9D84A-B26C-4CB2-B2CA-312F105509BC}"/>
              </a:ext>
            </a:extLst>
          </p:cNvPr>
          <p:cNvSpPr>
            <a:spLocks noGrp="1"/>
          </p:cNvSpPr>
          <p:nvPr>
            <p:ph idx="1"/>
          </p:nvPr>
        </p:nvSpPr>
        <p:spPr>
          <a:xfrm>
            <a:off x="1069848" y="2121408"/>
            <a:ext cx="4759452" cy="4050792"/>
          </a:xfrm>
        </p:spPr>
        <p:txBody>
          <a:bodyPr>
            <a:normAutofit/>
          </a:bodyPr>
          <a:lstStyle/>
          <a:p>
            <a:r>
              <a:rPr lang="en-US" sz="1500" dirty="0"/>
              <a:t>List N agents</a:t>
            </a:r>
          </a:p>
          <a:p>
            <a:pPr lvl="1">
              <a:buFont typeface="Courier New" panose="02070309020205020404" pitchFamily="49" charset="0"/>
              <a:buChar char="o"/>
            </a:pPr>
            <a:r>
              <a:rPr lang="en-US" sz="1500" dirty="0">
                <a:hlinkClick r:id="rId3">
                  <a:extLst>
                    <a:ext uri="{A12FA001-AC4F-418D-AE19-62706E023703}">
                      <ahyp:hlinkClr xmlns:ahyp="http://schemas.microsoft.com/office/drawing/2018/hyperlinkcolor" val="tx"/>
                    </a:ext>
                  </a:extLst>
                </a:hlinkClick>
              </a:rPr>
              <a:t>EPA expects</a:t>
            </a:r>
            <a:r>
              <a:rPr lang="en-US" sz="1500" dirty="0"/>
              <a:t> all products on List N to be effective against coronavirus SARS-CoV-2 (COVID-19) when used according to the label directions.</a:t>
            </a:r>
          </a:p>
          <a:p>
            <a:pPr lvl="1">
              <a:buFont typeface="Courier New" panose="02070309020205020404" pitchFamily="49" charset="0"/>
              <a:buChar char="o"/>
            </a:pPr>
            <a:r>
              <a:rPr lang="en-US" sz="1500" dirty="0"/>
              <a:t>To find a product, locate the EPA Reg. No. on the product label, then enter the first two sets of numbers into </a:t>
            </a:r>
            <a:r>
              <a:rPr lang="en-US" sz="1500" dirty="0">
                <a:hlinkClick r:id="rId4">
                  <a:extLst>
                    <a:ext uri="{A12FA001-AC4F-418D-AE19-62706E023703}">
                      <ahyp:hlinkClr xmlns:ahyp="http://schemas.microsoft.com/office/drawing/2018/hyperlinkcolor" val="tx"/>
                    </a:ext>
                  </a:extLst>
                </a:hlinkClick>
              </a:rPr>
              <a:t>the tool</a:t>
            </a:r>
            <a:r>
              <a:rPr lang="en-US" sz="1500" dirty="0"/>
              <a:t>. </a:t>
            </a:r>
          </a:p>
          <a:p>
            <a:r>
              <a:rPr lang="en-US" sz="1500" dirty="0"/>
              <a:t>List K agents:</a:t>
            </a:r>
          </a:p>
          <a:p>
            <a:pPr lvl="1">
              <a:buFont typeface="Courier New" panose="02070309020205020404" pitchFamily="49" charset="0"/>
              <a:buChar char="o"/>
            </a:pPr>
            <a:r>
              <a:rPr lang="en-US" sz="1500" dirty="0"/>
              <a:t>EPA's Registered Antimicrobial Products Effective against Clostridium difficile Spores</a:t>
            </a:r>
          </a:p>
          <a:p>
            <a:r>
              <a:rPr lang="en-US" sz="1500" dirty="0"/>
              <a:t>List P agents</a:t>
            </a:r>
          </a:p>
          <a:p>
            <a:pPr lvl="1">
              <a:buFont typeface="Courier New" panose="02070309020205020404" pitchFamily="49" charset="0"/>
              <a:buChar char="o"/>
            </a:pPr>
            <a:r>
              <a:rPr lang="en-US" sz="1500" dirty="0"/>
              <a:t>registered for use with Candida auris (C. auris).</a:t>
            </a:r>
          </a:p>
          <a:p>
            <a:endParaRPr lang="en-US" sz="1500" dirty="0"/>
          </a:p>
        </p:txBody>
      </p:sp>
      <p:pic>
        <p:nvPicPr>
          <p:cNvPr id="6" name="Picture 5">
            <a:extLst>
              <a:ext uri="{FF2B5EF4-FFF2-40B4-BE49-F238E27FC236}">
                <a16:creationId xmlns:a16="http://schemas.microsoft.com/office/drawing/2014/main" id="{7D708510-ED07-4ACA-9D9C-D740CB2FC0CB}"/>
              </a:ext>
            </a:extLst>
          </p:cNvPr>
          <p:cNvPicPr>
            <a:picLocks noChangeAspect="1"/>
          </p:cNvPicPr>
          <p:nvPr/>
        </p:nvPicPr>
        <p:blipFill rotWithShape="1">
          <a:blip r:embed="rId5"/>
          <a:srcRect l="556" r="5016" b="-1"/>
          <a:stretch/>
        </p:blipFill>
        <p:spPr>
          <a:xfrm>
            <a:off x="6858000" y="1438656"/>
            <a:ext cx="4773168" cy="3980688"/>
          </a:xfrm>
          <a:prstGeom prst="rect">
            <a:avLst/>
          </a:prstGeom>
        </p:spPr>
      </p:pic>
      <p:sp>
        <p:nvSpPr>
          <p:cNvPr id="4" name="Slide Number Placeholder 3">
            <a:extLst>
              <a:ext uri="{FF2B5EF4-FFF2-40B4-BE49-F238E27FC236}">
                <a16:creationId xmlns:a16="http://schemas.microsoft.com/office/drawing/2014/main" id="{92294EE9-F475-40D2-BE09-554BF5EC7E44}"/>
              </a:ext>
            </a:extLst>
          </p:cNvPr>
          <p:cNvSpPr>
            <a:spLocks noGrp="1"/>
          </p:cNvSpPr>
          <p:nvPr>
            <p:ph type="sldNum" sz="quarter" idx="12"/>
          </p:nvPr>
        </p:nvSpPr>
        <p:spPr>
          <a:xfrm>
            <a:off x="11311128" y="6272784"/>
            <a:ext cx="640080" cy="365125"/>
          </a:xfrm>
        </p:spPr>
        <p:txBody>
          <a:bodyPr>
            <a:normAutofit/>
          </a:bodyPr>
          <a:lstStyle/>
          <a:p>
            <a:pPr>
              <a:spcAft>
                <a:spcPts val="600"/>
              </a:spcAft>
            </a:pPr>
            <a:fld id="{3FCCF984-64AA-42B4-8D2F-66BCDE3A50F4}" type="slidenum">
              <a:rPr lang="en-US" smtClean="0"/>
              <a:pPr>
                <a:spcAft>
                  <a:spcPts val="600"/>
                </a:spcAft>
              </a:pPr>
              <a:t>18</a:t>
            </a:fld>
            <a:endParaRPr lang="en-US"/>
          </a:p>
        </p:txBody>
      </p:sp>
    </p:spTree>
    <p:extLst>
      <p:ext uri="{BB962C8B-B14F-4D97-AF65-F5344CB8AC3E}">
        <p14:creationId xmlns:p14="http://schemas.microsoft.com/office/powerpoint/2010/main" val="1065641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AEAC3-DCB6-44AD-8584-5E5B13D66F5C}"/>
              </a:ext>
            </a:extLst>
          </p:cNvPr>
          <p:cNvSpPr>
            <a:spLocks noGrp="1"/>
          </p:cNvSpPr>
          <p:nvPr>
            <p:ph type="title"/>
          </p:nvPr>
        </p:nvSpPr>
        <p:spPr>
          <a:xfrm>
            <a:off x="1069848" y="484632"/>
            <a:ext cx="10058400" cy="1609344"/>
          </a:xfrm>
        </p:spPr>
        <p:txBody>
          <a:bodyPr>
            <a:normAutofit/>
          </a:bodyPr>
          <a:lstStyle/>
          <a:p>
            <a:r>
              <a:rPr lang="en-US" dirty="0"/>
              <a:t>Microfiber vs Cloth/cotton mops</a:t>
            </a:r>
          </a:p>
        </p:txBody>
      </p:sp>
      <p:sp>
        <p:nvSpPr>
          <p:cNvPr id="3" name="Content Placeholder 2">
            <a:extLst>
              <a:ext uri="{FF2B5EF4-FFF2-40B4-BE49-F238E27FC236}">
                <a16:creationId xmlns:a16="http://schemas.microsoft.com/office/drawing/2014/main" id="{FCC15791-548D-401D-A841-4A4DF09E76FA}"/>
              </a:ext>
            </a:extLst>
          </p:cNvPr>
          <p:cNvSpPr>
            <a:spLocks noGrp="1"/>
          </p:cNvSpPr>
          <p:nvPr>
            <p:ph idx="1"/>
          </p:nvPr>
        </p:nvSpPr>
        <p:spPr>
          <a:xfrm>
            <a:off x="1069848" y="2121408"/>
            <a:ext cx="4773168" cy="4050792"/>
          </a:xfrm>
        </p:spPr>
        <p:txBody>
          <a:bodyPr>
            <a:normAutofit lnSpcReduction="10000"/>
          </a:bodyPr>
          <a:lstStyle/>
          <a:p>
            <a:endParaRPr lang="en-US" sz="1900" b="0" i="0" u="none" strike="noStrike" baseline="0" dirty="0">
              <a:latin typeface="Arial" panose="020B0604020202020204" pitchFamily="34" charset="0"/>
            </a:endParaRPr>
          </a:p>
          <a:p>
            <a:pPr>
              <a:buFont typeface="Wingdings" panose="05000000000000000000" pitchFamily="2" charset="2"/>
              <a:buChar char="ü"/>
            </a:pPr>
            <a:r>
              <a:rPr lang="en-US" sz="1900" dirty="0"/>
              <a:t>Absorbs seven times its weight in water</a:t>
            </a:r>
          </a:p>
          <a:p>
            <a:pPr>
              <a:buFont typeface="Wingdings" panose="05000000000000000000" pitchFamily="2" charset="2"/>
              <a:buChar char="ü"/>
            </a:pPr>
            <a:r>
              <a:rPr lang="en-US" sz="1900" dirty="0"/>
              <a:t>With water, removes 98.9% of bacteria from smooth surfaces</a:t>
            </a:r>
          </a:p>
          <a:p>
            <a:pPr>
              <a:buFont typeface="Wingdings" panose="05000000000000000000" pitchFamily="2" charset="2"/>
              <a:buChar char="ü"/>
            </a:pPr>
            <a:r>
              <a:rPr lang="en-US" sz="1900" dirty="0"/>
              <a:t>Dries 3 times faster than traditional cloth mops</a:t>
            </a:r>
          </a:p>
          <a:p>
            <a:pPr>
              <a:buFont typeface="Wingdings" panose="05000000000000000000" pitchFamily="2" charset="2"/>
              <a:buChar char="ü"/>
            </a:pPr>
            <a:r>
              <a:rPr lang="en-US" sz="1900" dirty="0"/>
              <a:t>Reduces chemical usage significantly than cotton mops</a:t>
            </a:r>
          </a:p>
          <a:p>
            <a:pPr>
              <a:buFont typeface="Wingdings" panose="05000000000000000000" pitchFamily="2" charset="2"/>
              <a:buChar char="ü"/>
            </a:pPr>
            <a:r>
              <a:rPr lang="en-US" sz="1900" dirty="0"/>
              <a:t>Change microfiber mop after each patient area, after isolation room and after cleaning blood and bodily fluid spills </a:t>
            </a:r>
          </a:p>
          <a:p>
            <a:pPr marL="0" indent="0">
              <a:buNone/>
            </a:pPr>
            <a:endParaRPr lang="en-US" sz="1900" dirty="0"/>
          </a:p>
        </p:txBody>
      </p:sp>
      <p:pic>
        <p:nvPicPr>
          <p:cNvPr id="7170" name="Picture 2" descr="cotton vs microfiber mop | Microfiber mops, Microfiber, Norwex">
            <a:extLst>
              <a:ext uri="{FF2B5EF4-FFF2-40B4-BE49-F238E27FC236}">
                <a16:creationId xmlns:a16="http://schemas.microsoft.com/office/drawing/2014/main" id="{269506F7-E6F2-4A3A-B249-89011B3DA11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55080" y="2567322"/>
            <a:ext cx="4773168" cy="323211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9BA4066-E4B9-4452-ABB2-C18E8F81FDAB}"/>
              </a:ext>
            </a:extLst>
          </p:cNvPr>
          <p:cNvSpPr>
            <a:spLocks noGrp="1"/>
          </p:cNvSpPr>
          <p:nvPr>
            <p:ph type="sldNum" sz="quarter" idx="12"/>
          </p:nvPr>
        </p:nvSpPr>
        <p:spPr>
          <a:xfrm>
            <a:off x="11311128" y="6272784"/>
            <a:ext cx="640080" cy="365125"/>
          </a:xfrm>
        </p:spPr>
        <p:txBody>
          <a:bodyPr>
            <a:normAutofit/>
          </a:bodyPr>
          <a:lstStyle/>
          <a:p>
            <a:pPr>
              <a:spcAft>
                <a:spcPts val="600"/>
              </a:spcAft>
            </a:pPr>
            <a:fld id="{3FCCF984-64AA-42B4-8D2F-66BCDE3A50F4}" type="slidenum">
              <a:rPr lang="en-US" smtClean="0"/>
              <a:pPr>
                <a:spcAft>
                  <a:spcPts val="600"/>
                </a:spcAft>
              </a:pPr>
              <a:t>19</a:t>
            </a:fld>
            <a:endParaRPr lang="en-US"/>
          </a:p>
        </p:txBody>
      </p:sp>
    </p:spTree>
    <p:extLst>
      <p:ext uri="{BB962C8B-B14F-4D97-AF65-F5344CB8AC3E}">
        <p14:creationId xmlns:p14="http://schemas.microsoft.com/office/powerpoint/2010/main" val="1579432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F6A8-39C9-B942-ABC5-C959FC17706C}"/>
              </a:ext>
            </a:extLst>
          </p:cNvPr>
          <p:cNvSpPr>
            <a:spLocks noGrp="1"/>
          </p:cNvSpPr>
          <p:nvPr>
            <p:ph type="title"/>
          </p:nvPr>
        </p:nvSpPr>
        <p:spPr/>
        <p:txBody>
          <a:bodyPr/>
          <a:lstStyle/>
          <a:p>
            <a:r>
              <a:rPr lang="en-US" dirty="0"/>
              <a:t>Chicago Dashboard</a:t>
            </a:r>
          </a:p>
        </p:txBody>
      </p:sp>
      <p:sp>
        <p:nvSpPr>
          <p:cNvPr id="4" name="Slide Number Placeholder 3">
            <a:extLst>
              <a:ext uri="{FF2B5EF4-FFF2-40B4-BE49-F238E27FC236}">
                <a16:creationId xmlns:a16="http://schemas.microsoft.com/office/drawing/2014/main" id="{85E7D978-9F46-DE4A-A828-9E80AFED4CB8}"/>
              </a:ext>
            </a:extLst>
          </p:cNvPr>
          <p:cNvSpPr>
            <a:spLocks noGrp="1"/>
          </p:cNvSpPr>
          <p:nvPr>
            <p:ph type="sldNum" sz="quarter" idx="12"/>
          </p:nvPr>
        </p:nvSpPr>
        <p:spPr/>
        <p:txBody>
          <a:bodyPr/>
          <a:lstStyle/>
          <a:p>
            <a:fld id="{3FCCF984-64AA-42B4-8D2F-66BCDE3A50F4}" type="slidenum">
              <a:rPr lang="en-US" smtClean="0"/>
              <a:t>2</a:t>
            </a:fld>
            <a:endParaRPr lang="en-US" dirty="0"/>
          </a:p>
        </p:txBody>
      </p:sp>
      <p:sp>
        <p:nvSpPr>
          <p:cNvPr id="6" name="Rectangle 5">
            <a:extLst>
              <a:ext uri="{FF2B5EF4-FFF2-40B4-BE49-F238E27FC236}">
                <a16:creationId xmlns:a16="http://schemas.microsoft.com/office/drawing/2014/main" id="{E79C1181-E6AE-514A-966A-701278B05407}"/>
              </a:ext>
            </a:extLst>
          </p:cNvPr>
          <p:cNvSpPr/>
          <p:nvPr/>
        </p:nvSpPr>
        <p:spPr>
          <a:xfrm>
            <a:off x="0" y="6507104"/>
            <a:ext cx="12631478" cy="261610"/>
          </a:xfrm>
          <a:prstGeom prst="rect">
            <a:avLst/>
          </a:prstGeom>
        </p:spPr>
        <p:txBody>
          <a:bodyPr wrap="square">
            <a:spAutoFit/>
          </a:bodyPr>
          <a:lstStyle/>
          <a:p>
            <a:r>
              <a:rPr lang="en-US" sz="1100" b="1" dirty="0">
                <a:solidFill>
                  <a:srgbClr val="005899"/>
                </a:solidFill>
              </a:rPr>
              <a:t>Source</a:t>
            </a:r>
            <a:r>
              <a:rPr lang="en-US" sz="1100" dirty="0">
                <a:solidFill>
                  <a:srgbClr val="005899"/>
                </a:solidFill>
              </a:rPr>
              <a:t>: https://www.chicago.gov/city/en/sites/covid-19/home/covid-dashboard.html</a:t>
            </a:r>
          </a:p>
        </p:txBody>
      </p:sp>
      <p:pic>
        <p:nvPicPr>
          <p:cNvPr id="3" name="Picture 2">
            <a:extLst>
              <a:ext uri="{FF2B5EF4-FFF2-40B4-BE49-F238E27FC236}">
                <a16:creationId xmlns:a16="http://schemas.microsoft.com/office/drawing/2014/main" id="{0FE27A3A-9698-1446-AA81-50A389969E52}"/>
              </a:ext>
            </a:extLst>
          </p:cNvPr>
          <p:cNvPicPr>
            <a:picLocks noChangeAspect="1"/>
          </p:cNvPicPr>
          <p:nvPr/>
        </p:nvPicPr>
        <p:blipFill>
          <a:blip r:embed="rId3"/>
          <a:stretch>
            <a:fillRect/>
          </a:stretch>
        </p:blipFill>
        <p:spPr>
          <a:xfrm>
            <a:off x="1145895" y="1740066"/>
            <a:ext cx="9484963" cy="4532718"/>
          </a:xfrm>
          <a:prstGeom prst="rect">
            <a:avLst/>
          </a:prstGeom>
        </p:spPr>
      </p:pic>
    </p:spTree>
    <p:extLst>
      <p:ext uri="{BB962C8B-B14F-4D97-AF65-F5344CB8AC3E}">
        <p14:creationId xmlns:p14="http://schemas.microsoft.com/office/powerpoint/2010/main" val="12381649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E8D99-55EA-4093-85DC-7E26ABFD74BF}"/>
              </a:ext>
            </a:extLst>
          </p:cNvPr>
          <p:cNvSpPr>
            <a:spLocks noGrp="1"/>
          </p:cNvSpPr>
          <p:nvPr>
            <p:ph type="title"/>
          </p:nvPr>
        </p:nvSpPr>
        <p:spPr>
          <a:xfrm>
            <a:off x="1069848" y="484632"/>
            <a:ext cx="10058400" cy="1609344"/>
          </a:xfrm>
        </p:spPr>
        <p:txBody>
          <a:bodyPr>
            <a:normAutofit/>
          </a:bodyPr>
          <a:lstStyle/>
          <a:p>
            <a:r>
              <a:rPr lang="en-US" sz="3400"/>
              <a:t>4. Standardize Setting-Specific Cleaning and Disinfection Protocols</a:t>
            </a:r>
            <a:br>
              <a:rPr lang="en-US" sz="3400" b="0" i="0">
                <a:effectLst/>
                <a:latin typeface="Merriweather"/>
              </a:rPr>
            </a:br>
            <a:endParaRPr lang="en-US" sz="3400"/>
          </a:p>
        </p:txBody>
      </p:sp>
      <p:sp>
        <p:nvSpPr>
          <p:cNvPr id="3" name="Content Placeholder 2">
            <a:extLst>
              <a:ext uri="{FF2B5EF4-FFF2-40B4-BE49-F238E27FC236}">
                <a16:creationId xmlns:a16="http://schemas.microsoft.com/office/drawing/2014/main" id="{163B89D0-9988-4830-879E-67EFF17348DD}"/>
              </a:ext>
            </a:extLst>
          </p:cNvPr>
          <p:cNvSpPr>
            <a:spLocks noGrp="1"/>
          </p:cNvSpPr>
          <p:nvPr>
            <p:ph idx="1"/>
          </p:nvPr>
        </p:nvSpPr>
        <p:spPr>
          <a:xfrm>
            <a:off x="1069847" y="2121408"/>
            <a:ext cx="6482419" cy="4050792"/>
          </a:xfrm>
        </p:spPr>
        <p:txBody>
          <a:bodyPr>
            <a:normAutofit/>
          </a:bodyPr>
          <a:lstStyle/>
          <a:p>
            <a:pPr>
              <a:buFont typeface="Wingdings" panose="05000000000000000000" pitchFamily="2" charset="2"/>
              <a:buChar char="ü"/>
            </a:pPr>
            <a:r>
              <a:rPr lang="en-US"/>
              <a:t>Identify responsibilities for cleaning and disinfecting</a:t>
            </a:r>
          </a:p>
          <a:p>
            <a:pPr>
              <a:buFont typeface="Wingdings" panose="05000000000000000000" pitchFamily="2" charset="2"/>
              <a:buChar char="ü"/>
            </a:pPr>
            <a:r>
              <a:rPr lang="en-US"/>
              <a:t>Develop standardized protocols for routine (e.g., daily) and discharge/transfer(terminal) cleaning</a:t>
            </a:r>
          </a:p>
          <a:p>
            <a:pPr>
              <a:buFont typeface="Wingdings" panose="05000000000000000000" pitchFamily="2" charset="2"/>
              <a:buChar char="ü"/>
            </a:pPr>
            <a:r>
              <a:rPr lang="en-US"/>
              <a:t>Create and post cleaning schedules for common areas and bathrooms</a:t>
            </a:r>
          </a:p>
          <a:p>
            <a:pPr>
              <a:buFont typeface="Wingdings" panose="05000000000000000000" pitchFamily="2" charset="2"/>
              <a:buChar char="ü"/>
            </a:pPr>
            <a:r>
              <a:rPr lang="en-US"/>
              <a:t>Consider having staff document the time that cleaning is completed on a posted tracking sheet. </a:t>
            </a:r>
          </a:p>
          <a:p>
            <a:pPr>
              <a:buFont typeface="Wingdings" panose="05000000000000000000" pitchFamily="2" charset="2"/>
              <a:buChar char="ü"/>
            </a:pPr>
            <a:r>
              <a:rPr lang="en-US"/>
              <a:t>Follow guidelines for an optimal cleaning path – For example: clockwise, top to bottom – Cleanest to dirtiest </a:t>
            </a:r>
          </a:p>
          <a:p>
            <a:pPr marL="0" indent="0">
              <a:buNone/>
            </a:pPr>
            <a:endParaRPr lang="en-US" dirty="0"/>
          </a:p>
        </p:txBody>
      </p:sp>
      <p:pic>
        <p:nvPicPr>
          <p:cNvPr id="10242" name="Picture 2" descr="Four steps to clean hospitals: LOOK, PLAN, CLEAN and DRY - ScienceDirect">
            <a:extLst>
              <a:ext uri="{FF2B5EF4-FFF2-40B4-BE49-F238E27FC236}">
                <a16:creationId xmlns:a16="http://schemas.microsoft.com/office/drawing/2014/main" id="{E3F5F3DB-E23B-4B02-B18C-657CCFB3571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95909" y="2692723"/>
            <a:ext cx="3261974" cy="290816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9B04992-F628-4328-A107-7FE6D7F43486}"/>
              </a:ext>
            </a:extLst>
          </p:cNvPr>
          <p:cNvSpPr>
            <a:spLocks noGrp="1"/>
          </p:cNvSpPr>
          <p:nvPr>
            <p:ph type="sldNum" sz="quarter" idx="12"/>
          </p:nvPr>
        </p:nvSpPr>
        <p:spPr>
          <a:xfrm>
            <a:off x="11311128" y="6272784"/>
            <a:ext cx="640080" cy="365125"/>
          </a:xfrm>
        </p:spPr>
        <p:txBody>
          <a:bodyPr>
            <a:normAutofit/>
          </a:bodyPr>
          <a:lstStyle/>
          <a:p>
            <a:pPr>
              <a:spcAft>
                <a:spcPts val="600"/>
              </a:spcAft>
            </a:pPr>
            <a:fld id="{3FCCF984-64AA-42B4-8D2F-66BCDE3A50F4}" type="slidenum">
              <a:rPr lang="en-US" smtClean="0"/>
              <a:pPr>
                <a:spcAft>
                  <a:spcPts val="600"/>
                </a:spcAft>
              </a:pPr>
              <a:t>20</a:t>
            </a:fld>
            <a:endParaRPr lang="en-US"/>
          </a:p>
        </p:txBody>
      </p:sp>
    </p:spTree>
    <p:extLst>
      <p:ext uri="{BB962C8B-B14F-4D97-AF65-F5344CB8AC3E}">
        <p14:creationId xmlns:p14="http://schemas.microsoft.com/office/powerpoint/2010/main" val="2168795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D75AC-EBC2-418D-8BA5-B80C9D693496}"/>
              </a:ext>
            </a:extLst>
          </p:cNvPr>
          <p:cNvSpPr>
            <a:spLocks noGrp="1"/>
          </p:cNvSpPr>
          <p:nvPr>
            <p:ph type="title"/>
          </p:nvPr>
        </p:nvSpPr>
        <p:spPr>
          <a:xfrm>
            <a:off x="634000" y="484632"/>
            <a:ext cx="7495874" cy="1609344"/>
          </a:xfrm>
        </p:spPr>
        <p:txBody>
          <a:bodyPr>
            <a:normAutofit/>
          </a:bodyPr>
          <a:lstStyle/>
          <a:p>
            <a:r>
              <a:rPr lang="en-US" dirty="0"/>
              <a:t>   Surface types:</a:t>
            </a:r>
          </a:p>
        </p:txBody>
      </p:sp>
      <p:sp>
        <p:nvSpPr>
          <p:cNvPr id="3" name="Content Placeholder 2">
            <a:extLst>
              <a:ext uri="{FF2B5EF4-FFF2-40B4-BE49-F238E27FC236}">
                <a16:creationId xmlns:a16="http://schemas.microsoft.com/office/drawing/2014/main" id="{9C30CA02-24E6-484B-9BA4-44EC296A8A9A}"/>
              </a:ext>
            </a:extLst>
          </p:cNvPr>
          <p:cNvSpPr>
            <a:spLocks noGrp="1"/>
          </p:cNvSpPr>
          <p:nvPr>
            <p:ph idx="1"/>
          </p:nvPr>
        </p:nvSpPr>
        <p:spPr>
          <a:xfrm>
            <a:off x="634000" y="2121408"/>
            <a:ext cx="7495874" cy="4050792"/>
          </a:xfrm>
        </p:spPr>
        <p:txBody>
          <a:bodyPr>
            <a:normAutofit/>
          </a:bodyPr>
          <a:lstStyle/>
          <a:p>
            <a:pPr>
              <a:buFont typeface="Wingdings" panose="05000000000000000000" pitchFamily="2" charset="2"/>
              <a:buChar char="ü"/>
            </a:pPr>
            <a:r>
              <a:rPr lang="en-US" sz="2100" dirty="0"/>
              <a:t>High-touch surfaces are surfaces that are frequently touched throughout the day. These include doorknobs, elevator buttons, light switches and computer keyboards. High-touch surfaces require cleaning and disinfection at least daily, and more frequently where the risk of contamination is higher than usual (e.g. during an outbreak). </a:t>
            </a:r>
          </a:p>
          <a:p>
            <a:pPr>
              <a:buFont typeface="Wingdings" panose="05000000000000000000" pitchFamily="2" charset="2"/>
              <a:buChar char="ü"/>
            </a:pPr>
            <a:r>
              <a:rPr lang="en-US" sz="2100" dirty="0"/>
              <a:t>Low-touch surfaces are surfaces that are touched less frequently throughout the day. These include floors and walls. Low-touch surfaces require cleaning on a regularly scheduled basis. However, they should be cleaned immediately when visibly soiled. </a:t>
            </a:r>
          </a:p>
        </p:txBody>
      </p:sp>
      <p:pic>
        <p:nvPicPr>
          <p:cNvPr id="9222" name="Picture 6" descr="COVID-19 cleaning, disinfection guidelines | AgriLife Today">
            <a:extLst>
              <a:ext uri="{FF2B5EF4-FFF2-40B4-BE49-F238E27FC236}">
                <a16:creationId xmlns:a16="http://schemas.microsoft.com/office/drawing/2014/main" id="{0B91AB6F-F99B-426B-AC67-B43F2C8D1B5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90" r="11090" b="2"/>
          <a:stretch/>
        </p:blipFill>
        <p:spPr bwMode="auto">
          <a:xfrm>
            <a:off x="8456189" y="640080"/>
            <a:ext cx="3112997" cy="260519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Disease Spread And The Dangers Of Spreading Germs In Public As.. Stock  Photo, Picture And Royalty Free Image. Image 34979259.">
            <a:extLst>
              <a:ext uri="{FF2B5EF4-FFF2-40B4-BE49-F238E27FC236}">
                <a16:creationId xmlns:a16="http://schemas.microsoft.com/office/drawing/2014/main" id="{75BFC3A4-89D1-4E1E-9E04-7C5C51624B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850" r="3" b="5465"/>
          <a:stretch/>
        </p:blipFill>
        <p:spPr bwMode="auto">
          <a:xfrm>
            <a:off x="8456189" y="3423830"/>
            <a:ext cx="3112997" cy="260519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27D5A7B-69BA-4F3F-8262-C844ACFBD33A}"/>
              </a:ext>
            </a:extLst>
          </p:cNvPr>
          <p:cNvSpPr>
            <a:spLocks noGrp="1"/>
          </p:cNvSpPr>
          <p:nvPr>
            <p:ph type="sldNum" sz="quarter" idx="12"/>
          </p:nvPr>
        </p:nvSpPr>
        <p:spPr>
          <a:xfrm>
            <a:off x="11311128" y="6272784"/>
            <a:ext cx="640080" cy="365125"/>
          </a:xfrm>
        </p:spPr>
        <p:txBody>
          <a:bodyPr>
            <a:normAutofit/>
          </a:bodyPr>
          <a:lstStyle/>
          <a:p>
            <a:pPr>
              <a:spcAft>
                <a:spcPts val="600"/>
              </a:spcAft>
            </a:pPr>
            <a:fld id="{3FCCF984-64AA-42B4-8D2F-66BCDE3A50F4}" type="slidenum">
              <a:rPr lang="en-US" smtClean="0"/>
              <a:pPr>
                <a:spcAft>
                  <a:spcPts val="600"/>
                </a:spcAft>
              </a:pPr>
              <a:t>21</a:t>
            </a:fld>
            <a:endParaRPr lang="en-US"/>
          </a:p>
        </p:txBody>
      </p:sp>
    </p:spTree>
    <p:extLst>
      <p:ext uri="{BB962C8B-B14F-4D97-AF65-F5344CB8AC3E}">
        <p14:creationId xmlns:p14="http://schemas.microsoft.com/office/powerpoint/2010/main" val="2194397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5A26D-2E63-4CF1-9E3B-968C2665750B}"/>
              </a:ext>
            </a:extLst>
          </p:cNvPr>
          <p:cNvSpPr>
            <a:spLocks noGrp="1"/>
          </p:cNvSpPr>
          <p:nvPr>
            <p:ph type="title"/>
          </p:nvPr>
        </p:nvSpPr>
        <p:spPr/>
        <p:txBody>
          <a:bodyPr>
            <a:normAutofit fontScale="90000"/>
          </a:bodyPr>
          <a:lstStyle/>
          <a:p>
            <a:r>
              <a:rPr lang="en-US" dirty="0"/>
              <a:t>5. Monitor Effectiveness and Adherence to Cleaning and Disinfection Protocols</a:t>
            </a:r>
            <a:br>
              <a:rPr lang="en-US" b="0" i="0" dirty="0">
                <a:solidFill>
                  <a:srgbClr val="000000"/>
                </a:solidFill>
                <a:effectLst/>
                <a:latin typeface="Merriweather"/>
              </a:rPr>
            </a:br>
            <a:endParaRPr lang="en-US" dirty="0"/>
          </a:p>
        </p:txBody>
      </p:sp>
      <p:sp>
        <p:nvSpPr>
          <p:cNvPr id="3" name="Content Placeholder 2">
            <a:extLst>
              <a:ext uri="{FF2B5EF4-FFF2-40B4-BE49-F238E27FC236}">
                <a16:creationId xmlns:a16="http://schemas.microsoft.com/office/drawing/2014/main" id="{98E89E6A-2C4A-4A73-9451-E1B6DDC44C76}"/>
              </a:ext>
            </a:extLst>
          </p:cNvPr>
          <p:cNvSpPr>
            <a:spLocks noGrp="1"/>
          </p:cNvSpPr>
          <p:nvPr>
            <p:ph idx="1"/>
          </p:nvPr>
        </p:nvSpPr>
        <p:spPr/>
        <p:txBody>
          <a:bodyPr>
            <a:normAutofit lnSpcReduction="10000"/>
          </a:bodyPr>
          <a:lstStyle/>
          <a:p>
            <a:pPr>
              <a:buFont typeface="Wingdings" panose="05000000000000000000" pitchFamily="2" charset="2"/>
              <a:buChar char="ü"/>
            </a:pPr>
            <a:r>
              <a:rPr lang="en-US" sz="2100" dirty="0"/>
              <a:t>Include in the protocols for monitoring:</a:t>
            </a:r>
          </a:p>
          <a:p>
            <a:pPr marL="617220" lvl="2" indent="-342900">
              <a:spcBef>
                <a:spcPts val="1200"/>
              </a:spcBef>
              <a:buFont typeface="Arial" panose="020B0604020202020204" pitchFamily="34" charset="0"/>
              <a:buChar char="•"/>
            </a:pPr>
            <a:r>
              <a:rPr lang="en-US" sz="2100" dirty="0"/>
              <a:t>Who should do the monitoring?</a:t>
            </a:r>
          </a:p>
          <a:p>
            <a:pPr marL="617220" lvl="2" indent="-342900">
              <a:spcBef>
                <a:spcPts val="1200"/>
              </a:spcBef>
              <a:buFont typeface="Arial" panose="020B0604020202020204" pitchFamily="34" charset="0"/>
              <a:buChar char="•"/>
            </a:pPr>
            <a:r>
              <a:rPr lang="en-US" sz="2100" dirty="0"/>
              <a:t>What type of monitoring will be used (e.g., direct observation, fluorescent gel, adenosine triphosphate (ATP))?</a:t>
            </a:r>
          </a:p>
          <a:p>
            <a:pPr marL="617220" lvl="2" indent="-342900">
              <a:spcBef>
                <a:spcPts val="1200"/>
              </a:spcBef>
              <a:buFont typeface="Arial" panose="020B0604020202020204" pitchFamily="34" charset="0"/>
              <a:buChar char="•"/>
            </a:pPr>
            <a:r>
              <a:rPr lang="en-US" sz="2100" dirty="0"/>
              <a:t>How frequently the monitoring will occur?</a:t>
            </a:r>
          </a:p>
          <a:p>
            <a:pPr marL="617220" lvl="2" indent="-342900">
              <a:spcBef>
                <a:spcPts val="1200"/>
              </a:spcBef>
              <a:buFont typeface="Arial" panose="020B0604020202020204" pitchFamily="34" charset="0"/>
              <a:buChar char="•"/>
            </a:pPr>
            <a:r>
              <a:rPr lang="en-US" sz="2100" dirty="0"/>
              <a:t>How monitoring data will be validated?</a:t>
            </a:r>
          </a:p>
          <a:p>
            <a:pPr marL="617220" lvl="2" indent="-342900">
              <a:spcBef>
                <a:spcPts val="1200"/>
              </a:spcBef>
              <a:buFont typeface="Arial" panose="020B0604020202020204" pitchFamily="34" charset="0"/>
              <a:buChar char="•"/>
            </a:pPr>
            <a:r>
              <a:rPr lang="en-US" sz="2100" dirty="0"/>
              <a:t>Which rooms will be monitored?</a:t>
            </a:r>
          </a:p>
          <a:p>
            <a:pPr marL="617220" lvl="2" indent="-342900">
              <a:spcBef>
                <a:spcPts val="1200"/>
              </a:spcBef>
              <a:buFont typeface="Arial" panose="020B0604020202020204" pitchFamily="34" charset="0"/>
              <a:buChar char="•"/>
            </a:pPr>
            <a:r>
              <a:rPr lang="en-US" sz="2100" dirty="0"/>
              <a:t>Which surfaces will be assessed?</a:t>
            </a:r>
          </a:p>
          <a:p>
            <a:pPr>
              <a:buFont typeface="Wingdings" panose="05000000000000000000" pitchFamily="2" charset="2"/>
              <a:buChar char="ü"/>
            </a:pPr>
            <a:r>
              <a:rPr lang="en-US" sz="2100" dirty="0"/>
              <a:t>Perform routine audits of adherence to cleaning and disinfection procedures.</a:t>
            </a:r>
          </a:p>
          <a:p>
            <a:pPr marL="0" indent="0">
              <a:buNone/>
            </a:pPr>
            <a:endParaRPr lang="en-US" b="0" i="0" dirty="0">
              <a:solidFill>
                <a:srgbClr val="000000"/>
              </a:solidFill>
              <a:effectLst/>
              <a:latin typeface="Open Sans" panose="020B0606030504020204" pitchFamily="34" charset="0"/>
            </a:endParaRPr>
          </a:p>
          <a:p>
            <a:endParaRPr lang="en-US" dirty="0"/>
          </a:p>
        </p:txBody>
      </p:sp>
      <p:sp>
        <p:nvSpPr>
          <p:cNvPr id="4" name="Slide Number Placeholder 3">
            <a:extLst>
              <a:ext uri="{FF2B5EF4-FFF2-40B4-BE49-F238E27FC236}">
                <a16:creationId xmlns:a16="http://schemas.microsoft.com/office/drawing/2014/main" id="{25D692BC-0B75-4496-A450-0CEA9D87602F}"/>
              </a:ext>
            </a:extLst>
          </p:cNvPr>
          <p:cNvSpPr>
            <a:spLocks noGrp="1"/>
          </p:cNvSpPr>
          <p:nvPr>
            <p:ph type="sldNum" sz="quarter" idx="12"/>
          </p:nvPr>
        </p:nvSpPr>
        <p:spPr/>
        <p:txBody>
          <a:bodyPr/>
          <a:lstStyle/>
          <a:p>
            <a:fld id="{3FCCF984-64AA-42B4-8D2F-66BCDE3A50F4}" type="slidenum">
              <a:rPr lang="en-US" smtClean="0"/>
              <a:t>22</a:t>
            </a:fld>
            <a:endParaRPr lang="en-US" dirty="0"/>
          </a:p>
        </p:txBody>
      </p:sp>
    </p:spTree>
    <p:extLst>
      <p:ext uri="{BB962C8B-B14F-4D97-AF65-F5344CB8AC3E}">
        <p14:creationId xmlns:p14="http://schemas.microsoft.com/office/powerpoint/2010/main" val="2998621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12EE7-EB79-4AB0-88CC-16B3D63F9ED9}"/>
              </a:ext>
            </a:extLst>
          </p:cNvPr>
          <p:cNvSpPr>
            <a:spLocks noGrp="1"/>
          </p:cNvSpPr>
          <p:nvPr>
            <p:ph type="title"/>
          </p:nvPr>
        </p:nvSpPr>
        <p:spPr>
          <a:xfrm>
            <a:off x="1069848" y="484632"/>
            <a:ext cx="10058400" cy="283012"/>
          </a:xfrm>
        </p:spPr>
        <p:txBody>
          <a:bodyPr>
            <a:normAutofit fontScale="90000"/>
          </a:bodyPr>
          <a:lstStyle/>
          <a:p>
            <a:r>
              <a:rPr lang="en-US" dirty="0"/>
              <a:t>Evaluating Environmental Cleaning</a:t>
            </a:r>
          </a:p>
        </p:txBody>
      </p:sp>
      <p:sp>
        <p:nvSpPr>
          <p:cNvPr id="3" name="Content Placeholder 2">
            <a:extLst>
              <a:ext uri="{FF2B5EF4-FFF2-40B4-BE49-F238E27FC236}">
                <a16:creationId xmlns:a16="http://schemas.microsoft.com/office/drawing/2014/main" id="{A9C21F7B-5700-4EB0-A4D4-72EABF2914F4}"/>
              </a:ext>
            </a:extLst>
          </p:cNvPr>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0F770ED8-DA71-4243-B33D-55A8CF911500}"/>
              </a:ext>
            </a:extLst>
          </p:cNvPr>
          <p:cNvSpPr>
            <a:spLocks noGrp="1"/>
          </p:cNvSpPr>
          <p:nvPr>
            <p:ph type="sldNum" sz="quarter" idx="12"/>
          </p:nvPr>
        </p:nvSpPr>
        <p:spPr/>
        <p:txBody>
          <a:bodyPr/>
          <a:lstStyle/>
          <a:p>
            <a:fld id="{3FCCF984-64AA-42B4-8D2F-66BCDE3A50F4}" type="slidenum">
              <a:rPr lang="en-US" smtClean="0"/>
              <a:t>23</a:t>
            </a:fld>
            <a:endParaRPr lang="en-US" dirty="0"/>
          </a:p>
        </p:txBody>
      </p:sp>
      <p:pic>
        <p:nvPicPr>
          <p:cNvPr id="6" name="Picture 5">
            <a:extLst>
              <a:ext uri="{FF2B5EF4-FFF2-40B4-BE49-F238E27FC236}">
                <a16:creationId xmlns:a16="http://schemas.microsoft.com/office/drawing/2014/main" id="{98B28C21-7A45-447A-8667-6F30B489EB84}"/>
              </a:ext>
            </a:extLst>
          </p:cNvPr>
          <p:cNvPicPr>
            <a:picLocks noChangeAspect="1"/>
          </p:cNvPicPr>
          <p:nvPr/>
        </p:nvPicPr>
        <p:blipFill>
          <a:blip r:embed="rId3"/>
          <a:stretch>
            <a:fillRect/>
          </a:stretch>
        </p:blipFill>
        <p:spPr>
          <a:xfrm>
            <a:off x="1230289" y="1142315"/>
            <a:ext cx="4865711" cy="4860552"/>
          </a:xfrm>
          <a:prstGeom prst="rect">
            <a:avLst/>
          </a:prstGeom>
          <a:ln>
            <a:solidFill>
              <a:schemeClr val="tx1"/>
            </a:solidFill>
          </a:ln>
        </p:spPr>
      </p:pic>
      <p:sp>
        <p:nvSpPr>
          <p:cNvPr id="8" name="TextBox 7">
            <a:extLst>
              <a:ext uri="{FF2B5EF4-FFF2-40B4-BE49-F238E27FC236}">
                <a16:creationId xmlns:a16="http://schemas.microsoft.com/office/drawing/2014/main" id="{511DC7E9-27B2-4EE9-AAAC-A6C021D093CA}"/>
              </a:ext>
            </a:extLst>
          </p:cNvPr>
          <p:cNvSpPr txBox="1"/>
          <p:nvPr/>
        </p:nvSpPr>
        <p:spPr>
          <a:xfrm>
            <a:off x="699912" y="6096685"/>
            <a:ext cx="10611216" cy="430887"/>
          </a:xfrm>
          <a:prstGeom prst="rect">
            <a:avLst/>
          </a:prstGeom>
          <a:noFill/>
        </p:spPr>
        <p:txBody>
          <a:bodyPr wrap="square">
            <a:spAutoFit/>
          </a:bodyPr>
          <a:lstStyle/>
          <a:p>
            <a:endParaRPr lang="en-US" sz="1100" dirty="0"/>
          </a:p>
          <a:p>
            <a:r>
              <a:rPr lang="en-US" sz="1100" dirty="0"/>
              <a:t>https://www.cdc.gov/hai/toolkits/evaluating-environmental-cleaning.html</a:t>
            </a:r>
          </a:p>
        </p:txBody>
      </p:sp>
      <p:pic>
        <p:nvPicPr>
          <p:cNvPr id="8194" name="Picture 2" descr="Environmental decontamination 3: auditing cleaning and disinfection |  Nursing Times">
            <a:extLst>
              <a:ext uri="{FF2B5EF4-FFF2-40B4-BE49-F238E27FC236}">
                <a16:creationId xmlns:a16="http://schemas.microsoft.com/office/drawing/2014/main" id="{6F3DEED1-B37F-4BAA-9392-083DD91A19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2212" y="1142315"/>
            <a:ext cx="4319940" cy="4954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954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6BCF9-14E6-4F03-82EA-B1B055D419B5}"/>
              </a:ext>
            </a:extLst>
          </p:cNvPr>
          <p:cNvSpPr>
            <a:spLocks noGrp="1"/>
          </p:cNvSpPr>
          <p:nvPr>
            <p:ph type="title"/>
          </p:nvPr>
        </p:nvSpPr>
        <p:spPr/>
        <p:txBody>
          <a:bodyPr>
            <a:normAutofit fontScale="90000"/>
          </a:bodyPr>
          <a:lstStyle/>
          <a:p>
            <a:r>
              <a:rPr lang="en-US" sz="4000" dirty="0"/>
              <a:t>Mark surfaces in each room using separate plastic bag with individual applicators saturated with Tide Free and Gentle</a:t>
            </a:r>
            <a:endParaRPr lang="en-US" dirty="0"/>
          </a:p>
        </p:txBody>
      </p:sp>
      <p:sp>
        <p:nvSpPr>
          <p:cNvPr id="4" name="Slide Number Placeholder 3">
            <a:extLst>
              <a:ext uri="{FF2B5EF4-FFF2-40B4-BE49-F238E27FC236}">
                <a16:creationId xmlns:a16="http://schemas.microsoft.com/office/drawing/2014/main" id="{6E5ADCE3-FA96-4F62-BB71-DD234C916DE9}"/>
              </a:ext>
            </a:extLst>
          </p:cNvPr>
          <p:cNvSpPr>
            <a:spLocks noGrp="1"/>
          </p:cNvSpPr>
          <p:nvPr>
            <p:ph type="sldNum" sz="quarter" idx="12"/>
          </p:nvPr>
        </p:nvSpPr>
        <p:spPr/>
        <p:txBody>
          <a:bodyPr/>
          <a:lstStyle/>
          <a:p>
            <a:fld id="{3FCCF984-64AA-42B4-8D2F-66BCDE3A50F4}" type="slidenum">
              <a:rPr lang="en-US" smtClean="0"/>
              <a:t>24</a:t>
            </a:fld>
            <a:endParaRPr lang="en-US" dirty="0"/>
          </a:p>
        </p:txBody>
      </p:sp>
      <p:pic>
        <p:nvPicPr>
          <p:cNvPr id="5" name="Content Placeholder 4">
            <a:extLst>
              <a:ext uri="{FF2B5EF4-FFF2-40B4-BE49-F238E27FC236}">
                <a16:creationId xmlns:a16="http://schemas.microsoft.com/office/drawing/2014/main" id="{546C8DA3-3E8C-4561-8799-BD5A7AF5E33F}"/>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6324" t="38259"/>
          <a:stretch/>
        </p:blipFill>
        <p:spPr>
          <a:xfrm rot="10800000">
            <a:off x="3088131" y="2418239"/>
            <a:ext cx="5322177" cy="3343733"/>
          </a:xfrm>
          <a:prstGeom prst="rect">
            <a:avLst/>
          </a:prstGeom>
        </p:spPr>
      </p:pic>
    </p:spTree>
    <p:extLst>
      <p:ext uri="{BB962C8B-B14F-4D97-AF65-F5344CB8AC3E}">
        <p14:creationId xmlns:p14="http://schemas.microsoft.com/office/powerpoint/2010/main" val="18617732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4378F-A84B-4213-B96C-E13EC460A0CB}"/>
              </a:ext>
            </a:extLst>
          </p:cNvPr>
          <p:cNvSpPr>
            <a:spLocks noGrp="1"/>
          </p:cNvSpPr>
          <p:nvPr>
            <p:ph type="title"/>
          </p:nvPr>
        </p:nvSpPr>
        <p:spPr/>
        <p:txBody>
          <a:bodyPr/>
          <a:lstStyle/>
          <a:p>
            <a:r>
              <a:rPr lang="en-US" sz="4000" dirty="0"/>
              <a:t>Example: Wiped and Missed</a:t>
            </a:r>
            <a:endParaRPr lang="en-US" dirty="0"/>
          </a:p>
        </p:txBody>
      </p:sp>
      <p:sp>
        <p:nvSpPr>
          <p:cNvPr id="4" name="Slide Number Placeholder 3">
            <a:extLst>
              <a:ext uri="{FF2B5EF4-FFF2-40B4-BE49-F238E27FC236}">
                <a16:creationId xmlns:a16="http://schemas.microsoft.com/office/drawing/2014/main" id="{FD6A6839-9427-46C1-A77B-5C1BEC72D045}"/>
              </a:ext>
            </a:extLst>
          </p:cNvPr>
          <p:cNvSpPr>
            <a:spLocks noGrp="1"/>
          </p:cNvSpPr>
          <p:nvPr>
            <p:ph type="sldNum" sz="quarter" idx="12"/>
          </p:nvPr>
        </p:nvSpPr>
        <p:spPr/>
        <p:txBody>
          <a:bodyPr/>
          <a:lstStyle/>
          <a:p>
            <a:fld id="{3FCCF984-64AA-42B4-8D2F-66BCDE3A50F4}" type="slidenum">
              <a:rPr lang="en-US" smtClean="0"/>
              <a:t>25</a:t>
            </a:fld>
            <a:endParaRPr lang="en-US" dirty="0"/>
          </a:p>
        </p:txBody>
      </p:sp>
      <p:pic>
        <p:nvPicPr>
          <p:cNvPr id="5" name="Content Placeholder 4">
            <a:extLst>
              <a:ext uri="{FF2B5EF4-FFF2-40B4-BE49-F238E27FC236}">
                <a16:creationId xmlns:a16="http://schemas.microsoft.com/office/drawing/2014/main" id="{8A8087E4-2FC2-403E-9DC2-5A0B132D7BE8}"/>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56816" t="3604" r="1385" b="35939"/>
          <a:stretch/>
        </p:blipFill>
        <p:spPr>
          <a:xfrm>
            <a:off x="1288834" y="2335582"/>
            <a:ext cx="2486103" cy="2696248"/>
          </a:xfrm>
          <a:prstGeom prst="rect">
            <a:avLst/>
          </a:prstGeom>
        </p:spPr>
      </p:pic>
      <p:pic>
        <p:nvPicPr>
          <p:cNvPr id="6" name="Picture 5">
            <a:extLst>
              <a:ext uri="{FF2B5EF4-FFF2-40B4-BE49-F238E27FC236}">
                <a16:creationId xmlns:a16="http://schemas.microsoft.com/office/drawing/2014/main" id="{C3BCE61D-15C1-473E-AE14-A74FAFBFE4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188549" y="2672867"/>
            <a:ext cx="2698278" cy="2023709"/>
          </a:xfrm>
          <a:prstGeom prst="rect">
            <a:avLst/>
          </a:prstGeom>
        </p:spPr>
      </p:pic>
    </p:spTree>
    <p:extLst>
      <p:ext uri="{BB962C8B-B14F-4D97-AF65-F5344CB8AC3E}">
        <p14:creationId xmlns:p14="http://schemas.microsoft.com/office/powerpoint/2010/main" val="3499334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01462-2DBC-4DAC-B12F-C44758774602}"/>
              </a:ext>
            </a:extLst>
          </p:cNvPr>
          <p:cNvSpPr>
            <a:spLocks noGrp="1"/>
          </p:cNvSpPr>
          <p:nvPr>
            <p:ph type="title"/>
          </p:nvPr>
        </p:nvSpPr>
        <p:spPr>
          <a:xfrm>
            <a:off x="1069848" y="484632"/>
            <a:ext cx="10058400" cy="1609344"/>
          </a:xfrm>
        </p:spPr>
        <p:txBody>
          <a:bodyPr>
            <a:normAutofit fontScale="90000"/>
          </a:bodyPr>
          <a:lstStyle/>
          <a:p>
            <a:r>
              <a:rPr lang="en-US" sz="2700" dirty="0"/>
              <a:t>6. Provide feedback on adequacy and effectiveness of cleaning and disinfection to all responsible HCP as well as relevant stakeholders (e.g., infection control, hospital leadership)</a:t>
            </a:r>
            <a:br>
              <a:rPr lang="en-US" sz="2500" b="0" i="0" dirty="0">
                <a:effectLst/>
                <a:latin typeface="Merriweather"/>
              </a:rPr>
            </a:br>
            <a:endParaRPr lang="en-US" sz="2500" dirty="0"/>
          </a:p>
        </p:txBody>
      </p:sp>
      <p:sp>
        <p:nvSpPr>
          <p:cNvPr id="3" name="Content Placeholder 2">
            <a:extLst>
              <a:ext uri="{FF2B5EF4-FFF2-40B4-BE49-F238E27FC236}">
                <a16:creationId xmlns:a16="http://schemas.microsoft.com/office/drawing/2014/main" id="{59C44B89-B613-46E5-9F5E-7B2EB7592A84}"/>
              </a:ext>
            </a:extLst>
          </p:cNvPr>
          <p:cNvSpPr>
            <a:spLocks noGrp="1"/>
          </p:cNvSpPr>
          <p:nvPr>
            <p:ph idx="1"/>
          </p:nvPr>
        </p:nvSpPr>
        <p:spPr>
          <a:xfrm>
            <a:off x="1057718" y="2022348"/>
            <a:ext cx="10253409" cy="4050792"/>
          </a:xfrm>
        </p:spPr>
        <p:txBody>
          <a:bodyPr>
            <a:normAutofit/>
          </a:bodyPr>
          <a:lstStyle/>
          <a:p>
            <a:pPr>
              <a:buFont typeface="Wingdings" panose="05000000000000000000" pitchFamily="2" charset="2"/>
              <a:buChar char="ü"/>
            </a:pPr>
            <a:r>
              <a:rPr lang="en-US" sz="2100" dirty="0"/>
              <a:t>Present audit data to EVS personnel regarding their adherence to cleaning and disinfection procedures. </a:t>
            </a:r>
          </a:p>
          <a:p>
            <a:pPr marL="0" indent="0">
              <a:buNone/>
            </a:pPr>
            <a:endParaRPr lang="en-US" sz="2100" dirty="0"/>
          </a:p>
          <a:p>
            <a:pPr>
              <a:buFont typeface="Wingdings" panose="05000000000000000000" pitchFamily="2" charset="2"/>
              <a:buChar char="ü"/>
            </a:pPr>
            <a:r>
              <a:rPr lang="en-US" sz="2100" dirty="0"/>
              <a:t>Present audit data to leadership to:</a:t>
            </a:r>
          </a:p>
          <a:p>
            <a:pPr marL="742950" lvl="1" indent="-285750">
              <a:spcBef>
                <a:spcPts val="1200"/>
              </a:spcBef>
              <a:buFont typeface="Arial" panose="020B0604020202020204" pitchFamily="34" charset="0"/>
              <a:buChar char="•"/>
            </a:pPr>
            <a:r>
              <a:rPr lang="en-US" sz="2100" dirty="0"/>
              <a:t>Identify active issues and strategies to mitigate these issues.</a:t>
            </a:r>
          </a:p>
          <a:p>
            <a:pPr marL="742950" lvl="1" indent="-285750">
              <a:spcBef>
                <a:spcPts val="1200"/>
              </a:spcBef>
              <a:buFont typeface="Arial" panose="020B0604020202020204" pitchFamily="34" charset="0"/>
              <a:buChar char="•"/>
            </a:pPr>
            <a:r>
              <a:rPr lang="en-US" sz="2100" dirty="0"/>
              <a:t>Validate the effectiveness of the overall cleaning strategy.</a:t>
            </a:r>
          </a:p>
          <a:p>
            <a:endParaRPr lang="en-US" b="0" i="0" dirty="0">
              <a:effectLst/>
              <a:latin typeface="Open Sans" panose="020B0606030504020204" pitchFamily="34" charset="0"/>
            </a:endParaRPr>
          </a:p>
        </p:txBody>
      </p:sp>
      <p:sp>
        <p:nvSpPr>
          <p:cNvPr id="4" name="Slide Number Placeholder 3">
            <a:extLst>
              <a:ext uri="{FF2B5EF4-FFF2-40B4-BE49-F238E27FC236}">
                <a16:creationId xmlns:a16="http://schemas.microsoft.com/office/drawing/2014/main" id="{68F9C50B-09A8-429A-BE6D-538F7AF8D66B}"/>
              </a:ext>
            </a:extLst>
          </p:cNvPr>
          <p:cNvSpPr>
            <a:spLocks noGrp="1"/>
          </p:cNvSpPr>
          <p:nvPr>
            <p:ph type="sldNum" sz="quarter" idx="12"/>
          </p:nvPr>
        </p:nvSpPr>
        <p:spPr>
          <a:xfrm>
            <a:off x="11311128" y="6272784"/>
            <a:ext cx="640080" cy="365125"/>
          </a:xfrm>
        </p:spPr>
        <p:txBody>
          <a:bodyPr>
            <a:normAutofit/>
          </a:bodyPr>
          <a:lstStyle/>
          <a:p>
            <a:pPr>
              <a:spcAft>
                <a:spcPts val="600"/>
              </a:spcAft>
            </a:pPr>
            <a:fld id="{3FCCF984-64AA-42B4-8D2F-66BCDE3A50F4}" type="slidenum">
              <a:rPr lang="en-US" smtClean="0"/>
              <a:pPr>
                <a:spcAft>
                  <a:spcPts val="600"/>
                </a:spcAft>
              </a:pPr>
              <a:t>26</a:t>
            </a:fld>
            <a:endParaRPr lang="en-US"/>
          </a:p>
        </p:txBody>
      </p:sp>
    </p:spTree>
    <p:extLst>
      <p:ext uri="{BB962C8B-B14F-4D97-AF65-F5344CB8AC3E}">
        <p14:creationId xmlns:p14="http://schemas.microsoft.com/office/powerpoint/2010/main" val="4065868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521BA-87D0-46A1-AC16-F479B652D001}"/>
              </a:ext>
            </a:extLst>
          </p:cNvPr>
          <p:cNvSpPr>
            <a:spLocks noGrp="1"/>
          </p:cNvSpPr>
          <p:nvPr>
            <p:ph type="title"/>
          </p:nvPr>
        </p:nvSpPr>
        <p:spPr>
          <a:xfrm>
            <a:off x="1266177" y="585216"/>
            <a:ext cx="7495874" cy="1609344"/>
          </a:xfrm>
        </p:spPr>
        <p:txBody>
          <a:bodyPr>
            <a:normAutofit/>
          </a:bodyPr>
          <a:lstStyle/>
          <a:p>
            <a:r>
              <a:rPr lang="en-US" sz="3100" dirty="0"/>
              <a:t>Recognize EVS team members and their role in infection prevention:</a:t>
            </a:r>
            <a:br>
              <a:rPr lang="en-US" sz="3100" dirty="0">
                <a:latin typeface="Open Sans" panose="020B0606030504020204" pitchFamily="34" charset="0"/>
              </a:rPr>
            </a:br>
            <a:endParaRPr lang="en-US" sz="3100" dirty="0"/>
          </a:p>
        </p:txBody>
      </p:sp>
      <p:sp>
        <p:nvSpPr>
          <p:cNvPr id="3" name="Content Placeholder 2">
            <a:extLst>
              <a:ext uri="{FF2B5EF4-FFF2-40B4-BE49-F238E27FC236}">
                <a16:creationId xmlns:a16="http://schemas.microsoft.com/office/drawing/2014/main" id="{56DC86A3-36F7-41CB-AF0B-0A51DC2E88B1}"/>
              </a:ext>
            </a:extLst>
          </p:cNvPr>
          <p:cNvSpPr>
            <a:spLocks noGrp="1"/>
          </p:cNvSpPr>
          <p:nvPr>
            <p:ph idx="1"/>
          </p:nvPr>
        </p:nvSpPr>
        <p:spPr>
          <a:xfrm>
            <a:off x="634000" y="2121408"/>
            <a:ext cx="7495874" cy="4050792"/>
          </a:xfrm>
        </p:spPr>
        <p:txBody>
          <a:bodyPr>
            <a:normAutofit/>
          </a:bodyPr>
          <a:lstStyle/>
          <a:p>
            <a:pPr>
              <a:buFont typeface="Wingdings" panose="05000000000000000000" pitchFamily="2" charset="2"/>
              <a:buChar char="ü"/>
            </a:pPr>
            <a:r>
              <a:rPr lang="en-US"/>
              <a:t>EVS recognition week</a:t>
            </a:r>
          </a:p>
          <a:p>
            <a:pPr>
              <a:buFont typeface="Wingdings" panose="05000000000000000000" pitchFamily="2" charset="2"/>
              <a:buChar char="ü"/>
            </a:pPr>
            <a:r>
              <a:rPr lang="en-US"/>
              <a:t>Top performers</a:t>
            </a:r>
          </a:p>
          <a:p>
            <a:pPr>
              <a:buFont typeface="Wingdings" panose="05000000000000000000" pitchFamily="2" charset="2"/>
              <a:buChar char="ü"/>
            </a:pPr>
            <a:r>
              <a:rPr lang="en-US"/>
              <a:t>Meal tickets</a:t>
            </a:r>
          </a:p>
          <a:p>
            <a:pPr>
              <a:buFont typeface="Wingdings" panose="05000000000000000000" pitchFamily="2" charset="2"/>
              <a:buChar char="ü"/>
            </a:pPr>
            <a:r>
              <a:rPr lang="en-US"/>
              <a:t>Uniform badges</a:t>
            </a:r>
          </a:p>
          <a:p>
            <a:pPr>
              <a:buFont typeface="Wingdings" panose="05000000000000000000" pitchFamily="2" charset="2"/>
              <a:buChar char="ü"/>
            </a:pPr>
            <a:r>
              <a:rPr lang="en-US"/>
              <a:t>Thankyou cards</a:t>
            </a:r>
          </a:p>
          <a:p>
            <a:endParaRPr lang="en-US" dirty="0"/>
          </a:p>
        </p:txBody>
      </p:sp>
      <p:pic>
        <p:nvPicPr>
          <p:cNvPr id="3074" name="Picture 2" descr="Healthcare Environmental Services &amp;amp; Housekeeping Week Gifts 2020 |  International Housekeepers Week Gifts 2020 | Gift Ideas for Housekeepers |  Gifts For Environmental Services | Gifts For EVS Team | Care Promotions|,  Page 3">
            <a:extLst>
              <a:ext uri="{FF2B5EF4-FFF2-40B4-BE49-F238E27FC236}">
                <a16:creationId xmlns:a16="http://schemas.microsoft.com/office/drawing/2014/main" id="{5051CC47-E6BC-46DE-9C41-731B90D136A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688" b="624"/>
          <a:stretch/>
        </p:blipFill>
        <p:spPr bwMode="auto">
          <a:xfrm>
            <a:off x="8354589" y="1241328"/>
            <a:ext cx="3112997" cy="22744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339B38EF-42C9-4F9A-B207-241EF570CC4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360" r="-6" b="9947"/>
          <a:stretch/>
        </p:blipFill>
        <p:spPr bwMode="auto">
          <a:xfrm>
            <a:off x="7767669" y="3730752"/>
            <a:ext cx="3112997" cy="260519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B5FE975-7EC9-4D04-B82B-FB72BB44EAE9}"/>
              </a:ext>
            </a:extLst>
          </p:cNvPr>
          <p:cNvSpPr>
            <a:spLocks noGrp="1"/>
          </p:cNvSpPr>
          <p:nvPr>
            <p:ph type="sldNum" sz="quarter" idx="12"/>
          </p:nvPr>
        </p:nvSpPr>
        <p:spPr>
          <a:xfrm>
            <a:off x="11311128" y="6272784"/>
            <a:ext cx="640080" cy="365125"/>
          </a:xfrm>
        </p:spPr>
        <p:txBody>
          <a:bodyPr>
            <a:normAutofit/>
          </a:bodyPr>
          <a:lstStyle/>
          <a:p>
            <a:pPr>
              <a:spcAft>
                <a:spcPts val="600"/>
              </a:spcAft>
            </a:pPr>
            <a:fld id="{3FCCF984-64AA-42B4-8D2F-66BCDE3A50F4}" type="slidenum">
              <a:rPr lang="en-US" smtClean="0"/>
              <a:pPr>
                <a:spcAft>
                  <a:spcPts val="600"/>
                </a:spcAft>
              </a:pPr>
              <a:t>27</a:t>
            </a:fld>
            <a:endParaRPr lang="en-US"/>
          </a:p>
        </p:txBody>
      </p:sp>
      <p:pic>
        <p:nvPicPr>
          <p:cNvPr id="3076" name="Picture 4" descr="A Healthy Dialogue: 2020">
            <a:extLst>
              <a:ext uri="{FF2B5EF4-FFF2-40B4-BE49-F238E27FC236}">
                <a16:creationId xmlns:a16="http://schemas.microsoft.com/office/drawing/2014/main" id="{5B5FC4CB-FDCD-476D-8A22-6F93326AE0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6998" y="2645346"/>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962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Antimicrobial Stewardship Programs in Chicago SNFs</a:t>
            </a:r>
          </a:p>
        </p:txBody>
      </p:sp>
      <p:sp>
        <p:nvSpPr>
          <p:cNvPr id="3" name="Subtitle 2"/>
          <p:cNvSpPr>
            <a:spLocks noGrp="1"/>
          </p:cNvSpPr>
          <p:nvPr>
            <p:ph type="subTitle" idx="1"/>
          </p:nvPr>
        </p:nvSpPr>
        <p:spPr>
          <a:xfrm>
            <a:off x="1687686" y="4331455"/>
            <a:ext cx="5849936" cy="1069848"/>
          </a:xfrm>
        </p:spPr>
        <p:txBody>
          <a:bodyPr>
            <a:normAutofit fontScale="92500" lnSpcReduction="20000"/>
          </a:bodyPr>
          <a:lstStyle/>
          <a:p>
            <a:r>
              <a:rPr lang="en-US" dirty="0"/>
              <a:t>Amy Hanson, PharmD, BCPS AQ-ID</a:t>
            </a:r>
          </a:p>
          <a:p>
            <a:r>
              <a:rPr lang="en-US" dirty="0"/>
              <a:t>Project Administrator, Antimicrobial Stewardship</a:t>
            </a:r>
          </a:p>
          <a:p>
            <a:r>
              <a:rPr lang="en-US" dirty="0"/>
              <a:t>Chicago Department of Public Health </a:t>
            </a:r>
          </a:p>
        </p:txBody>
      </p:sp>
    </p:spTree>
    <p:extLst>
      <p:ext uri="{BB962C8B-B14F-4D97-AF65-F5344CB8AC3E}">
        <p14:creationId xmlns:p14="http://schemas.microsoft.com/office/powerpoint/2010/main" val="37967718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6810" y="344589"/>
            <a:ext cx="10058400" cy="1609344"/>
          </a:xfrm>
        </p:spPr>
        <p:txBody>
          <a:bodyPr/>
          <a:lstStyle/>
          <a:p>
            <a:pPr algn="ctr"/>
            <a:r>
              <a:rPr lang="en-US" dirty="0"/>
              <a:t>CDPH Roundtables on </a:t>
            </a:r>
            <a:br>
              <a:rPr lang="en-US" dirty="0"/>
            </a:br>
            <a:r>
              <a:rPr lang="en-US" dirty="0"/>
              <a:t>Antimicrobial Stewardship Topics</a:t>
            </a:r>
          </a:p>
        </p:txBody>
      </p:sp>
      <p:sp>
        <p:nvSpPr>
          <p:cNvPr id="3" name="Slide Number Placeholder 2"/>
          <p:cNvSpPr>
            <a:spLocks noGrp="1"/>
          </p:cNvSpPr>
          <p:nvPr>
            <p:ph type="sldNum" sz="quarter" idx="12"/>
          </p:nvPr>
        </p:nvSpPr>
        <p:spPr/>
        <p:txBody>
          <a:bodyPr/>
          <a:lstStyle/>
          <a:p>
            <a:fld id="{3FCCF984-64AA-42B4-8D2F-66BCDE3A50F4}" type="slidenum">
              <a:rPr lang="en-US" smtClean="0"/>
              <a:t>29</a:t>
            </a:fld>
            <a:endParaRPr lang="en-US" dirty="0"/>
          </a:p>
        </p:txBody>
      </p:sp>
      <p:graphicFrame>
        <p:nvGraphicFramePr>
          <p:cNvPr id="4" name="Table 3"/>
          <p:cNvGraphicFramePr>
            <a:graphicFrameLocks noGrp="1"/>
          </p:cNvGraphicFramePr>
          <p:nvPr/>
        </p:nvGraphicFramePr>
        <p:xfrm>
          <a:off x="1191739" y="2095386"/>
          <a:ext cx="9336217" cy="4231640"/>
        </p:xfrm>
        <a:graphic>
          <a:graphicData uri="http://schemas.openxmlformats.org/drawingml/2006/table">
            <a:tbl>
              <a:tblPr firstRow="1" bandRow="1">
                <a:tableStyleId>{91EBBBCC-DAD2-459C-BE2E-F6DE35CF9A28}</a:tableStyleId>
              </a:tblPr>
              <a:tblGrid>
                <a:gridCol w="2349825">
                  <a:extLst>
                    <a:ext uri="{9D8B030D-6E8A-4147-A177-3AD203B41FA5}">
                      <a16:colId xmlns:a16="http://schemas.microsoft.com/office/drawing/2014/main" val="20000"/>
                    </a:ext>
                  </a:extLst>
                </a:gridCol>
                <a:gridCol w="6986392">
                  <a:extLst>
                    <a:ext uri="{9D8B030D-6E8A-4147-A177-3AD203B41FA5}">
                      <a16:colId xmlns:a16="http://schemas.microsoft.com/office/drawing/2014/main" val="20001"/>
                    </a:ext>
                  </a:extLst>
                </a:gridCol>
              </a:tblGrid>
              <a:tr h="370840">
                <a:tc>
                  <a:txBody>
                    <a:bodyPr/>
                    <a:lstStyle/>
                    <a:p>
                      <a:pPr algn="ctr"/>
                      <a:r>
                        <a:rPr lang="en-US" sz="2400" dirty="0">
                          <a:solidFill>
                            <a:schemeClr val="bg1"/>
                          </a:solidFill>
                          <a:effectLst>
                            <a:outerShdw blurRad="38100" dist="38100" dir="2700000" algn="tl">
                              <a:srgbClr val="000000">
                                <a:alpha val="43137"/>
                              </a:srgbClr>
                            </a:outerShdw>
                          </a:effectLst>
                          <a:latin typeface="+mj-lt"/>
                        </a:rPr>
                        <a:t>Date </a:t>
                      </a:r>
                    </a:p>
                  </a:txBody>
                  <a:tcPr>
                    <a:solidFill>
                      <a:srgbClr val="41B6E6"/>
                    </a:solidFill>
                  </a:tcPr>
                </a:tc>
                <a:tc>
                  <a:txBody>
                    <a:bodyPr/>
                    <a:lstStyle/>
                    <a:p>
                      <a:r>
                        <a:rPr lang="en-US" sz="2400" dirty="0">
                          <a:solidFill>
                            <a:schemeClr val="bg1"/>
                          </a:solidFill>
                          <a:effectLst>
                            <a:outerShdw blurRad="38100" dist="38100" dir="2700000" algn="tl">
                              <a:srgbClr val="000000">
                                <a:alpha val="43137"/>
                              </a:srgbClr>
                            </a:outerShdw>
                          </a:effectLst>
                          <a:latin typeface="+mj-lt"/>
                        </a:rPr>
                        <a:t>Antimicrobial Stewardship for SNFs Topic </a:t>
                      </a:r>
                    </a:p>
                  </a:txBody>
                  <a:tcPr>
                    <a:solidFill>
                      <a:srgbClr val="41B6E6"/>
                    </a:solidFill>
                  </a:tcPr>
                </a:tc>
                <a:extLst>
                  <a:ext uri="{0D108BD9-81ED-4DB2-BD59-A6C34878D82A}">
                    <a16:rowId xmlns:a16="http://schemas.microsoft.com/office/drawing/2014/main" val="10000"/>
                  </a:ext>
                </a:extLst>
              </a:tr>
              <a:tr h="370840">
                <a:tc>
                  <a:txBody>
                    <a:bodyPr/>
                    <a:lstStyle/>
                    <a:p>
                      <a:pPr algn="ctr"/>
                      <a:r>
                        <a:rPr lang="en-US" sz="1800" dirty="0">
                          <a:latin typeface="+mj-lt"/>
                        </a:rPr>
                        <a:t>1.28.21</a:t>
                      </a:r>
                    </a:p>
                  </a:txBody>
                  <a:tcPr/>
                </a:tc>
                <a:tc>
                  <a:txBody>
                    <a:bodyPr/>
                    <a:lstStyle/>
                    <a:p>
                      <a:r>
                        <a:rPr lang="en-US" sz="1800" dirty="0">
                          <a:latin typeface="+mj-lt"/>
                        </a:rPr>
                        <a:t>COVID and Antimicrobial</a:t>
                      </a:r>
                      <a:r>
                        <a:rPr lang="en-US" sz="1800" baseline="0" dirty="0">
                          <a:latin typeface="+mj-lt"/>
                        </a:rPr>
                        <a:t> Resistance (AMR): </a:t>
                      </a:r>
                    </a:p>
                    <a:p>
                      <a:r>
                        <a:rPr lang="en-US" sz="1800" baseline="0" dirty="0">
                          <a:latin typeface="+mj-lt"/>
                        </a:rPr>
                        <a:t>Antibiotics are Indicated to Treat a Virus</a:t>
                      </a:r>
                      <a:endParaRPr lang="en-US" sz="1800" dirty="0">
                        <a:latin typeface="+mj-lt"/>
                      </a:endParaRPr>
                    </a:p>
                  </a:txBody>
                  <a:tcPr/>
                </a:tc>
                <a:extLst>
                  <a:ext uri="{0D108BD9-81ED-4DB2-BD59-A6C34878D82A}">
                    <a16:rowId xmlns:a16="http://schemas.microsoft.com/office/drawing/2014/main" val="10001"/>
                  </a:ext>
                </a:extLst>
              </a:tr>
              <a:tr h="370840">
                <a:tc>
                  <a:txBody>
                    <a:bodyPr/>
                    <a:lstStyle/>
                    <a:p>
                      <a:pPr algn="ctr"/>
                      <a:r>
                        <a:rPr lang="en-US" sz="1800" dirty="0">
                          <a:latin typeface="+mj-lt"/>
                        </a:rPr>
                        <a:t>2.4.21</a:t>
                      </a:r>
                    </a:p>
                  </a:txBody>
                  <a:tcPr>
                    <a:solidFill>
                      <a:schemeClr val="accent4">
                        <a:lumMod val="20000"/>
                        <a:lumOff val="80000"/>
                      </a:schemeClr>
                    </a:solidFill>
                  </a:tcPr>
                </a:tc>
                <a:tc>
                  <a:txBody>
                    <a:bodyPr/>
                    <a:lstStyle/>
                    <a:p>
                      <a:r>
                        <a:rPr lang="en-US" sz="1800" dirty="0">
                          <a:latin typeface="+mj-lt"/>
                        </a:rPr>
                        <a:t>Clarify</a:t>
                      </a:r>
                      <a:r>
                        <a:rPr lang="en-US" sz="1800" baseline="0" dirty="0">
                          <a:latin typeface="+mj-lt"/>
                        </a:rPr>
                        <a:t> Penicillin (and Beta-lactam) Allergies; </a:t>
                      </a:r>
                    </a:p>
                    <a:p>
                      <a:r>
                        <a:rPr lang="en-US" sz="1800" baseline="0" dirty="0">
                          <a:latin typeface="+mj-lt"/>
                        </a:rPr>
                        <a:t>Reduce Use of Fluoroquinolones</a:t>
                      </a:r>
                      <a:endParaRPr lang="en-US" sz="1800" dirty="0">
                        <a:latin typeface="+mj-lt"/>
                      </a:endParaRPr>
                    </a:p>
                  </a:txBody>
                  <a:tcPr>
                    <a:solidFill>
                      <a:schemeClr val="accent4">
                        <a:lumMod val="20000"/>
                        <a:lumOff val="80000"/>
                      </a:schemeClr>
                    </a:solidFill>
                  </a:tcPr>
                </a:tc>
                <a:extLst>
                  <a:ext uri="{0D108BD9-81ED-4DB2-BD59-A6C34878D82A}">
                    <a16:rowId xmlns:a16="http://schemas.microsoft.com/office/drawing/2014/main" val="10002"/>
                  </a:ext>
                </a:extLst>
              </a:tr>
              <a:tr h="370840">
                <a:tc>
                  <a:txBody>
                    <a:bodyPr/>
                    <a:lstStyle/>
                    <a:p>
                      <a:pPr algn="ctr"/>
                      <a:r>
                        <a:rPr lang="en-US" sz="1800" dirty="0">
                          <a:latin typeface="+mj-lt"/>
                        </a:rPr>
                        <a:t>2.18.21</a:t>
                      </a:r>
                    </a:p>
                  </a:txBody>
                  <a:tcPr/>
                </a:tc>
                <a:tc>
                  <a:txBody>
                    <a:bodyPr/>
                    <a:lstStyle/>
                    <a:p>
                      <a:r>
                        <a:rPr lang="en-US" sz="1800" dirty="0">
                          <a:latin typeface="+mj-lt"/>
                        </a:rPr>
                        <a:t>Urinary Tract Infection</a:t>
                      </a:r>
                      <a:r>
                        <a:rPr lang="en-US" sz="1800" baseline="0" dirty="0">
                          <a:latin typeface="+mj-lt"/>
                        </a:rPr>
                        <a:t> Education and Get Your #ShotofHope Reminder </a:t>
                      </a:r>
                      <a:endParaRPr lang="en-US" sz="1800" dirty="0">
                        <a:latin typeface="+mj-lt"/>
                      </a:endParaRPr>
                    </a:p>
                  </a:txBody>
                  <a:tcPr/>
                </a:tc>
                <a:extLst>
                  <a:ext uri="{0D108BD9-81ED-4DB2-BD59-A6C34878D82A}">
                    <a16:rowId xmlns:a16="http://schemas.microsoft.com/office/drawing/2014/main" val="10003"/>
                  </a:ext>
                </a:extLst>
              </a:tr>
              <a:tr h="370840">
                <a:tc>
                  <a:txBody>
                    <a:bodyPr/>
                    <a:lstStyle/>
                    <a:p>
                      <a:pPr algn="ctr"/>
                      <a:r>
                        <a:rPr lang="en-US" sz="1800" dirty="0">
                          <a:latin typeface="+mj-lt"/>
                        </a:rPr>
                        <a:t>3.11.21</a:t>
                      </a:r>
                    </a:p>
                  </a:txBody>
                  <a:tcPr>
                    <a:solidFill>
                      <a:schemeClr val="accent4">
                        <a:lumMod val="20000"/>
                        <a:lumOff val="80000"/>
                      </a:schemeClr>
                    </a:solidFill>
                  </a:tcPr>
                </a:tc>
                <a:tc>
                  <a:txBody>
                    <a:bodyPr/>
                    <a:lstStyle/>
                    <a:p>
                      <a:r>
                        <a:rPr lang="en-US" sz="1800" dirty="0">
                          <a:latin typeface="+mj-lt"/>
                        </a:rPr>
                        <a:t>IDPH Survey’s Assessment of SNF</a:t>
                      </a:r>
                      <a:r>
                        <a:rPr lang="en-US" sz="1800" baseline="0" dirty="0">
                          <a:latin typeface="+mj-lt"/>
                        </a:rPr>
                        <a:t> ASPs</a:t>
                      </a:r>
                      <a:endParaRPr lang="en-US" sz="1800" dirty="0">
                        <a:latin typeface="+mj-lt"/>
                      </a:endParaRPr>
                    </a:p>
                  </a:txBody>
                  <a:tcPr>
                    <a:solidFill>
                      <a:schemeClr val="accent4">
                        <a:lumMod val="20000"/>
                        <a:lumOff val="80000"/>
                      </a:schemeClr>
                    </a:solidFill>
                  </a:tcPr>
                </a:tc>
                <a:extLst>
                  <a:ext uri="{0D108BD9-81ED-4DB2-BD59-A6C34878D82A}">
                    <a16:rowId xmlns:a16="http://schemas.microsoft.com/office/drawing/2014/main" val="10004"/>
                  </a:ext>
                </a:extLst>
              </a:tr>
              <a:tr h="370840">
                <a:tc>
                  <a:txBody>
                    <a:bodyPr/>
                    <a:lstStyle/>
                    <a:p>
                      <a:pPr algn="ctr"/>
                      <a:r>
                        <a:rPr lang="en-US" sz="1800" dirty="0">
                          <a:latin typeface="+mj-lt"/>
                        </a:rPr>
                        <a:t>4.1.21</a:t>
                      </a:r>
                    </a:p>
                  </a:txBody>
                  <a:tcPr/>
                </a:tc>
                <a:tc>
                  <a:txBody>
                    <a:bodyPr/>
                    <a:lstStyle/>
                    <a:p>
                      <a:r>
                        <a:rPr lang="en-US" sz="1800" dirty="0">
                          <a:latin typeface="+mj-lt"/>
                        </a:rPr>
                        <a:t>Baseline</a:t>
                      </a:r>
                      <a:r>
                        <a:rPr lang="en-US" sz="1800" baseline="0" dirty="0">
                          <a:latin typeface="+mj-lt"/>
                        </a:rPr>
                        <a:t> Survey Review of Chicago SNF ASP Compliance</a:t>
                      </a:r>
                      <a:endParaRPr lang="en-US" sz="1800" dirty="0">
                        <a:latin typeface="+mj-lt"/>
                      </a:endParaRPr>
                    </a:p>
                  </a:txBody>
                  <a:tcPr/>
                </a:tc>
                <a:extLst>
                  <a:ext uri="{0D108BD9-81ED-4DB2-BD59-A6C34878D82A}">
                    <a16:rowId xmlns:a16="http://schemas.microsoft.com/office/drawing/2014/main" val="10005"/>
                  </a:ext>
                </a:extLst>
              </a:tr>
              <a:tr h="370840">
                <a:tc>
                  <a:txBody>
                    <a:bodyPr/>
                    <a:lstStyle/>
                    <a:p>
                      <a:pPr algn="ctr"/>
                      <a:r>
                        <a:rPr lang="en-US" sz="1800" dirty="0">
                          <a:latin typeface="+mj-lt"/>
                        </a:rPr>
                        <a:t>5.13.21</a:t>
                      </a:r>
                    </a:p>
                  </a:txBody>
                  <a:tcPr>
                    <a:solidFill>
                      <a:schemeClr val="accent4">
                        <a:lumMod val="20000"/>
                        <a:lumOff val="80000"/>
                      </a:schemeClr>
                    </a:solidFill>
                  </a:tcPr>
                </a:tc>
                <a:tc>
                  <a:txBody>
                    <a:bodyPr/>
                    <a:lstStyle/>
                    <a:p>
                      <a:r>
                        <a:rPr lang="en-US" sz="1800" dirty="0">
                          <a:latin typeface="+mj-lt"/>
                        </a:rPr>
                        <a:t>GAIN Collaborative Pilot</a:t>
                      </a:r>
                      <a:r>
                        <a:rPr lang="en-US" sz="1800" baseline="0" dirty="0">
                          <a:latin typeface="+mj-lt"/>
                        </a:rPr>
                        <a:t> Results – Pre- vs- Post- ASP</a:t>
                      </a:r>
                      <a:endParaRPr lang="en-US" sz="1800" dirty="0">
                        <a:latin typeface="+mj-lt"/>
                      </a:endParaRPr>
                    </a:p>
                  </a:txBody>
                  <a:tcPr>
                    <a:solidFill>
                      <a:schemeClr val="accent4">
                        <a:lumMod val="20000"/>
                        <a:lumOff val="80000"/>
                      </a:schemeClr>
                    </a:solidFill>
                  </a:tcPr>
                </a:tc>
                <a:extLst>
                  <a:ext uri="{0D108BD9-81ED-4DB2-BD59-A6C34878D82A}">
                    <a16:rowId xmlns:a16="http://schemas.microsoft.com/office/drawing/2014/main" val="10006"/>
                  </a:ext>
                </a:extLst>
              </a:tr>
              <a:tr h="370840">
                <a:tc>
                  <a:txBody>
                    <a:bodyPr/>
                    <a:lstStyle/>
                    <a:p>
                      <a:pPr algn="ctr"/>
                      <a:r>
                        <a:rPr lang="en-US" sz="1800" dirty="0">
                          <a:latin typeface="+mj-lt"/>
                        </a:rPr>
                        <a:t>6.10.21</a:t>
                      </a:r>
                    </a:p>
                  </a:txBody>
                  <a:tcPr>
                    <a:solidFill>
                      <a:schemeClr val="accent3">
                        <a:lumMod val="20000"/>
                        <a:lumOff val="80000"/>
                      </a:schemeClr>
                    </a:solidFill>
                  </a:tcPr>
                </a:tc>
                <a:tc>
                  <a:txBody>
                    <a:bodyPr/>
                    <a:lstStyle/>
                    <a:p>
                      <a:r>
                        <a:rPr lang="en-US" sz="1800" dirty="0">
                          <a:latin typeface="+mj-lt"/>
                        </a:rPr>
                        <a:t>Tour of Resources Available</a:t>
                      </a:r>
                      <a:r>
                        <a:rPr lang="en-US" sz="1800" baseline="0" dirty="0">
                          <a:latin typeface="+mj-lt"/>
                        </a:rPr>
                        <a:t> on the Chicago HAN </a:t>
                      </a:r>
                      <a:endParaRPr lang="en-US" sz="1800" dirty="0">
                        <a:latin typeface="+mj-lt"/>
                      </a:endParaRPr>
                    </a:p>
                  </a:txBody>
                  <a:tcPr>
                    <a:solidFill>
                      <a:schemeClr val="accent3">
                        <a:lumMod val="20000"/>
                        <a:lumOff val="80000"/>
                      </a:schemeClr>
                    </a:solidFill>
                  </a:tcPr>
                </a:tc>
                <a:extLst>
                  <a:ext uri="{0D108BD9-81ED-4DB2-BD59-A6C34878D82A}">
                    <a16:rowId xmlns:a16="http://schemas.microsoft.com/office/drawing/2014/main" val="10007"/>
                  </a:ext>
                </a:extLst>
              </a:tr>
              <a:tr h="370840">
                <a:tc>
                  <a:txBody>
                    <a:bodyPr/>
                    <a:lstStyle/>
                    <a:p>
                      <a:pPr algn="ctr"/>
                      <a:r>
                        <a:rPr lang="en-US" sz="1800" dirty="0">
                          <a:latin typeface="+mj-lt"/>
                        </a:rPr>
                        <a:t>6.24.21</a:t>
                      </a:r>
                    </a:p>
                  </a:txBody>
                  <a:tcPr>
                    <a:solidFill>
                      <a:schemeClr val="accent4">
                        <a:lumMod val="20000"/>
                        <a:lumOff val="80000"/>
                      </a:schemeClr>
                    </a:solidFill>
                  </a:tcPr>
                </a:tc>
                <a:tc>
                  <a:txBody>
                    <a:bodyPr/>
                    <a:lstStyle/>
                    <a:p>
                      <a:r>
                        <a:rPr lang="en-US" sz="1800" dirty="0">
                          <a:latin typeface="+mj-lt"/>
                        </a:rPr>
                        <a:t>Focus on Core Element One: Leadership Commitment </a:t>
                      </a:r>
                    </a:p>
                  </a:txBody>
                  <a:tcPr>
                    <a:solidFill>
                      <a:schemeClr val="accent4">
                        <a:lumMod val="20000"/>
                        <a:lumOff val="80000"/>
                      </a:schemeClr>
                    </a:solidFill>
                  </a:tcPr>
                </a:tc>
                <a:extLst>
                  <a:ext uri="{0D108BD9-81ED-4DB2-BD59-A6C34878D82A}">
                    <a16:rowId xmlns:a16="http://schemas.microsoft.com/office/drawing/2014/main" val="10008"/>
                  </a:ext>
                </a:extLst>
              </a:tr>
            </a:tbl>
          </a:graphicData>
        </a:graphic>
      </p:graphicFrame>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8875" y="4166203"/>
            <a:ext cx="306981" cy="286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12894" y="4166203"/>
            <a:ext cx="205945" cy="249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9212" y="4166203"/>
            <a:ext cx="273779" cy="274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4921" y="4146517"/>
            <a:ext cx="299349" cy="294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22007" y="4166203"/>
            <a:ext cx="280472" cy="268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1021491" y="5914767"/>
            <a:ext cx="914400" cy="461319"/>
          </a:xfrm>
          <a:prstGeom prst="rightArrow">
            <a:avLst/>
          </a:prstGeom>
          <a:solidFill>
            <a:srgbClr val="00B0F0"/>
          </a:solidFill>
          <a:ln>
            <a:solidFill>
              <a:srgbClr val="E40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5940333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E690C-AD30-E04E-8F1D-9546DA5D8120}"/>
              </a:ext>
            </a:extLst>
          </p:cNvPr>
          <p:cNvSpPr>
            <a:spLocks noGrp="1"/>
          </p:cNvSpPr>
          <p:nvPr>
            <p:ph type="title"/>
          </p:nvPr>
        </p:nvSpPr>
        <p:spPr/>
        <p:txBody>
          <a:bodyPr/>
          <a:lstStyle/>
          <a:p>
            <a:r>
              <a:rPr lang="en-US" dirty="0"/>
              <a:t>IDPH Regional Resurgence Metrics: Region 11</a:t>
            </a:r>
          </a:p>
        </p:txBody>
      </p:sp>
      <p:sp>
        <p:nvSpPr>
          <p:cNvPr id="4" name="Slide Number Placeholder 3">
            <a:extLst>
              <a:ext uri="{FF2B5EF4-FFF2-40B4-BE49-F238E27FC236}">
                <a16:creationId xmlns:a16="http://schemas.microsoft.com/office/drawing/2014/main" id="{CCB69858-9B3E-4E4E-BB19-7F2AAD95B47B}"/>
              </a:ext>
            </a:extLst>
          </p:cNvPr>
          <p:cNvSpPr>
            <a:spLocks noGrp="1"/>
          </p:cNvSpPr>
          <p:nvPr>
            <p:ph type="sldNum" sz="quarter" idx="12"/>
          </p:nvPr>
        </p:nvSpPr>
        <p:spPr/>
        <p:txBody>
          <a:bodyPr/>
          <a:lstStyle/>
          <a:p>
            <a:fld id="{3FCCF984-64AA-42B4-8D2F-66BCDE3A50F4}" type="slidenum">
              <a:rPr lang="en-US" smtClean="0"/>
              <a:t>3</a:t>
            </a:fld>
            <a:endParaRPr lang="en-US" dirty="0"/>
          </a:p>
        </p:txBody>
      </p:sp>
      <p:sp>
        <p:nvSpPr>
          <p:cNvPr id="11" name="Rectangle 10">
            <a:extLst>
              <a:ext uri="{FF2B5EF4-FFF2-40B4-BE49-F238E27FC236}">
                <a16:creationId xmlns:a16="http://schemas.microsoft.com/office/drawing/2014/main" id="{CEE16C21-82CF-B143-A355-43B3598EF6E8}"/>
              </a:ext>
            </a:extLst>
          </p:cNvPr>
          <p:cNvSpPr/>
          <p:nvPr/>
        </p:nvSpPr>
        <p:spPr>
          <a:xfrm>
            <a:off x="0" y="6507104"/>
            <a:ext cx="12631478" cy="261610"/>
          </a:xfrm>
          <a:prstGeom prst="rect">
            <a:avLst/>
          </a:prstGeom>
        </p:spPr>
        <p:txBody>
          <a:bodyPr wrap="square">
            <a:spAutoFit/>
          </a:bodyPr>
          <a:lstStyle/>
          <a:p>
            <a:r>
              <a:rPr lang="en-US" sz="1100" b="1" dirty="0">
                <a:solidFill>
                  <a:srgbClr val="005899"/>
                </a:solidFill>
              </a:rPr>
              <a:t>Source</a:t>
            </a:r>
            <a:r>
              <a:rPr lang="en-US" sz="1100" dirty="0">
                <a:solidFill>
                  <a:srgbClr val="005899"/>
                </a:solidFill>
              </a:rPr>
              <a:t>: https://www.dph.illinois.gov/regionmetrics?regionID=11</a:t>
            </a:r>
          </a:p>
        </p:txBody>
      </p:sp>
      <p:pic>
        <p:nvPicPr>
          <p:cNvPr id="3" name="Picture 2">
            <a:extLst>
              <a:ext uri="{FF2B5EF4-FFF2-40B4-BE49-F238E27FC236}">
                <a16:creationId xmlns:a16="http://schemas.microsoft.com/office/drawing/2014/main" id="{72C8FBA1-73C1-5D4F-8323-1E0C0D02DB81}"/>
              </a:ext>
            </a:extLst>
          </p:cNvPr>
          <p:cNvPicPr>
            <a:picLocks noChangeAspect="1"/>
          </p:cNvPicPr>
          <p:nvPr/>
        </p:nvPicPr>
        <p:blipFill>
          <a:blip r:embed="rId3"/>
          <a:stretch>
            <a:fillRect/>
          </a:stretch>
        </p:blipFill>
        <p:spPr>
          <a:xfrm>
            <a:off x="391273" y="2158614"/>
            <a:ext cx="3744003" cy="3013466"/>
          </a:xfrm>
          <a:prstGeom prst="rect">
            <a:avLst/>
          </a:prstGeom>
        </p:spPr>
      </p:pic>
      <p:pic>
        <p:nvPicPr>
          <p:cNvPr id="5" name="Picture 4">
            <a:extLst>
              <a:ext uri="{FF2B5EF4-FFF2-40B4-BE49-F238E27FC236}">
                <a16:creationId xmlns:a16="http://schemas.microsoft.com/office/drawing/2014/main" id="{E22AF858-8E40-3646-A123-F6EAF724195F}"/>
              </a:ext>
            </a:extLst>
          </p:cNvPr>
          <p:cNvPicPr>
            <a:picLocks noChangeAspect="1"/>
          </p:cNvPicPr>
          <p:nvPr/>
        </p:nvPicPr>
        <p:blipFill>
          <a:blip r:embed="rId4"/>
          <a:stretch>
            <a:fillRect/>
          </a:stretch>
        </p:blipFill>
        <p:spPr>
          <a:xfrm>
            <a:off x="4223998" y="2191656"/>
            <a:ext cx="3744003" cy="2980424"/>
          </a:xfrm>
          <a:prstGeom prst="rect">
            <a:avLst/>
          </a:prstGeom>
        </p:spPr>
      </p:pic>
      <p:pic>
        <p:nvPicPr>
          <p:cNvPr id="6" name="Picture 5">
            <a:extLst>
              <a:ext uri="{FF2B5EF4-FFF2-40B4-BE49-F238E27FC236}">
                <a16:creationId xmlns:a16="http://schemas.microsoft.com/office/drawing/2014/main" id="{A68862B8-DC7C-434A-AFCD-91F741038924}"/>
              </a:ext>
            </a:extLst>
          </p:cNvPr>
          <p:cNvPicPr>
            <a:picLocks noChangeAspect="1"/>
          </p:cNvPicPr>
          <p:nvPr/>
        </p:nvPicPr>
        <p:blipFill>
          <a:blip r:embed="rId5"/>
          <a:stretch>
            <a:fillRect/>
          </a:stretch>
        </p:blipFill>
        <p:spPr>
          <a:xfrm>
            <a:off x="8090983" y="2191656"/>
            <a:ext cx="3860225" cy="3013466"/>
          </a:xfrm>
          <a:prstGeom prst="rect">
            <a:avLst/>
          </a:prstGeom>
        </p:spPr>
      </p:pic>
    </p:spTree>
    <p:extLst>
      <p:ext uri="{BB962C8B-B14F-4D97-AF65-F5344CB8AC3E}">
        <p14:creationId xmlns:p14="http://schemas.microsoft.com/office/powerpoint/2010/main" val="2688497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CCF984-64AA-42B4-8D2F-66BCDE3A50F4}" type="slidenum">
              <a:rPr lang="en-US" smtClean="0"/>
              <a:t>30</a:t>
            </a:fld>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293" y="347891"/>
            <a:ext cx="11006770" cy="5882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48317" y="6549103"/>
            <a:ext cx="9909544" cy="276999"/>
          </a:xfrm>
          <a:prstGeom prst="rect">
            <a:avLst/>
          </a:prstGeom>
          <a:noFill/>
        </p:spPr>
        <p:txBody>
          <a:bodyPr wrap="square" rtlCol="0">
            <a:spAutoFit/>
          </a:bodyPr>
          <a:lstStyle/>
          <a:p>
            <a:r>
              <a:rPr lang="en-US" sz="1200" dirty="0"/>
              <a:t>https://mena-ams.com/wp-content/uploads/2020/02/BSAC-MENAAMS2020-AMS-EngagingLeadership-MushiraEnani.pdf</a:t>
            </a:r>
          </a:p>
        </p:txBody>
      </p:sp>
      <p:sp>
        <p:nvSpPr>
          <p:cNvPr id="4" name="Right Arrow 3"/>
          <p:cNvSpPr/>
          <p:nvPr/>
        </p:nvSpPr>
        <p:spPr>
          <a:xfrm>
            <a:off x="5239264" y="3871784"/>
            <a:ext cx="1449859" cy="1441621"/>
          </a:xfrm>
          <a:prstGeom prst="rightArrow">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842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3693" y="43887"/>
            <a:ext cx="10058400" cy="1609344"/>
          </a:xfrm>
        </p:spPr>
        <p:txBody>
          <a:bodyPr>
            <a:normAutofit/>
          </a:bodyPr>
          <a:lstStyle/>
          <a:p>
            <a:pPr algn="ctr"/>
            <a:r>
              <a:rPr lang="en-US" sz="4000" b="1" dirty="0"/>
              <a:t>7 CDC Core Elements for Antimicrobial Stewardship Programs in Nursing Homes </a:t>
            </a:r>
          </a:p>
        </p:txBody>
      </p:sp>
      <p:sp>
        <p:nvSpPr>
          <p:cNvPr id="4" name="Slide Number Placeholder 3"/>
          <p:cNvSpPr>
            <a:spLocks noGrp="1"/>
          </p:cNvSpPr>
          <p:nvPr>
            <p:ph type="sldNum" sz="quarter" idx="12"/>
          </p:nvPr>
        </p:nvSpPr>
        <p:spPr/>
        <p:txBody>
          <a:bodyPr/>
          <a:lstStyle/>
          <a:p>
            <a:fld id="{3FCCF984-64AA-42B4-8D2F-66BCDE3A50F4}" type="slidenum">
              <a:rPr lang="en-US" smtClean="0"/>
              <a:t>31</a:t>
            </a:fld>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24883" y="1653231"/>
            <a:ext cx="3667125" cy="477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315294" y="1548852"/>
            <a:ext cx="2972775" cy="4987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5072393" y="6580188"/>
            <a:ext cx="77200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1200" dirty="0">
                <a:solidFill>
                  <a:srgbClr val="00B0F0"/>
                </a:solidFill>
                <a:hlinkClick r:id="rId5"/>
              </a:rPr>
              <a:t>https://www.cdc.gov/longtermcare/prevention/antibiotic-stewardship.html#anchor_1557415462</a:t>
            </a:r>
            <a:endParaRPr lang="en-US" altLang="en-US" sz="1200" dirty="0">
              <a:solidFill>
                <a:srgbClr val="00B0F0"/>
              </a:solidFill>
            </a:endParaRPr>
          </a:p>
        </p:txBody>
      </p:sp>
      <p:pic>
        <p:nvPicPr>
          <p:cNvPr id="163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264" y="5336701"/>
            <a:ext cx="1585912" cy="811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Frame 7"/>
          <p:cNvSpPr/>
          <p:nvPr/>
        </p:nvSpPr>
        <p:spPr>
          <a:xfrm>
            <a:off x="6315293" y="2042984"/>
            <a:ext cx="2972775" cy="799070"/>
          </a:xfrm>
          <a:prstGeom prst="frame">
            <a:avLst/>
          </a:prstGeom>
          <a:solidFill>
            <a:srgbClr val="41B6E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508257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7757" y="222423"/>
            <a:ext cx="1144441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t>AHRQ for Core Element 1: </a:t>
            </a:r>
          </a:p>
          <a:p>
            <a:pPr algn="ctr"/>
            <a:r>
              <a:rPr lang="en-US" sz="4000" b="1" dirty="0"/>
              <a:t>Leadership Commitment</a:t>
            </a:r>
          </a:p>
        </p:txBody>
      </p:sp>
      <p:sp>
        <p:nvSpPr>
          <p:cNvPr id="4" name="TextBox 3"/>
          <p:cNvSpPr txBox="1"/>
          <p:nvPr/>
        </p:nvSpPr>
        <p:spPr>
          <a:xfrm>
            <a:off x="5074508" y="6428697"/>
            <a:ext cx="7117492" cy="246221"/>
          </a:xfrm>
          <a:prstGeom prst="rect">
            <a:avLst/>
          </a:prstGeom>
          <a:noFill/>
        </p:spPr>
        <p:txBody>
          <a:bodyPr wrap="square" rtlCol="0">
            <a:spAutoFit/>
          </a:bodyPr>
          <a:lstStyle/>
          <a:p>
            <a:r>
              <a:rPr lang="en-US" sz="1000" dirty="0"/>
              <a:t>https://www.ahrq.gov/sites/default/files/wysiwyg/nhguide/3_TK1_T1-Gather_a_Team_final.pdf</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056" y="1447285"/>
            <a:ext cx="9145625" cy="398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1597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825" y="0"/>
            <a:ext cx="10515600" cy="1325563"/>
          </a:xfrm>
        </p:spPr>
        <p:txBody>
          <a:bodyPr/>
          <a:lstStyle/>
          <a:p>
            <a:pPr algn="ctr"/>
            <a:r>
              <a:rPr lang="en-US" b="1" dirty="0"/>
              <a:t>Core Element 1: Leadership Commitment </a:t>
            </a:r>
            <a:br>
              <a:rPr lang="en-US" b="1" dirty="0"/>
            </a:br>
            <a:r>
              <a:rPr lang="en-US" b="1" dirty="0"/>
              <a:t>Rochester Nursing Home Collaborative</a:t>
            </a:r>
            <a:endParaRPr lang="en-US" dirty="0"/>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952" y="1690764"/>
            <a:ext cx="3962399" cy="1456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1876425"/>
            <a:ext cx="7490289" cy="3893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7834" y="3426683"/>
            <a:ext cx="3610634" cy="2800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104238" y="6581000"/>
            <a:ext cx="5540625" cy="246221"/>
          </a:xfrm>
          <a:prstGeom prst="rect">
            <a:avLst/>
          </a:prstGeom>
          <a:noFill/>
        </p:spPr>
        <p:txBody>
          <a:bodyPr wrap="square" rtlCol="0">
            <a:spAutoFit/>
          </a:bodyPr>
          <a:lstStyle/>
          <a:p>
            <a:r>
              <a:rPr lang="en-US" sz="1000" dirty="0"/>
              <a:t>https://www.rochesterpatientsafety.com/index.cfm?Page=For%20Nursing%20Homes</a:t>
            </a:r>
          </a:p>
        </p:txBody>
      </p:sp>
    </p:spTree>
    <p:extLst>
      <p:ext uri="{BB962C8B-B14F-4D97-AF65-F5344CB8AC3E}">
        <p14:creationId xmlns:p14="http://schemas.microsoft.com/office/powerpoint/2010/main" val="10436982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 y="417513"/>
            <a:ext cx="10515600" cy="1325563"/>
          </a:xfrm>
        </p:spPr>
        <p:txBody>
          <a:bodyPr>
            <a:normAutofit fontScale="90000"/>
          </a:bodyPr>
          <a:lstStyle/>
          <a:p>
            <a:pPr algn="ctr"/>
            <a:r>
              <a:rPr lang="en-US" b="1" dirty="0"/>
              <a:t>Core Element 1: Leadership Commitment</a:t>
            </a:r>
            <a:br>
              <a:rPr lang="en-US" b="1" dirty="0"/>
            </a:br>
            <a:r>
              <a:rPr lang="en-US" b="1" dirty="0"/>
              <a:t>CDC Checklist </a:t>
            </a:r>
            <a:br>
              <a:rPr lang="en-US" b="1" dirty="0"/>
            </a:b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744286"/>
            <a:ext cx="11604012" cy="3227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0" y="5336700"/>
            <a:ext cx="1828800" cy="9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4688958" y="6562010"/>
            <a:ext cx="7832209" cy="276999"/>
          </a:xfrm>
          <a:prstGeom prst="rect">
            <a:avLst/>
          </a:prstGeom>
          <a:noFill/>
        </p:spPr>
        <p:txBody>
          <a:bodyPr wrap="square" rtlCol="0">
            <a:spAutoFit/>
          </a:bodyPr>
          <a:lstStyle/>
          <a:p>
            <a:r>
              <a:rPr lang="en-US" sz="1200" dirty="0"/>
              <a:t>https://www.cdc.gov/longtermcare/pdfs/core-elements-antibiotic-stewardship-checklist.pdf</a:t>
            </a:r>
          </a:p>
        </p:txBody>
      </p:sp>
    </p:spTree>
    <p:extLst>
      <p:ext uri="{BB962C8B-B14F-4D97-AF65-F5344CB8AC3E}">
        <p14:creationId xmlns:p14="http://schemas.microsoft.com/office/powerpoint/2010/main" val="1424397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848" y="0"/>
            <a:ext cx="11122152" cy="1609344"/>
          </a:xfrm>
        </p:spPr>
        <p:txBody>
          <a:bodyPr>
            <a:normAutofit/>
          </a:bodyPr>
          <a:lstStyle/>
          <a:p>
            <a:r>
              <a:rPr lang="en-US" sz="3600" dirty="0"/>
              <a:t>Sample Written Statement of Leadership Support </a:t>
            </a:r>
          </a:p>
        </p:txBody>
      </p:sp>
      <p:sp>
        <p:nvSpPr>
          <p:cNvPr id="3" name="Slide Number Placeholder 2"/>
          <p:cNvSpPr>
            <a:spLocks noGrp="1"/>
          </p:cNvSpPr>
          <p:nvPr>
            <p:ph type="sldNum" sz="quarter" idx="12"/>
          </p:nvPr>
        </p:nvSpPr>
        <p:spPr/>
        <p:txBody>
          <a:bodyPr/>
          <a:lstStyle/>
          <a:p>
            <a:fld id="{3FCCF984-64AA-42B4-8D2F-66BCDE3A50F4}" type="slidenum">
              <a:rPr lang="en-US" smtClean="0"/>
              <a:t>35</a:t>
            </a:fld>
            <a:endParaRPr lang="en-US" dirty="0"/>
          </a:p>
        </p:txBody>
      </p:sp>
      <p:sp>
        <p:nvSpPr>
          <p:cNvPr id="4" name="TextBox 3"/>
          <p:cNvSpPr txBox="1"/>
          <p:nvPr/>
        </p:nvSpPr>
        <p:spPr>
          <a:xfrm>
            <a:off x="5061098" y="6517758"/>
            <a:ext cx="7272670" cy="276999"/>
          </a:xfrm>
          <a:prstGeom prst="rect">
            <a:avLst/>
          </a:prstGeom>
          <a:noFill/>
        </p:spPr>
        <p:txBody>
          <a:bodyPr wrap="square" rtlCol="0">
            <a:spAutoFit/>
          </a:bodyPr>
          <a:lstStyle/>
          <a:p>
            <a:r>
              <a:rPr lang="en-US" sz="1200" dirty="0"/>
              <a:t>https://health.ri.gov/healthcare/about/antimicrobialstewardship/#commitment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2268" y="1422989"/>
            <a:ext cx="6024895" cy="1437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3042794" y="3385327"/>
            <a:ext cx="6283842" cy="1977656"/>
          </a:xfrm>
          <a:prstGeom prst="roundRect">
            <a:avLst/>
          </a:prstGeom>
          <a:solidFill>
            <a:srgbClr val="41B6E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310491" y="3466214"/>
            <a:ext cx="6528390" cy="1815882"/>
          </a:xfrm>
          <a:prstGeom prst="rect">
            <a:avLst/>
          </a:prstGeom>
          <a:noFill/>
        </p:spPr>
        <p:txBody>
          <a:bodyPr wrap="square" rtlCol="0">
            <a:spAutoFit/>
          </a:bodyPr>
          <a:lstStyle/>
          <a:p>
            <a:r>
              <a:rPr lang="en-US" sz="2800" dirty="0">
                <a:latin typeface="+mj-lt"/>
              </a:rPr>
              <a:t>We, the administration and/or corporation, are committed to </a:t>
            </a:r>
            <a:r>
              <a:rPr lang="en-US" sz="2800" b="1" dirty="0">
                <a:latin typeface="+mj-lt"/>
              </a:rPr>
              <a:t>supporting efforts that improve antimicrobial use </a:t>
            </a:r>
            <a:r>
              <a:rPr lang="en-US" sz="2800" dirty="0">
                <a:latin typeface="+mj-lt"/>
              </a:rPr>
              <a:t>in our facility.</a:t>
            </a: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153" y="2740337"/>
            <a:ext cx="2445888" cy="1451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9257" y="2748242"/>
            <a:ext cx="2195238" cy="1443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5998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FCCF984-64AA-42B4-8D2F-66BCDE3A50F4}" type="slidenum">
              <a:rPr lang="en-US" smtClean="0"/>
              <a:t>36</a:t>
            </a:fld>
            <a:endParaRPr lang="en-US" dirty="0"/>
          </a:p>
        </p:txBody>
      </p:sp>
      <p:sp>
        <p:nvSpPr>
          <p:cNvPr id="4" name="Title 1"/>
          <p:cNvSpPr>
            <a:spLocks noGrp="1"/>
          </p:cNvSpPr>
          <p:nvPr>
            <p:ph type="title"/>
          </p:nvPr>
        </p:nvSpPr>
        <p:spPr>
          <a:xfrm>
            <a:off x="1069848" y="0"/>
            <a:ext cx="11122152" cy="1609344"/>
          </a:xfrm>
        </p:spPr>
        <p:txBody>
          <a:bodyPr>
            <a:normAutofit/>
          </a:bodyPr>
          <a:lstStyle/>
          <a:p>
            <a:r>
              <a:rPr lang="en-US" sz="3600" dirty="0"/>
              <a:t>Sample Written Statement of Leadership Support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3741" y="1406246"/>
            <a:ext cx="6904296" cy="1600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2000166" y="3636335"/>
            <a:ext cx="8355945" cy="2147777"/>
          </a:xfrm>
          <a:prstGeom prst="roundRect">
            <a:avLst/>
          </a:prstGeom>
          <a:solidFill>
            <a:srgbClr val="41B6E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83107" y="3788420"/>
            <a:ext cx="8364391" cy="1815882"/>
          </a:xfrm>
          <a:prstGeom prst="rect">
            <a:avLst/>
          </a:prstGeom>
          <a:noFill/>
        </p:spPr>
        <p:txBody>
          <a:bodyPr wrap="square" rtlCol="0">
            <a:spAutoFit/>
          </a:bodyPr>
          <a:lstStyle/>
          <a:p>
            <a:r>
              <a:rPr lang="en-US" sz="2800" dirty="0">
                <a:latin typeface="+mj-lt"/>
              </a:rPr>
              <a:t>We will ensure antimicrobial stewardship related </a:t>
            </a:r>
            <a:r>
              <a:rPr lang="en-US" sz="2800" b="1" dirty="0">
                <a:latin typeface="+mj-lt"/>
              </a:rPr>
              <a:t>duties are included in job descriptions </a:t>
            </a:r>
            <a:r>
              <a:rPr lang="en-US" sz="2800" dirty="0">
                <a:latin typeface="+mj-lt"/>
              </a:rPr>
              <a:t>for the medical director, clinical nurse lead(s), and consultant pharmacist(s). </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623" y="1866014"/>
            <a:ext cx="2195513"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5089" y="1955615"/>
            <a:ext cx="2341722" cy="1358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061098" y="6517758"/>
            <a:ext cx="7272670" cy="276999"/>
          </a:xfrm>
          <a:prstGeom prst="rect">
            <a:avLst/>
          </a:prstGeom>
          <a:noFill/>
        </p:spPr>
        <p:txBody>
          <a:bodyPr wrap="square" rtlCol="0">
            <a:spAutoFit/>
          </a:bodyPr>
          <a:lstStyle/>
          <a:p>
            <a:r>
              <a:rPr lang="en-US" sz="1200" dirty="0"/>
              <a:t>https://health.ri.gov/healthcare/about/antimicrobialstewardship/#commitment</a:t>
            </a:r>
          </a:p>
        </p:txBody>
      </p:sp>
    </p:spTree>
    <p:extLst>
      <p:ext uri="{BB962C8B-B14F-4D97-AF65-F5344CB8AC3E}">
        <p14:creationId xmlns:p14="http://schemas.microsoft.com/office/powerpoint/2010/main" val="4285432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CCF984-64AA-42B4-8D2F-66BCDE3A50F4}" type="slidenum">
              <a:rPr lang="en-US" smtClean="0"/>
              <a:t>37</a:t>
            </a:fld>
            <a:endParaRPr lang="en-US" dirty="0"/>
          </a:p>
        </p:txBody>
      </p:sp>
      <p:sp>
        <p:nvSpPr>
          <p:cNvPr id="3" name="Title 1"/>
          <p:cNvSpPr txBox="1">
            <a:spLocks/>
          </p:cNvSpPr>
          <p:nvPr/>
        </p:nvSpPr>
        <p:spPr>
          <a:xfrm>
            <a:off x="1069848" y="318977"/>
            <a:ext cx="11122152" cy="1116418"/>
          </a:xfrm>
          <a:prstGeom prst="rect">
            <a:avLst/>
          </a:prstGeom>
        </p:spPr>
        <p:txBody>
          <a:bodyPr>
            <a:normAutofit/>
          </a:bodyPr>
          <a:lst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r>
              <a:rPr lang="en-US" sz="3600"/>
              <a:t>Sample Written Statement of Leadership Support </a:t>
            </a:r>
            <a:endParaRPr lang="en-US" sz="36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8398" y="1297171"/>
            <a:ext cx="6673371" cy="1702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2323213" y="3721396"/>
            <a:ext cx="8165805" cy="2147777"/>
          </a:xfrm>
          <a:prstGeom prst="roundRect">
            <a:avLst/>
          </a:prstGeom>
          <a:solidFill>
            <a:srgbClr val="41B6E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638398" y="3776292"/>
            <a:ext cx="8451360" cy="2092881"/>
          </a:xfrm>
          <a:prstGeom prst="rect">
            <a:avLst/>
          </a:prstGeom>
          <a:noFill/>
        </p:spPr>
        <p:txBody>
          <a:bodyPr wrap="square" rtlCol="0">
            <a:spAutoFit/>
          </a:bodyPr>
          <a:lstStyle/>
          <a:p>
            <a:r>
              <a:rPr lang="en-US" sz="2600" dirty="0">
                <a:latin typeface="+mj-lt"/>
              </a:rPr>
              <a:t>We will assist our prescribers, nurses and </a:t>
            </a:r>
          </a:p>
          <a:p>
            <a:r>
              <a:rPr lang="en-US" sz="2600" dirty="0">
                <a:latin typeface="+mj-lt"/>
              </a:rPr>
              <a:t>consultant pharmacists in developing </a:t>
            </a:r>
          </a:p>
          <a:p>
            <a:r>
              <a:rPr lang="en-US" sz="2600" b="1" dirty="0">
                <a:latin typeface="+mj-lt"/>
              </a:rPr>
              <a:t>antimicrobial use protocols and guidelines</a:t>
            </a:r>
            <a:r>
              <a:rPr lang="en-US" sz="2600" dirty="0">
                <a:latin typeface="+mj-lt"/>
              </a:rPr>
              <a:t> that ensure the appropriateness of any antimicrobial agent ordered for our residents.</a:t>
            </a: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1304" y="1435395"/>
            <a:ext cx="1873877" cy="1947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330" y="1868451"/>
            <a:ext cx="1922422" cy="2926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061098" y="6517758"/>
            <a:ext cx="7272670" cy="276999"/>
          </a:xfrm>
          <a:prstGeom prst="rect">
            <a:avLst/>
          </a:prstGeom>
          <a:noFill/>
        </p:spPr>
        <p:txBody>
          <a:bodyPr wrap="square" rtlCol="0">
            <a:spAutoFit/>
          </a:bodyPr>
          <a:lstStyle/>
          <a:p>
            <a:r>
              <a:rPr lang="en-US" sz="1200" dirty="0"/>
              <a:t>https://health.ri.gov/healthcare/about/antimicrobialstewardship/#commitment</a:t>
            </a:r>
          </a:p>
        </p:txBody>
      </p:sp>
    </p:spTree>
    <p:extLst>
      <p:ext uri="{BB962C8B-B14F-4D97-AF65-F5344CB8AC3E}">
        <p14:creationId xmlns:p14="http://schemas.microsoft.com/office/powerpoint/2010/main" val="3963491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CCF984-64AA-42B4-8D2F-66BCDE3A50F4}" type="slidenum">
              <a:rPr lang="en-US" smtClean="0"/>
              <a:t>38</a:t>
            </a:fld>
            <a:endParaRPr lang="en-US" dirty="0"/>
          </a:p>
        </p:txBody>
      </p:sp>
      <p:sp>
        <p:nvSpPr>
          <p:cNvPr id="3" name="Title 1"/>
          <p:cNvSpPr txBox="1">
            <a:spLocks/>
          </p:cNvSpPr>
          <p:nvPr/>
        </p:nvSpPr>
        <p:spPr>
          <a:xfrm>
            <a:off x="1069848" y="318977"/>
            <a:ext cx="11122152" cy="1116418"/>
          </a:xfrm>
          <a:prstGeom prst="rect">
            <a:avLst/>
          </a:prstGeom>
        </p:spPr>
        <p:txBody>
          <a:bodyPr>
            <a:normAutofit/>
          </a:bodyPr>
          <a:lst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r>
              <a:rPr lang="en-US" sz="3600"/>
              <a:t>Sample Written Statement of Leadership Support </a:t>
            </a:r>
            <a:endParaRPr lang="en-US" sz="36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073" y="1327399"/>
            <a:ext cx="7127801" cy="158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2159849" y="3604436"/>
            <a:ext cx="8111202" cy="2686336"/>
          </a:xfrm>
          <a:prstGeom prst="roundRect">
            <a:avLst/>
          </a:prstGeom>
          <a:solidFill>
            <a:srgbClr val="41B6E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2569" y="1518683"/>
            <a:ext cx="1850518" cy="2085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765" y="1901234"/>
            <a:ext cx="1951694" cy="2942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367073" y="3701109"/>
            <a:ext cx="8095364" cy="2492990"/>
          </a:xfrm>
          <a:prstGeom prst="rect">
            <a:avLst/>
          </a:prstGeom>
          <a:noFill/>
        </p:spPr>
        <p:txBody>
          <a:bodyPr wrap="square" rtlCol="0">
            <a:spAutoFit/>
          </a:bodyPr>
          <a:lstStyle/>
          <a:p>
            <a:r>
              <a:rPr lang="en-US" sz="2600" dirty="0">
                <a:latin typeface="+mj-lt"/>
              </a:rPr>
              <a:t>We will </a:t>
            </a:r>
            <a:r>
              <a:rPr lang="en-US" sz="2600" b="1" dirty="0">
                <a:latin typeface="+mj-lt"/>
              </a:rPr>
              <a:t>reassess the use of antimicrobials </a:t>
            </a:r>
            <a:r>
              <a:rPr lang="en-US" sz="2600" dirty="0">
                <a:latin typeface="+mj-lt"/>
              </a:rPr>
              <a:t>after they are initiated.  When culture results become available, action(s) will be taken including discontinuation, continuation, or a change in antimicrobials with adequate chart documentation including signs/symptoms.</a:t>
            </a:r>
          </a:p>
        </p:txBody>
      </p:sp>
      <p:sp>
        <p:nvSpPr>
          <p:cNvPr id="10" name="TextBox 9"/>
          <p:cNvSpPr txBox="1"/>
          <p:nvPr/>
        </p:nvSpPr>
        <p:spPr>
          <a:xfrm>
            <a:off x="5061098" y="6517758"/>
            <a:ext cx="7272670" cy="276999"/>
          </a:xfrm>
          <a:prstGeom prst="rect">
            <a:avLst/>
          </a:prstGeom>
          <a:noFill/>
        </p:spPr>
        <p:txBody>
          <a:bodyPr wrap="square" rtlCol="0">
            <a:spAutoFit/>
          </a:bodyPr>
          <a:lstStyle/>
          <a:p>
            <a:r>
              <a:rPr lang="en-US" sz="1200" dirty="0"/>
              <a:t>https://health.ri.gov/healthcare/about/antimicrobialstewardship/#commitment</a:t>
            </a:r>
          </a:p>
        </p:txBody>
      </p:sp>
    </p:spTree>
    <p:extLst>
      <p:ext uri="{BB962C8B-B14F-4D97-AF65-F5344CB8AC3E}">
        <p14:creationId xmlns:p14="http://schemas.microsoft.com/office/powerpoint/2010/main" val="32347233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CCF984-64AA-42B4-8D2F-66BCDE3A50F4}" type="slidenum">
              <a:rPr lang="en-US" smtClean="0"/>
              <a:t>39</a:t>
            </a:fld>
            <a:endParaRPr lang="en-US" dirty="0"/>
          </a:p>
        </p:txBody>
      </p:sp>
      <p:sp>
        <p:nvSpPr>
          <p:cNvPr id="3" name="Title 1"/>
          <p:cNvSpPr txBox="1">
            <a:spLocks/>
          </p:cNvSpPr>
          <p:nvPr/>
        </p:nvSpPr>
        <p:spPr>
          <a:xfrm>
            <a:off x="1069848" y="318977"/>
            <a:ext cx="11122152" cy="1116418"/>
          </a:xfrm>
          <a:prstGeom prst="rect">
            <a:avLst/>
          </a:prstGeom>
        </p:spPr>
        <p:txBody>
          <a:bodyPr>
            <a:normAutofit/>
          </a:bodyPr>
          <a:lst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r>
              <a:rPr lang="en-US" sz="3600"/>
              <a:t>Sample Written Statement of Leadership Support </a:t>
            </a:r>
            <a:endParaRPr lang="en-US" sz="3600"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3490" y="1073886"/>
            <a:ext cx="6168102" cy="2798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2658140" y="4391246"/>
            <a:ext cx="7081283" cy="1899525"/>
          </a:xfrm>
          <a:prstGeom prst="roundRect">
            <a:avLst/>
          </a:prstGeom>
          <a:solidFill>
            <a:srgbClr val="41B6E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987748" y="4486940"/>
            <a:ext cx="7038753" cy="1692771"/>
          </a:xfrm>
          <a:prstGeom prst="rect">
            <a:avLst/>
          </a:prstGeom>
          <a:noFill/>
        </p:spPr>
        <p:txBody>
          <a:bodyPr wrap="square" rtlCol="0">
            <a:spAutoFit/>
          </a:bodyPr>
          <a:lstStyle/>
          <a:p>
            <a:r>
              <a:rPr lang="en-US" sz="2600" dirty="0">
                <a:latin typeface="+mj-lt"/>
              </a:rPr>
              <a:t>We will work with our prescribers, nurses and consultant pharmacists to </a:t>
            </a:r>
            <a:r>
              <a:rPr lang="en-US" sz="2600" b="1" dirty="0">
                <a:latin typeface="+mj-lt"/>
              </a:rPr>
              <a:t>create a system that monitors and shares reports </a:t>
            </a:r>
            <a:r>
              <a:rPr lang="en-US" sz="2600" dirty="0">
                <a:latin typeface="+mj-lt"/>
              </a:rPr>
              <a:t>regarding antimicrobial use in the facility.</a:t>
            </a:r>
          </a:p>
        </p:txBody>
      </p:sp>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6772" y="2191636"/>
            <a:ext cx="2328530" cy="2001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878" y="2473101"/>
            <a:ext cx="2845870" cy="1901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061098" y="6517758"/>
            <a:ext cx="7272670" cy="276999"/>
          </a:xfrm>
          <a:prstGeom prst="rect">
            <a:avLst/>
          </a:prstGeom>
          <a:noFill/>
        </p:spPr>
        <p:txBody>
          <a:bodyPr wrap="square" rtlCol="0">
            <a:spAutoFit/>
          </a:bodyPr>
          <a:lstStyle/>
          <a:p>
            <a:r>
              <a:rPr lang="en-US" sz="1200" dirty="0"/>
              <a:t>https://health.ri.gov/healthcare/about/antimicrobialstewardship/#commitment</a:t>
            </a:r>
          </a:p>
        </p:txBody>
      </p:sp>
    </p:spTree>
    <p:extLst>
      <p:ext uri="{BB962C8B-B14F-4D97-AF65-F5344CB8AC3E}">
        <p14:creationId xmlns:p14="http://schemas.microsoft.com/office/powerpoint/2010/main" val="4184810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D884-257E-434E-9564-65216E423ADA}"/>
              </a:ext>
            </a:extLst>
          </p:cNvPr>
          <p:cNvSpPr>
            <a:spLocks noGrp="1"/>
          </p:cNvSpPr>
          <p:nvPr>
            <p:ph type="title"/>
          </p:nvPr>
        </p:nvSpPr>
        <p:spPr/>
        <p:txBody>
          <a:bodyPr/>
          <a:lstStyle/>
          <a:p>
            <a:r>
              <a:rPr lang="en-US" dirty="0"/>
              <a:t>Chicago Emergency Travel Order</a:t>
            </a:r>
          </a:p>
        </p:txBody>
      </p:sp>
      <p:sp>
        <p:nvSpPr>
          <p:cNvPr id="4" name="Slide Number Placeholder 3">
            <a:extLst>
              <a:ext uri="{FF2B5EF4-FFF2-40B4-BE49-F238E27FC236}">
                <a16:creationId xmlns:a16="http://schemas.microsoft.com/office/drawing/2014/main" id="{EE72A798-60A2-2544-B288-2596839D6AE6}"/>
              </a:ext>
            </a:extLst>
          </p:cNvPr>
          <p:cNvSpPr>
            <a:spLocks noGrp="1"/>
          </p:cNvSpPr>
          <p:nvPr>
            <p:ph type="sldNum" sz="quarter" idx="12"/>
          </p:nvPr>
        </p:nvSpPr>
        <p:spPr/>
        <p:txBody>
          <a:bodyPr/>
          <a:lstStyle/>
          <a:p>
            <a:fld id="{3FCCF984-64AA-42B4-8D2F-66BCDE3A50F4}" type="slidenum">
              <a:rPr lang="en-US" smtClean="0"/>
              <a:t>4</a:t>
            </a:fld>
            <a:endParaRPr lang="en-US" dirty="0"/>
          </a:p>
        </p:txBody>
      </p:sp>
      <p:pic>
        <p:nvPicPr>
          <p:cNvPr id="5" name="Picture 4">
            <a:extLst>
              <a:ext uri="{FF2B5EF4-FFF2-40B4-BE49-F238E27FC236}">
                <a16:creationId xmlns:a16="http://schemas.microsoft.com/office/drawing/2014/main" id="{2EF7DB6D-4EC9-054F-9627-8D8DD1C85203}"/>
              </a:ext>
            </a:extLst>
          </p:cNvPr>
          <p:cNvPicPr>
            <a:picLocks noChangeAspect="1"/>
          </p:cNvPicPr>
          <p:nvPr/>
        </p:nvPicPr>
        <p:blipFill rotWithShape="1">
          <a:blip r:embed="rId3"/>
          <a:srcRect t="16898"/>
          <a:stretch/>
        </p:blipFill>
        <p:spPr>
          <a:xfrm>
            <a:off x="1185298" y="1993392"/>
            <a:ext cx="8940532" cy="4279392"/>
          </a:xfrm>
          <a:prstGeom prst="rect">
            <a:avLst/>
          </a:prstGeom>
        </p:spPr>
      </p:pic>
      <p:sp>
        <p:nvSpPr>
          <p:cNvPr id="6" name="Rectangle 5">
            <a:extLst>
              <a:ext uri="{FF2B5EF4-FFF2-40B4-BE49-F238E27FC236}">
                <a16:creationId xmlns:a16="http://schemas.microsoft.com/office/drawing/2014/main" id="{F5E8314D-1570-BD46-9799-C8D8D87BCF2E}"/>
              </a:ext>
            </a:extLst>
          </p:cNvPr>
          <p:cNvSpPr/>
          <p:nvPr/>
        </p:nvSpPr>
        <p:spPr>
          <a:xfrm>
            <a:off x="0" y="6507104"/>
            <a:ext cx="12631478" cy="261610"/>
          </a:xfrm>
          <a:prstGeom prst="rect">
            <a:avLst/>
          </a:prstGeom>
        </p:spPr>
        <p:txBody>
          <a:bodyPr wrap="square">
            <a:spAutoFit/>
          </a:bodyPr>
          <a:lstStyle/>
          <a:p>
            <a:r>
              <a:rPr lang="en-US" sz="1100" b="1" dirty="0">
                <a:solidFill>
                  <a:srgbClr val="005899"/>
                </a:solidFill>
              </a:rPr>
              <a:t>Source</a:t>
            </a:r>
            <a:r>
              <a:rPr lang="en-US" sz="1100" dirty="0">
                <a:solidFill>
                  <a:srgbClr val="005899"/>
                </a:solidFill>
              </a:rPr>
              <a:t>: https://</a:t>
            </a:r>
            <a:r>
              <a:rPr lang="en-US" sz="1100" dirty="0" err="1">
                <a:solidFill>
                  <a:srgbClr val="005899"/>
                </a:solidFill>
              </a:rPr>
              <a:t>www.chicago.gov</a:t>
            </a:r>
            <a:r>
              <a:rPr lang="en-US" sz="1100" dirty="0">
                <a:solidFill>
                  <a:srgbClr val="005899"/>
                </a:solidFill>
              </a:rPr>
              <a:t>/city/</a:t>
            </a:r>
            <a:r>
              <a:rPr lang="en-US" sz="1100" dirty="0" err="1">
                <a:solidFill>
                  <a:srgbClr val="005899"/>
                </a:solidFill>
              </a:rPr>
              <a:t>en</a:t>
            </a:r>
            <a:r>
              <a:rPr lang="en-US" sz="1100" dirty="0">
                <a:solidFill>
                  <a:srgbClr val="005899"/>
                </a:solidFill>
              </a:rPr>
              <a:t>/sites/covid-19/home/emergency-travel-</a:t>
            </a:r>
            <a:r>
              <a:rPr lang="en-US" sz="1100" dirty="0" err="1">
                <a:solidFill>
                  <a:srgbClr val="005899"/>
                </a:solidFill>
              </a:rPr>
              <a:t>order.html</a:t>
            </a:r>
            <a:endParaRPr lang="en-US" sz="1100" dirty="0">
              <a:solidFill>
                <a:srgbClr val="005899"/>
              </a:solidFill>
            </a:endParaRPr>
          </a:p>
        </p:txBody>
      </p:sp>
    </p:spTree>
    <p:extLst>
      <p:ext uri="{BB962C8B-B14F-4D97-AF65-F5344CB8AC3E}">
        <p14:creationId xmlns:p14="http://schemas.microsoft.com/office/powerpoint/2010/main" val="2486660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CCF984-64AA-42B4-8D2F-66BCDE3A50F4}" type="slidenum">
              <a:rPr lang="en-US" smtClean="0"/>
              <a:t>40</a:t>
            </a:fld>
            <a:endParaRPr lang="en-US" dirty="0"/>
          </a:p>
        </p:txBody>
      </p:sp>
      <p:sp>
        <p:nvSpPr>
          <p:cNvPr id="3" name="Title 1"/>
          <p:cNvSpPr txBox="1">
            <a:spLocks/>
          </p:cNvSpPr>
          <p:nvPr/>
        </p:nvSpPr>
        <p:spPr>
          <a:xfrm>
            <a:off x="1069848" y="318977"/>
            <a:ext cx="11122152" cy="1116418"/>
          </a:xfrm>
          <a:prstGeom prst="rect">
            <a:avLst/>
          </a:prstGeom>
        </p:spPr>
        <p:txBody>
          <a:bodyPr>
            <a:normAutofit/>
          </a:bodyPr>
          <a:lst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r>
              <a:rPr lang="en-US" sz="3600" dirty="0"/>
              <a:t>Sample Written Statement of Leadership Support </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263" y="1348344"/>
            <a:ext cx="6902081" cy="1565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2061940" y="3613420"/>
            <a:ext cx="7878726" cy="2477384"/>
          </a:xfrm>
          <a:prstGeom prst="roundRect">
            <a:avLst/>
          </a:prstGeom>
          <a:solidFill>
            <a:srgbClr val="41B6E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84449" y="3728727"/>
            <a:ext cx="7593197" cy="2246769"/>
          </a:xfrm>
          <a:prstGeom prst="rect">
            <a:avLst/>
          </a:prstGeom>
          <a:noFill/>
        </p:spPr>
        <p:txBody>
          <a:bodyPr wrap="square" rtlCol="0">
            <a:spAutoFit/>
          </a:bodyPr>
          <a:lstStyle/>
          <a:p>
            <a:r>
              <a:rPr lang="en-US" sz="2800" dirty="0">
                <a:latin typeface="+mj-lt"/>
              </a:rPr>
              <a:t>We commit to </a:t>
            </a:r>
            <a:r>
              <a:rPr lang="en-US" sz="2800" b="1" dirty="0">
                <a:latin typeface="+mj-lt"/>
              </a:rPr>
              <a:t>creating a culture </a:t>
            </a:r>
            <a:r>
              <a:rPr lang="en-US" sz="2800" dirty="0">
                <a:latin typeface="+mj-lt"/>
              </a:rPr>
              <a:t>focused on messaging, </a:t>
            </a:r>
            <a:r>
              <a:rPr lang="en-US" sz="2800" b="1" dirty="0">
                <a:latin typeface="+mj-lt"/>
              </a:rPr>
              <a:t>education</a:t>
            </a:r>
            <a:r>
              <a:rPr lang="en-US" sz="2800" dirty="0">
                <a:latin typeface="+mj-lt"/>
              </a:rPr>
              <a:t> and celebrating improvement, which promotes antimicrobial stewardship with </a:t>
            </a:r>
            <a:r>
              <a:rPr lang="en-US" sz="2800" b="1" dirty="0">
                <a:latin typeface="+mj-lt"/>
              </a:rPr>
              <a:t>staff, residents and their families</a:t>
            </a:r>
            <a:r>
              <a:rPr lang="en-US" sz="2800" dirty="0">
                <a:latin typeface="+mj-lt"/>
              </a:rPr>
              <a:t> at our facility.</a:t>
            </a: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913" y="1842332"/>
            <a:ext cx="1942496" cy="1886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061098" y="6517758"/>
            <a:ext cx="7272670" cy="276999"/>
          </a:xfrm>
          <a:prstGeom prst="rect">
            <a:avLst/>
          </a:prstGeom>
          <a:noFill/>
        </p:spPr>
        <p:txBody>
          <a:bodyPr wrap="square" rtlCol="0">
            <a:spAutoFit/>
          </a:bodyPr>
          <a:lstStyle/>
          <a:p>
            <a:r>
              <a:rPr lang="en-US" sz="1200" dirty="0"/>
              <a:t>https://health.ri.gov/healthcare/about/antimicrobialstewardship/#commitment</a:t>
            </a:r>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03782" y="2054949"/>
            <a:ext cx="2247213" cy="1443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6580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CCF984-64AA-42B4-8D2F-66BCDE3A50F4}" type="slidenum">
              <a:rPr lang="en-US" smtClean="0"/>
              <a:t>41</a:t>
            </a:fld>
            <a:endParaRPr lang="en-US" dirty="0"/>
          </a:p>
        </p:txBody>
      </p:sp>
      <p:sp>
        <p:nvSpPr>
          <p:cNvPr id="3" name="Title 1"/>
          <p:cNvSpPr txBox="1">
            <a:spLocks/>
          </p:cNvSpPr>
          <p:nvPr/>
        </p:nvSpPr>
        <p:spPr>
          <a:xfrm>
            <a:off x="1069848" y="223284"/>
            <a:ext cx="11122152" cy="1116418"/>
          </a:xfrm>
          <a:prstGeom prst="rect">
            <a:avLst/>
          </a:prstGeom>
        </p:spPr>
        <p:txBody>
          <a:bodyPr>
            <a:normAutofit/>
          </a:bodyPr>
          <a:lst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r>
              <a:rPr lang="en-US" sz="3600" dirty="0"/>
              <a:t>Sample Written Statement of Leadership Support </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171" y="1644281"/>
            <a:ext cx="10531477" cy="4543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061098" y="6517758"/>
            <a:ext cx="7272670" cy="276999"/>
          </a:xfrm>
          <a:prstGeom prst="rect">
            <a:avLst/>
          </a:prstGeom>
          <a:noFill/>
        </p:spPr>
        <p:txBody>
          <a:bodyPr wrap="square" rtlCol="0">
            <a:spAutoFit/>
          </a:bodyPr>
          <a:lstStyle/>
          <a:p>
            <a:r>
              <a:rPr lang="en-US" sz="1200" dirty="0"/>
              <a:t>https://health.ri.gov/healthcare/about/antimicrobialstewardship/#commitment</a:t>
            </a: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1992" y="781493"/>
            <a:ext cx="3493571" cy="1575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94611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CCF984-64AA-42B4-8D2F-66BCDE3A50F4}" type="slidenum">
              <a:rPr lang="en-US" smtClean="0"/>
              <a:t>42</a:t>
            </a:fld>
            <a:endParaRPr lang="en-US" dirty="0"/>
          </a:p>
        </p:txBody>
      </p:sp>
      <p:sp>
        <p:nvSpPr>
          <p:cNvPr id="3" name="TextBox 2"/>
          <p:cNvSpPr txBox="1"/>
          <p:nvPr/>
        </p:nvSpPr>
        <p:spPr>
          <a:xfrm>
            <a:off x="5061098" y="6517758"/>
            <a:ext cx="7272670" cy="276999"/>
          </a:xfrm>
          <a:prstGeom prst="rect">
            <a:avLst/>
          </a:prstGeom>
          <a:noFill/>
        </p:spPr>
        <p:txBody>
          <a:bodyPr wrap="square" rtlCol="0">
            <a:spAutoFit/>
          </a:bodyPr>
          <a:lstStyle/>
          <a:p>
            <a:r>
              <a:rPr lang="en-US" sz="1200" dirty="0"/>
              <a:t>https://health.ri.gov/healthcare/about/antimicrobialstewardship/#commitment</a:t>
            </a:r>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523" y="145643"/>
            <a:ext cx="5156932" cy="6372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5576" y="860470"/>
            <a:ext cx="4863952" cy="5489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222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CCF984-64AA-42B4-8D2F-66BCDE3A50F4}" type="slidenum">
              <a:rPr lang="en-US" smtClean="0"/>
              <a:t>43</a:t>
            </a:fld>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2023" y="157973"/>
            <a:ext cx="8098908" cy="6253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a:off x="2806997" y="5972868"/>
            <a:ext cx="1265275" cy="531627"/>
          </a:xfrm>
          <a:prstGeom prst="rightArrow">
            <a:avLst/>
          </a:prstGeom>
          <a:solidFill>
            <a:srgbClr val="41B6E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ame 4"/>
          <p:cNvSpPr/>
          <p:nvPr/>
        </p:nvSpPr>
        <p:spPr>
          <a:xfrm>
            <a:off x="4072272" y="5908935"/>
            <a:ext cx="5922333" cy="659495"/>
          </a:xfrm>
          <a:prstGeom prst="frame">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5337544" y="6581001"/>
            <a:ext cx="7272670" cy="276999"/>
          </a:xfrm>
          <a:prstGeom prst="rect">
            <a:avLst/>
          </a:prstGeom>
          <a:noFill/>
        </p:spPr>
        <p:txBody>
          <a:bodyPr wrap="square" rtlCol="0">
            <a:spAutoFit/>
          </a:bodyPr>
          <a:lstStyle/>
          <a:p>
            <a:r>
              <a:rPr lang="en-US" sz="1200" dirty="0"/>
              <a:t>https://health.ri.gov/healthcare/about/antimicrobialstewardship/#commitment</a:t>
            </a:r>
          </a:p>
        </p:txBody>
      </p:sp>
    </p:spTree>
    <p:extLst>
      <p:ext uri="{BB962C8B-B14F-4D97-AF65-F5344CB8AC3E}">
        <p14:creationId xmlns:p14="http://schemas.microsoft.com/office/powerpoint/2010/main" val="1257969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 y="417513"/>
            <a:ext cx="10515600" cy="1325563"/>
          </a:xfrm>
        </p:spPr>
        <p:txBody>
          <a:bodyPr>
            <a:normAutofit fontScale="90000"/>
          </a:bodyPr>
          <a:lstStyle/>
          <a:p>
            <a:pPr algn="ctr"/>
            <a:r>
              <a:rPr lang="en-US" b="1" dirty="0"/>
              <a:t>Core Element 1: Leadership Commitment</a:t>
            </a:r>
            <a:br>
              <a:rPr lang="en-US" b="1" dirty="0"/>
            </a:br>
            <a:r>
              <a:rPr lang="en-US" b="1" dirty="0"/>
              <a:t>CDC Checklist </a:t>
            </a:r>
            <a:br>
              <a:rPr lang="en-US" b="1" dirty="0"/>
            </a:br>
            <a:endParaRPr lang="en-US" dirty="0"/>
          </a:p>
        </p:txBody>
      </p:sp>
      <p:sp>
        <p:nvSpPr>
          <p:cNvPr id="3" name="TextBox 2"/>
          <p:cNvSpPr txBox="1"/>
          <p:nvPr/>
        </p:nvSpPr>
        <p:spPr>
          <a:xfrm>
            <a:off x="4688958" y="6562010"/>
            <a:ext cx="7832209" cy="276999"/>
          </a:xfrm>
          <a:prstGeom prst="rect">
            <a:avLst/>
          </a:prstGeom>
          <a:noFill/>
        </p:spPr>
        <p:txBody>
          <a:bodyPr wrap="square" rtlCol="0">
            <a:spAutoFit/>
          </a:bodyPr>
          <a:lstStyle/>
          <a:p>
            <a:r>
              <a:rPr lang="en-US" sz="1200" dirty="0"/>
              <a:t>https://www.cdc.gov/longtermcare/pdfs/core-elements-antibiotic-stewardship-checklist.pdf</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744286"/>
            <a:ext cx="11604012" cy="3227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0" y="5336700"/>
            <a:ext cx="1828800" cy="9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178" y="3607578"/>
            <a:ext cx="262490" cy="283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67761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FCCF984-64AA-42B4-8D2F-66BCDE3A50F4}" type="slidenum">
              <a:rPr lang="en-US" smtClean="0"/>
              <a:t>45</a:t>
            </a:fld>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130" y="128399"/>
            <a:ext cx="8383763" cy="6134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976577" y="6613727"/>
            <a:ext cx="7751135" cy="276999"/>
          </a:xfrm>
          <a:prstGeom prst="rect">
            <a:avLst/>
          </a:prstGeom>
          <a:noFill/>
        </p:spPr>
        <p:txBody>
          <a:bodyPr wrap="square" rtlCol="0">
            <a:spAutoFit/>
          </a:bodyPr>
          <a:lstStyle/>
          <a:p>
            <a:r>
              <a:rPr lang="en-US" sz="1200" dirty="0"/>
              <a:t>https://health.ri.gov/publications/guidelines/DutiesRelatedToAntimicrobialStewardship.pdf</a:t>
            </a:r>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6893" y="1609797"/>
            <a:ext cx="2083048" cy="3171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34540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FCCF984-64AA-42B4-8D2F-66BCDE3A50F4}" type="slidenum">
              <a:rPr lang="en-US" smtClean="0"/>
              <a:t>46</a:t>
            </a:fld>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815" y="93024"/>
            <a:ext cx="7982836" cy="6438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976577" y="6613727"/>
            <a:ext cx="7751135" cy="276999"/>
          </a:xfrm>
          <a:prstGeom prst="rect">
            <a:avLst/>
          </a:prstGeom>
          <a:noFill/>
        </p:spPr>
        <p:txBody>
          <a:bodyPr wrap="square" rtlCol="0">
            <a:spAutoFit/>
          </a:bodyPr>
          <a:lstStyle/>
          <a:p>
            <a:r>
              <a:rPr lang="en-US" sz="1200" dirty="0"/>
              <a:t>https://health.ri.gov/publications/guidelines/DutiesRelatedToAntimicrobialStewardship.pdf</a:t>
            </a:r>
          </a:p>
        </p:txBody>
      </p:sp>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3610" y="1782968"/>
            <a:ext cx="2115879" cy="30582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4384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FCCF984-64AA-42B4-8D2F-66BCDE3A50F4}" type="slidenum">
              <a:rPr lang="en-US" smtClean="0"/>
              <a:t>47</a:t>
            </a:fld>
            <a:endParaRPr lang="en-US" dirty="0"/>
          </a:p>
        </p:txBody>
      </p:sp>
      <p:sp>
        <p:nvSpPr>
          <p:cNvPr id="4" name="TextBox 3"/>
          <p:cNvSpPr txBox="1"/>
          <p:nvPr/>
        </p:nvSpPr>
        <p:spPr>
          <a:xfrm>
            <a:off x="4338084" y="6613727"/>
            <a:ext cx="7751135" cy="276999"/>
          </a:xfrm>
          <a:prstGeom prst="rect">
            <a:avLst/>
          </a:prstGeom>
          <a:noFill/>
        </p:spPr>
        <p:txBody>
          <a:bodyPr wrap="square" rtlCol="0">
            <a:spAutoFit/>
          </a:bodyPr>
          <a:lstStyle/>
          <a:p>
            <a:r>
              <a:rPr lang="en-US" sz="1200" dirty="0"/>
              <a:t>https://health.ri.gov/publications/guidelines/DutiesRelatedToAntimicrobialStewardship.pdf</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3651" y="1912143"/>
            <a:ext cx="3142412" cy="3265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8998" y="0"/>
            <a:ext cx="5564475" cy="6613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7325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 y="417513"/>
            <a:ext cx="10515600" cy="1325563"/>
          </a:xfrm>
        </p:spPr>
        <p:txBody>
          <a:bodyPr>
            <a:normAutofit fontScale="90000"/>
          </a:bodyPr>
          <a:lstStyle/>
          <a:p>
            <a:pPr algn="ctr"/>
            <a:r>
              <a:rPr lang="en-US" b="1" dirty="0"/>
              <a:t>Core Element 1: Leadership Commitment</a:t>
            </a:r>
            <a:br>
              <a:rPr lang="en-US" b="1" dirty="0"/>
            </a:br>
            <a:r>
              <a:rPr lang="en-US" b="1" dirty="0"/>
              <a:t>CDC Checklist </a:t>
            </a:r>
            <a:br>
              <a:rPr lang="en-US" b="1" dirty="0"/>
            </a:b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744286"/>
            <a:ext cx="11604012" cy="3227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0" y="5336700"/>
            <a:ext cx="1828800" cy="9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178" y="3564763"/>
            <a:ext cx="262490" cy="283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178" y="3848536"/>
            <a:ext cx="262490" cy="283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178" y="4121392"/>
            <a:ext cx="262490" cy="283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Left Arrow 3"/>
          <p:cNvSpPr/>
          <p:nvPr/>
        </p:nvSpPr>
        <p:spPr>
          <a:xfrm>
            <a:off x="8080744" y="3807611"/>
            <a:ext cx="1148316" cy="570945"/>
          </a:xfrm>
          <a:prstGeom prst="leftArrow">
            <a:avLst/>
          </a:prstGeom>
          <a:solidFill>
            <a:srgbClr val="41B6E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688958" y="6562010"/>
            <a:ext cx="7832209" cy="276999"/>
          </a:xfrm>
          <a:prstGeom prst="rect">
            <a:avLst/>
          </a:prstGeom>
          <a:noFill/>
        </p:spPr>
        <p:txBody>
          <a:bodyPr wrap="square" rtlCol="0">
            <a:spAutoFit/>
          </a:bodyPr>
          <a:lstStyle/>
          <a:p>
            <a:r>
              <a:rPr lang="en-US" sz="1200" dirty="0"/>
              <a:t>https://www.cdc.gov/longtermcare/pdfs/core-elements-antibiotic-stewardship-checklist.pdf</a:t>
            </a:r>
          </a:p>
        </p:txBody>
      </p:sp>
      <p:sp>
        <p:nvSpPr>
          <p:cNvPr id="6" name="TextBox 5"/>
          <p:cNvSpPr txBox="1"/>
          <p:nvPr/>
        </p:nvSpPr>
        <p:spPr>
          <a:xfrm>
            <a:off x="9324752" y="3663113"/>
            <a:ext cx="2317898" cy="1200329"/>
          </a:xfrm>
          <a:prstGeom prst="rect">
            <a:avLst/>
          </a:prstGeom>
          <a:noFill/>
        </p:spPr>
        <p:txBody>
          <a:bodyPr wrap="square" rtlCol="0">
            <a:spAutoFit/>
          </a:bodyPr>
          <a:lstStyle/>
          <a:p>
            <a:pPr algn="ctr"/>
            <a:r>
              <a:rPr lang="en-US" dirty="0">
                <a:latin typeface="+mj-lt"/>
              </a:rPr>
              <a:t>Also recommend in the consultant pharmacist job description.</a:t>
            </a:r>
          </a:p>
        </p:txBody>
      </p:sp>
      <p:sp>
        <p:nvSpPr>
          <p:cNvPr id="7" name="Frame 6"/>
          <p:cNvSpPr/>
          <p:nvPr/>
        </p:nvSpPr>
        <p:spPr>
          <a:xfrm>
            <a:off x="9229060" y="3358167"/>
            <a:ext cx="2526910" cy="1766725"/>
          </a:xfrm>
          <a:prstGeom prst="frame">
            <a:avLst/>
          </a:prstGeom>
          <a:solidFill>
            <a:srgbClr val="41B6E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895798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8825" y="134395"/>
            <a:ext cx="10058400" cy="1609344"/>
          </a:xfrm>
        </p:spPr>
        <p:txBody>
          <a:bodyPr/>
          <a:lstStyle/>
          <a:p>
            <a:r>
              <a:rPr lang="en-US" dirty="0"/>
              <a:t>Leadership Monitors for Compliance  </a:t>
            </a:r>
          </a:p>
        </p:txBody>
      </p:sp>
      <p:sp>
        <p:nvSpPr>
          <p:cNvPr id="3" name="Slide Number Placeholder 2"/>
          <p:cNvSpPr>
            <a:spLocks noGrp="1"/>
          </p:cNvSpPr>
          <p:nvPr>
            <p:ph type="sldNum" sz="quarter" idx="12"/>
          </p:nvPr>
        </p:nvSpPr>
        <p:spPr/>
        <p:txBody>
          <a:bodyPr/>
          <a:lstStyle/>
          <a:p>
            <a:fld id="{3FCCF984-64AA-42B4-8D2F-66BCDE3A50F4}" type="slidenum">
              <a:rPr lang="en-US" smtClean="0"/>
              <a:t>49</a:t>
            </a:fld>
            <a:endParaRPr lang="en-US" dirty="0"/>
          </a:p>
        </p:txBody>
      </p:sp>
      <p:sp>
        <p:nvSpPr>
          <p:cNvPr id="4" name="TextBox 3"/>
          <p:cNvSpPr txBox="1"/>
          <p:nvPr/>
        </p:nvSpPr>
        <p:spPr>
          <a:xfrm>
            <a:off x="786808" y="1360967"/>
            <a:ext cx="11068493"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mj-lt"/>
              </a:rPr>
              <a:t>Review of Inter-disciplinary Quality Assurance Meetings were Antimicrobial Stewardship Program activities are discussed.</a:t>
            </a:r>
          </a:p>
          <a:p>
            <a:pPr marL="285750" indent="-285750">
              <a:buFont typeface="Arial" panose="020B0604020202020204" pitchFamily="34" charset="0"/>
              <a:buChar char="•"/>
            </a:pPr>
            <a:endParaRPr lang="en-US" sz="2800" dirty="0">
              <a:latin typeface="+mj-lt"/>
            </a:endParaRPr>
          </a:p>
          <a:p>
            <a:pPr marL="285750" indent="-285750">
              <a:buFont typeface="Arial" panose="020B0604020202020204" pitchFamily="34" charset="0"/>
              <a:buChar char="•"/>
            </a:pPr>
            <a:r>
              <a:rPr lang="en-US" sz="2800" dirty="0">
                <a:latin typeface="+mj-lt"/>
              </a:rPr>
              <a:t>Compliance with job responsibilities for antimicrobial stewardship are factored into performance evaluations.</a:t>
            </a:r>
          </a:p>
          <a:p>
            <a:pPr marL="285750" indent="-285750">
              <a:buFont typeface="Arial" panose="020B0604020202020204" pitchFamily="34" charset="0"/>
              <a:buChar char="•"/>
            </a:pPr>
            <a:endParaRPr lang="en-US" sz="2800" dirty="0">
              <a:latin typeface="+mj-lt"/>
            </a:endParaRPr>
          </a:p>
          <a:p>
            <a:pPr marL="285750" indent="-285750">
              <a:buFont typeface="Arial" panose="020B0604020202020204" pitchFamily="34" charset="0"/>
              <a:buChar char="•"/>
            </a:pPr>
            <a:r>
              <a:rPr lang="en-US" sz="2800" dirty="0">
                <a:latin typeface="+mj-lt"/>
              </a:rPr>
              <a:t>High prescribers are given feedback on prescribing rates compared to peer providers.</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3765" y="5007903"/>
            <a:ext cx="3239726" cy="157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083" y="5019167"/>
            <a:ext cx="2815056" cy="1563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7797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3854AA7E-E490-4319-94CA-F7F5024BC7BE}"/>
              </a:ext>
            </a:extLst>
          </p:cNvPr>
          <p:cNvGraphicFramePr>
            <a:graphicFrameLocks/>
          </p:cNvGraphicFramePr>
          <p:nvPr/>
        </p:nvGraphicFramePr>
        <p:xfrm>
          <a:off x="0" y="690562"/>
          <a:ext cx="12192000" cy="616743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18FB16C3-D7F2-45DC-B880-12AE93430C6D}"/>
              </a:ext>
            </a:extLst>
          </p:cNvPr>
          <p:cNvSpPr>
            <a:spLocks noGrp="1"/>
          </p:cNvSpPr>
          <p:nvPr>
            <p:ph type="title"/>
          </p:nvPr>
        </p:nvSpPr>
        <p:spPr>
          <a:xfrm>
            <a:off x="1066800" y="277380"/>
            <a:ext cx="10058400" cy="1609344"/>
          </a:xfrm>
        </p:spPr>
        <p:txBody>
          <a:bodyPr/>
          <a:lstStyle/>
          <a:p>
            <a:r>
              <a:rPr lang="en-US" dirty="0"/>
              <a:t>Skilled Nursing Facility COVID-19 Cases</a:t>
            </a:r>
          </a:p>
        </p:txBody>
      </p:sp>
      <p:sp>
        <p:nvSpPr>
          <p:cNvPr id="4" name="Slide Number Placeholder 3">
            <a:extLst>
              <a:ext uri="{FF2B5EF4-FFF2-40B4-BE49-F238E27FC236}">
                <a16:creationId xmlns:a16="http://schemas.microsoft.com/office/drawing/2014/main" id="{A5F4595E-0A98-41C6-96B5-174DE4B0227C}"/>
              </a:ext>
            </a:extLst>
          </p:cNvPr>
          <p:cNvSpPr>
            <a:spLocks noGrp="1"/>
          </p:cNvSpPr>
          <p:nvPr>
            <p:ph type="sldNum" sz="quarter" idx="12"/>
          </p:nvPr>
        </p:nvSpPr>
        <p:spPr/>
        <p:txBody>
          <a:bodyPr/>
          <a:lstStyle/>
          <a:p>
            <a:fld id="{3FCCF984-64AA-42B4-8D2F-66BCDE3A50F4}" type="slidenum">
              <a:rPr lang="en-US" smtClean="0"/>
              <a:t>5</a:t>
            </a:fld>
            <a:endParaRPr lang="en-US" dirty="0"/>
          </a:p>
        </p:txBody>
      </p:sp>
      <p:sp>
        <p:nvSpPr>
          <p:cNvPr id="6" name="TextBox 5">
            <a:extLst>
              <a:ext uri="{FF2B5EF4-FFF2-40B4-BE49-F238E27FC236}">
                <a16:creationId xmlns:a16="http://schemas.microsoft.com/office/drawing/2014/main" id="{DA599D58-275B-4CD5-A633-C1C7735EB7AB}"/>
              </a:ext>
            </a:extLst>
          </p:cNvPr>
          <p:cNvSpPr txBox="1"/>
          <p:nvPr/>
        </p:nvSpPr>
        <p:spPr>
          <a:xfrm>
            <a:off x="0" y="6550223"/>
            <a:ext cx="3301341" cy="307777"/>
          </a:xfrm>
          <a:prstGeom prst="rect">
            <a:avLst/>
          </a:prstGeom>
          <a:noFill/>
        </p:spPr>
        <p:txBody>
          <a:bodyPr wrap="square" rtlCol="0">
            <a:spAutoFit/>
          </a:bodyPr>
          <a:lstStyle/>
          <a:p>
            <a:r>
              <a:rPr lang="en-US" sz="1400" dirty="0">
                <a:latin typeface="+mj-lt"/>
              </a:rPr>
              <a:t>Data as of 6/15/2021</a:t>
            </a:r>
          </a:p>
        </p:txBody>
      </p:sp>
      <p:sp>
        <p:nvSpPr>
          <p:cNvPr id="9" name="TextBox 8">
            <a:extLst>
              <a:ext uri="{FF2B5EF4-FFF2-40B4-BE49-F238E27FC236}">
                <a16:creationId xmlns:a16="http://schemas.microsoft.com/office/drawing/2014/main" id="{98BF3EF6-4A8B-4907-B020-8E138BB8685E}"/>
              </a:ext>
            </a:extLst>
          </p:cNvPr>
          <p:cNvSpPr txBox="1"/>
          <p:nvPr/>
        </p:nvSpPr>
        <p:spPr>
          <a:xfrm>
            <a:off x="3735176" y="4031494"/>
            <a:ext cx="1582190" cy="707886"/>
          </a:xfrm>
          <a:prstGeom prst="rect">
            <a:avLst/>
          </a:prstGeom>
          <a:noFill/>
        </p:spPr>
        <p:txBody>
          <a:bodyPr wrap="square" rtlCol="0">
            <a:spAutoFit/>
          </a:bodyPr>
          <a:lstStyle/>
          <a:p>
            <a:r>
              <a:rPr lang="en-US" sz="1000" i="1" dirty="0">
                <a:latin typeface="+mj-lt"/>
              </a:rPr>
              <a:t>*Epi curve depicts lab-confirmed (PCR or antigen positive) cases since 12/1/2020</a:t>
            </a:r>
          </a:p>
        </p:txBody>
      </p:sp>
      <p:cxnSp>
        <p:nvCxnSpPr>
          <p:cNvPr id="7" name="Straight Connector 6">
            <a:extLst>
              <a:ext uri="{FF2B5EF4-FFF2-40B4-BE49-F238E27FC236}">
                <a16:creationId xmlns:a16="http://schemas.microsoft.com/office/drawing/2014/main" id="{DD5970B6-66AA-467F-B1AD-5ACDB14E22AF}"/>
              </a:ext>
            </a:extLst>
          </p:cNvPr>
          <p:cNvCxnSpPr>
            <a:cxnSpLocks/>
          </p:cNvCxnSpPr>
          <p:nvPr/>
        </p:nvCxnSpPr>
        <p:spPr>
          <a:xfrm flipV="1">
            <a:off x="2033016" y="1415331"/>
            <a:ext cx="0" cy="1764034"/>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E4EB9515-0145-4670-87A3-8039B503E442}"/>
              </a:ext>
            </a:extLst>
          </p:cNvPr>
          <p:cNvSpPr txBox="1"/>
          <p:nvPr/>
        </p:nvSpPr>
        <p:spPr>
          <a:xfrm>
            <a:off x="1586479" y="1282688"/>
            <a:ext cx="927036" cy="830997"/>
          </a:xfrm>
          <a:prstGeom prst="rect">
            <a:avLst/>
          </a:prstGeom>
          <a:solidFill>
            <a:schemeClr val="bg1"/>
          </a:solidFill>
        </p:spPr>
        <p:txBody>
          <a:bodyPr wrap="square" rtlCol="0">
            <a:spAutoFit/>
          </a:bodyPr>
          <a:lstStyle/>
          <a:p>
            <a:pPr algn="ctr"/>
            <a:r>
              <a:rPr lang="en-US" sz="1200" dirty="0">
                <a:latin typeface="+mj-lt"/>
              </a:rPr>
              <a:t>First round</a:t>
            </a:r>
          </a:p>
          <a:p>
            <a:pPr algn="ctr"/>
            <a:r>
              <a:rPr lang="en-US" sz="1200" dirty="0">
                <a:latin typeface="+mj-lt"/>
              </a:rPr>
              <a:t>vaccine clinics began</a:t>
            </a:r>
          </a:p>
        </p:txBody>
      </p:sp>
      <p:cxnSp>
        <p:nvCxnSpPr>
          <p:cNvPr id="24" name="Straight Connector 23">
            <a:extLst>
              <a:ext uri="{FF2B5EF4-FFF2-40B4-BE49-F238E27FC236}">
                <a16:creationId xmlns:a16="http://schemas.microsoft.com/office/drawing/2014/main" id="{9388050C-28D8-4EB6-8E65-D2650F8D522D}"/>
              </a:ext>
            </a:extLst>
          </p:cNvPr>
          <p:cNvCxnSpPr>
            <a:cxnSpLocks/>
          </p:cNvCxnSpPr>
          <p:nvPr/>
        </p:nvCxnSpPr>
        <p:spPr>
          <a:xfrm flipH="1" flipV="1">
            <a:off x="5317366" y="1415331"/>
            <a:ext cx="3" cy="4360816"/>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CD5BBC63-A28C-44E1-B96C-27FB95A4C348}"/>
              </a:ext>
            </a:extLst>
          </p:cNvPr>
          <p:cNvSpPr txBox="1"/>
          <p:nvPr/>
        </p:nvSpPr>
        <p:spPr>
          <a:xfrm>
            <a:off x="4615359" y="2580481"/>
            <a:ext cx="1346699" cy="646331"/>
          </a:xfrm>
          <a:prstGeom prst="rect">
            <a:avLst/>
          </a:prstGeom>
          <a:solidFill>
            <a:schemeClr val="bg1"/>
          </a:solidFill>
        </p:spPr>
        <p:txBody>
          <a:bodyPr wrap="square" rtlCol="0">
            <a:spAutoFit/>
          </a:bodyPr>
          <a:lstStyle/>
          <a:p>
            <a:pPr algn="ctr"/>
            <a:r>
              <a:rPr lang="en-US" sz="1200" dirty="0">
                <a:latin typeface="+mj-lt"/>
              </a:rPr>
              <a:t>Third round vaccine clinics began</a:t>
            </a:r>
          </a:p>
        </p:txBody>
      </p:sp>
      <p:sp>
        <p:nvSpPr>
          <p:cNvPr id="11" name="TextBox 10">
            <a:extLst>
              <a:ext uri="{FF2B5EF4-FFF2-40B4-BE49-F238E27FC236}">
                <a16:creationId xmlns:a16="http://schemas.microsoft.com/office/drawing/2014/main" id="{290C92F3-B5EF-4125-9B54-A52AC7F4F1CB}"/>
              </a:ext>
            </a:extLst>
          </p:cNvPr>
          <p:cNvSpPr txBox="1"/>
          <p:nvPr/>
        </p:nvSpPr>
        <p:spPr>
          <a:xfrm>
            <a:off x="7516467" y="2076330"/>
            <a:ext cx="4269127" cy="1692771"/>
          </a:xfrm>
          <a:prstGeom prst="rect">
            <a:avLst/>
          </a:prstGeom>
          <a:noFill/>
          <a:ln>
            <a:noFill/>
          </a:ln>
        </p:spPr>
        <p:txBody>
          <a:bodyPr wrap="square" rtlCol="0">
            <a:spAutoFit/>
          </a:bodyPr>
          <a:lstStyle/>
          <a:p>
            <a:pPr marL="285750" indent="-285750">
              <a:buFont typeface="Arial" panose="020B0604020202020204" pitchFamily="34" charset="0"/>
              <a:buChar char="•"/>
            </a:pPr>
            <a:endParaRPr lang="en-US" sz="1600" b="1" dirty="0">
              <a:solidFill>
                <a:srgbClr val="005899"/>
              </a:solidFill>
              <a:latin typeface="+mj-lt"/>
            </a:endParaRPr>
          </a:p>
          <a:p>
            <a:r>
              <a:rPr lang="en-US" b="1" dirty="0">
                <a:solidFill>
                  <a:srgbClr val="005899"/>
                </a:solidFill>
                <a:latin typeface="+mj-lt"/>
              </a:rPr>
              <a:t>65 (83%) </a:t>
            </a:r>
            <a:r>
              <a:rPr lang="en-US" dirty="0">
                <a:latin typeface="+mj-lt"/>
              </a:rPr>
              <a:t>SNFs are out of outbreak</a:t>
            </a:r>
          </a:p>
          <a:p>
            <a:endParaRPr lang="en-US" dirty="0">
              <a:latin typeface="+mj-lt"/>
            </a:endParaRPr>
          </a:p>
          <a:p>
            <a:r>
              <a:rPr lang="en-US" b="1" dirty="0">
                <a:solidFill>
                  <a:srgbClr val="005899"/>
                </a:solidFill>
                <a:latin typeface="+mj-lt"/>
              </a:rPr>
              <a:t>13 (17%) </a:t>
            </a:r>
            <a:r>
              <a:rPr lang="en-US" dirty="0">
                <a:latin typeface="+mj-lt"/>
              </a:rPr>
              <a:t>SNFs have active outbreaks</a:t>
            </a:r>
          </a:p>
          <a:p>
            <a:endParaRPr lang="en-US" dirty="0">
              <a:latin typeface="+mj-lt"/>
            </a:endParaRPr>
          </a:p>
          <a:p>
            <a:endParaRPr lang="en-US" sz="1600" dirty="0">
              <a:latin typeface="+mj-lt"/>
            </a:endParaRPr>
          </a:p>
        </p:txBody>
      </p:sp>
      <p:cxnSp>
        <p:nvCxnSpPr>
          <p:cNvPr id="12" name="Straight Connector 11">
            <a:extLst>
              <a:ext uri="{FF2B5EF4-FFF2-40B4-BE49-F238E27FC236}">
                <a16:creationId xmlns:a16="http://schemas.microsoft.com/office/drawing/2014/main" id="{BC0DE585-3864-4366-A6BD-58BF7A09C47A}"/>
              </a:ext>
            </a:extLst>
          </p:cNvPr>
          <p:cNvCxnSpPr/>
          <p:nvPr/>
        </p:nvCxnSpPr>
        <p:spPr>
          <a:xfrm flipV="1">
            <a:off x="3669957" y="1532238"/>
            <a:ext cx="0" cy="3744097"/>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F5493B99-4CA3-4052-934A-4C85920CB95D}"/>
              </a:ext>
            </a:extLst>
          </p:cNvPr>
          <p:cNvSpPr txBox="1"/>
          <p:nvPr/>
        </p:nvSpPr>
        <p:spPr>
          <a:xfrm>
            <a:off x="2999232" y="1790520"/>
            <a:ext cx="1346699" cy="646331"/>
          </a:xfrm>
          <a:prstGeom prst="rect">
            <a:avLst/>
          </a:prstGeom>
          <a:solidFill>
            <a:schemeClr val="bg1"/>
          </a:solidFill>
        </p:spPr>
        <p:txBody>
          <a:bodyPr wrap="square" rtlCol="0">
            <a:spAutoFit/>
          </a:bodyPr>
          <a:lstStyle/>
          <a:p>
            <a:pPr algn="ctr"/>
            <a:r>
              <a:rPr lang="en-US" sz="1200" dirty="0">
                <a:latin typeface="+mj-lt"/>
              </a:rPr>
              <a:t>Second round vaccine clinics began</a:t>
            </a:r>
          </a:p>
        </p:txBody>
      </p:sp>
    </p:spTree>
    <p:extLst>
      <p:ext uri="{BB962C8B-B14F-4D97-AF65-F5344CB8AC3E}">
        <p14:creationId xmlns:p14="http://schemas.microsoft.com/office/powerpoint/2010/main" val="25249391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 y="417513"/>
            <a:ext cx="10515600" cy="1325563"/>
          </a:xfrm>
        </p:spPr>
        <p:txBody>
          <a:bodyPr>
            <a:normAutofit fontScale="90000"/>
          </a:bodyPr>
          <a:lstStyle/>
          <a:p>
            <a:pPr algn="ctr"/>
            <a:r>
              <a:rPr lang="en-US" b="1" dirty="0"/>
              <a:t>Core Element 1: Leadership Commitment</a:t>
            </a:r>
            <a:br>
              <a:rPr lang="en-US" b="1" dirty="0"/>
            </a:br>
            <a:r>
              <a:rPr lang="en-US" b="1" dirty="0"/>
              <a:t>CDC Checklist </a:t>
            </a:r>
            <a:br>
              <a:rPr lang="en-US" b="1" dirty="0"/>
            </a:b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744286"/>
            <a:ext cx="11604012" cy="3227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0" y="5336700"/>
            <a:ext cx="1828800" cy="9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178" y="3564763"/>
            <a:ext cx="262490" cy="283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178" y="3848536"/>
            <a:ext cx="262490" cy="283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178" y="4121392"/>
            <a:ext cx="262490" cy="283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178" y="4405165"/>
            <a:ext cx="262490" cy="283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4688958" y="6562010"/>
            <a:ext cx="7832209" cy="276999"/>
          </a:xfrm>
          <a:prstGeom prst="rect">
            <a:avLst/>
          </a:prstGeom>
          <a:noFill/>
        </p:spPr>
        <p:txBody>
          <a:bodyPr wrap="square" rtlCol="0">
            <a:spAutoFit/>
          </a:bodyPr>
          <a:lstStyle/>
          <a:p>
            <a:r>
              <a:rPr lang="en-US" sz="1200" dirty="0"/>
              <a:t>https://www.cdc.gov/longtermcare/pdfs/core-elements-antibiotic-stewardship-checklist.pdf</a:t>
            </a:r>
          </a:p>
        </p:txBody>
      </p:sp>
    </p:spTree>
    <p:extLst>
      <p:ext uri="{BB962C8B-B14F-4D97-AF65-F5344CB8AC3E}">
        <p14:creationId xmlns:p14="http://schemas.microsoft.com/office/powerpoint/2010/main" val="23607877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CCF984-64AA-42B4-8D2F-66BCDE3A50F4}" type="slidenum">
              <a:rPr lang="en-US" smtClean="0"/>
              <a:t>51</a:t>
            </a:fld>
            <a:endParaRPr lang="en-US" dirty="0"/>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4892" y="475213"/>
            <a:ext cx="6496494" cy="5681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551" y="1679944"/>
            <a:ext cx="4488775" cy="3739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029200" y="6602819"/>
            <a:ext cx="7283302" cy="276999"/>
          </a:xfrm>
          <a:prstGeom prst="rect">
            <a:avLst/>
          </a:prstGeom>
          <a:noFill/>
        </p:spPr>
        <p:txBody>
          <a:bodyPr wrap="square" rtlCol="0">
            <a:spAutoFit/>
          </a:bodyPr>
          <a:lstStyle/>
          <a:p>
            <a:r>
              <a:rPr lang="en-US" sz="1200" dirty="0"/>
              <a:t>https://www.cdc.gov/longtermcare/pdfs/Nursing-Homes-Core-Elements-C-508.pdf</a:t>
            </a:r>
          </a:p>
        </p:txBody>
      </p:sp>
    </p:spTree>
    <p:extLst>
      <p:ext uri="{BB962C8B-B14F-4D97-AF65-F5344CB8AC3E}">
        <p14:creationId xmlns:p14="http://schemas.microsoft.com/office/powerpoint/2010/main" val="25336169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FCCF984-64AA-42B4-8D2F-66BCDE3A50F4}" type="slidenum">
              <a:rPr lang="en-US" smtClean="0"/>
              <a:t>52</a:t>
            </a:fld>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6212" y="262962"/>
            <a:ext cx="7931555" cy="1746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393" y="2104739"/>
            <a:ext cx="10124473" cy="4657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029200" y="6602819"/>
            <a:ext cx="7283302" cy="276999"/>
          </a:xfrm>
          <a:prstGeom prst="rect">
            <a:avLst/>
          </a:prstGeom>
          <a:noFill/>
        </p:spPr>
        <p:txBody>
          <a:bodyPr wrap="square" rtlCol="0">
            <a:spAutoFit/>
          </a:bodyPr>
          <a:lstStyle/>
          <a:p>
            <a:r>
              <a:rPr lang="en-US" sz="1200" dirty="0"/>
              <a:t>https://www.cdc.gov/longtermcare/pdfs/Nursing-Homes-Core-Elements-C-508.pdf</a:t>
            </a:r>
          </a:p>
        </p:txBody>
      </p:sp>
    </p:spTree>
    <p:extLst>
      <p:ext uri="{BB962C8B-B14F-4D97-AF65-F5344CB8AC3E}">
        <p14:creationId xmlns:p14="http://schemas.microsoft.com/office/powerpoint/2010/main" val="4555795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CCF984-64AA-42B4-8D2F-66BCDE3A50F4}" type="slidenum">
              <a:rPr lang="en-US" smtClean="0"/>
              <a:t>53</a:t>
            </a:fld>
            <a:endParaRPr lang="en-US" dirty="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497" y="165479"/>
            <a:ext cx="7070318" cy="1556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1493" y="1804877"/>
            <a:ext cx="775335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029200" y="6602819"/>
            <a:ext cx="7283302" cy="276999"/>
          </a:xfrm>
          <a:prstGeom prst="rect">
            <a:avLst/>
          </a:prstGeom>
          <a:noFill/>
        </p:spPr>
        <p:txBody>
          <a:bodyPr wrap="square" rtlCol="0">
            <a:spAutoFit/>
          </a:bodyPr>
          <a:lstStyle/>
          <a:p>
            <a:r>
              <a:rPr lang="en-US" sz="1200" dirty="0"/>
              <a:t>https://www.cdc.gov/longtermcare/pdfs/Nursing-Homes-Core-Elements-C-508.pdf</a:t>
            </a:r>
          </a:p>
        </p:txBody>
      </p:sp>
    </p:spTree>
    <p:extLst>
      <p:ext uri="{BB962C8B-B14F-4D97-AF65-F5344CB8AC3E}">
        <p14:creationId xmlns:p14="http://schemas.microsoft.com/office/powerpoint/2010/main" val="12060839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5" y="417513"/>
            <a:ext cx="10515600" cy="1325563"/>
          </a:xfrm>
        </p:spPr>
        <p:txBody>
          <a:bodyPr>
            <a:normAutofit fontScale="90000"/>
          </a:bodyPr>
          <a:lstStyle/>
          <a:p>
            <a:pPr algn="ctr"/>
            <a:r>
              <a:rPr lang="en-US" b="1" dirty="0"/>
              <a:t>Core Element 1: Leadership Commitment</a:t>
            </a:r>
            <a:br>
              <a:rPr lang="en-US" b="1" dirty="0"/>
            </a:br>
            <a:r>
              <a:rPr lang="en-US" b="1" dirty="0"/>
              <a:t>CDC Checklist </a:t>
            </a:r>
            <a:br>
              <a:rPr lang="en-US" b="1" dirty="0"/>
            </a:b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744286"/>
            <a:ext cx="11604012" cy="3227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0" y="5336700"/>
            <a:ext cx="1828800" cy="9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9091" y="3564763"/>
            <a:ext cx="262490" cy="283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178" y="3848536"/>
            <a:ext cx="262490" cy="283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178" y="4121392"/>
            <a:ext cx="262490" cy="283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178" y="4405165"/>
            <a:ext cx="262490" cy="283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333" y="4688938"/>
            <a:ext cx="262490" cy="283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9535" y="2780579"/>
            <a:ext cx="506927" cy="548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4688958" y="6562010"/>
            <a:ext cx="7832209" cy="276999"/>
          </a:xfrm>
          <a:prstGeom prst="rect">
            <a:avLst/>
          </a:prstGeom>
          <a:noFill/>
        </p:spPr>
        <p:txBody>
          <a:bodyPr wrap="square" rtlCol="0">
            <a:spAutoFit/>
          </a:bodyPr>
          <a:lstStyle/>
          <a:p>
            <a:r>
              <a:rPr lang="en-US" sz="1200" dirty="0"/>
              <a:t>https://www.cdc.gov/longtermcare/pdfs/core-elements-antibiotic-stewardship-checklist.pdf</a:t>
            </a:r>
          </a:p>
        </p:txBody>
      </p:sp>
    </p:spTree>
    <p:extLst>
      <p:ext uri="{BB962C8B-B14F-4D97-AF65-F5344CB8AC3E}">
        <p14:creationId xmlns:p14="http://schemas.microsoft.com/office/powerpoint/2010/main" val="27453133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562" y="0"/>
            <a:ext cx="12183762" cy="1325563"/>
          </a:xfrm>
        </p:spPr>
        <p:txBody>
          <a:bodyPr>
            <a:normAutofit/>
          </a:bodyPr>
          <a:lstStyle/>
          <a:p>
            <a:r>
              <a:rPr lang="en-US" altLang="en-US" sz="3400" b="1" dirty="0">
                <a:latin typeface="Century Gothic" panose="020B0502020202020204" pitchFamily="34" charset="0"/>
                <a:cs typeface="Arial" charset="0"/>
              </a:rPr>
              <a:t>New Chicago HAN Antimicrobial Stewardship Website</a:t>
            </a:r>
            <a:endParaRPr lang="en-US" sz="3400" b="1" dirty="0">
              <a:latin typeface="Century Gothic" panose="020B0502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358" y="980513"/>
            <a:ext cx="7985868" cy="5548077"/>
          </a:xfrm>
          <a:prstGeom prst="rect">
            <a:avLst/>
          </a:prstGeom>
        </p:spPr>
      </p:pic>
      <p:sp>
        <p:nvSpPr>
          <p:cNvPr id="4" name="TextBox 3"/>
          <p:cNvSpPr txBox="1"/>
          <p:nvPr/>
        </p:nvSpPr>
        <p:spPr>
          <a:xfrm>
            <a:off x="6361798" y="6625049"/>
            <a:ext cx="4423719" cy="246221"/>
          </a:xfrm>
          <a:prstGeom prst="rect">
            <a:avLst/>
          </a:prstGeom>
          <a:noFill/>
        </p:spPr>
        <p:txBody>
          <a:bodyPr wrap="square" rtlCol="0">
            <a:spAutoFit/>
          </a:bodyPr>
          <a:lstStyle/>
          <a:p>
            <a:r>
              <a:rPr lang="en-US" sz="1000" dirty="0"/>
              <a:t>https://www.chicagohan.org/antimicrobial-stewardship-program</a:t>
            </a:r>
          </a:p>
        </p:txBody>
      </p:sp>
      <p:sp>
        <p:nvSpPr>
          <p:cNvPr id="5" name="Frame 4"/>
          <p:cNvSpPr/>
          <p:nvPr/>
        </p:nvSpPr>
        <p:spPr>
          <a:xfrm>
            <a:off x="5099222" y="864972"/>
            <a:ext cx="741405" cy="543698"/>
          </a:xfrm>
          <a:prstGeom prst="frame">
            <a:avLst/>
          </a:prstGeom>
          <a:solidFill>
            <a:srgbClr val="FF00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Right Arrow 5"/>
          <p:cNvSpPr/>
          <p:nvPr/>
        </p:nvSpPr>
        <p:spPr>
          <a:xfrm>
            <a:off x="1285103" y="6157888"/>
            <a:ext cx="774356" cy="454908"/>
          </a:xfrm>
          <a:prstGeom prst="rightArrow">
            <a:avLst/>
          </a:prstGeom>
          <a:solidFill>
            <a:srgbClr val="00B0F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25113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079" y="301369"/>
            <a:ext cx="9418733" cy="6247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457950" y="6619101"/>
            <a:ext cx="6067425" cy="276999"/>
          </a:xfrm>
          <a:prstGeom prst="rect">
            <a:avLst/>
          </a:prstGeom>
          <a:noFill/>
        </p:spPr>
        <p:txBody>
          <a:bodyPr wrap="square" rtlCol="0">
            <a:spAutoFit/>
          </a:bodyPr>
          <a:lstStyle/>
          <a:p>
            <a:r>
              <a:rPr lang="en-US" sz="1200" dirty="0"/>
              <a:t>https://www.chicagohan.org/antimicrobial-stewardship-program</a:t>
            </a:r>
          </a:p>
        </p:txBody>
      </p:sp>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5479" y="1179309"/>
            <a:ext cx="457200" cy="553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954" y="1668064"/>
            <a:ext cx="457200" cy="553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5479" y="2221705"/>
            <a:ext cx="457200" cy="553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025" y="2775346"/>
            <a:ext cx="457200" cy="553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954" y="3328987"/>
            <a:ext cx="457200" cy="553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3208" y="3882628"/>
            <a:ext cx="457200" cy="553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954" y="4454719"/>
            <a:ext cx="457200" cy="553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954" y="5099446"/>
            <a:ext cx="457200" cy="553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954" y="5653087"/>
            <a:ext cx="457200" cy="553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954" y="6203958"/>
            <a:ext cx="457200" cy="553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63006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br>
              <a:rPr lang="en-US" dirty="0"/>
            </a:br>
            <a:br>
              <a:rPr lang="en-US" dirty="0"/>
            </a:br>
            <a:r>
              <a:rPr lang="en-US" dirty="0"/>
              <a:t>What Questions Do You Have?</a:t>
            </a:r>
          </a:p>
        </p:txBody>
      </p:sp>
      <p:sp>
        <p:nvSpPr>
          <p:cNvPr id="3" name="Subtitle 2"/>
          <p:cNvSpPr txBox="1">
            <a:spLocks/>
          </p:cNvSpPr>
          <p:nvPr/>
        </p:nvSpPr>
        <p:spPr>
          <a:xfrm>
            <a:off x="5493320" y="176180"/>
            <a:ext cx="6805772" cy="1069848"/>
          </a:xfrm>
          <a:prstGeom prst="rect">
            <a:avLst/>
          </a:prstGeom>
        </p:spPr>
        <p:txBody>
          <a:bodyPr>
            <a:noAutofit/>
          </a:bodyPr>
          <a:lstStyle>
            <a:lvl1pPr marL="182880" indent="-182880" algn="l" defTabSz="914400" rtl="0" eaLnBrk="1" latinLnBrk="0" hangingPunct="1">
              <a:lnSpc>
                <a:spcPct val="90000"/>
              </a:lnSpc>
              <a:spcBef>
                <a:spcPts val="1200"/>
              </a:spcBef>
              <a:buClr>
                <a:srgbClr val="E4002B"/>
              </a:buClr>
              <a:buSzPct val="90000"/>
              <a:buFont typeface="Arial"/>
              <a:buChar char="•"/>
              <a:defRPr sz="2000" kern="1200">
                <a:solidFill>
                  <a:srgbClr val="005899"/>
                </a:solidFill>
                <a:latin typeface="Century Gothic"/>
                <a:ea typeface="+mn-ea"/>
                <a:cs typeface="+mn-cs"/>
              </a:defRPr>
            </a:lvl1pPr>
            <a:lvl2pPr marL="457200" indent="-182880" algn="l" defTabSz="914400" rtl="0" eaLnBrk="1" latinLnBrk="0" hangingPunct="1">
              <a:lnSpc>
                <a:spcPct val="90000"/>
              </a:lnSpc>
              <a:spcBef>
                <a:spcPts val="400"/>
              </a:spcBef>
              <a:spcAft>
                <a:spcPts val="200"/>
              </a:spcAft>
              <a:buClr>
                <a:srgbClr val="E4002B"/>
              </a:buClr>
              <a:buSzPct val="90000"/>
              <a:buFont typeface="Arial"/>
              <a:buChar char="•"/>
              <a:defRPr sz="1800" kern="1200">
                <a:solidFill>
                  <a:srgbClr val="005899"/>
                </a:solidFill>
                <a:latin typeface="Century Gothic"/>
                <a:ea typeface="+mn-ea"/>
                <a:cs typeface="+mn-cs"/>
              </a:defRPr>
            </a:lvl2pPr>
            <a:lvl3pPr marL="73152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899"/>
                </a:solidFill>
                <a:latin typeface="Century Gothic"/>
                <a:ea typeface="+mn-ea"/>
                <a:cs typeface="+mn-cs"/>
              </a:defRPr>
            </a:lvl3pPr>
            <a:lvl4pPr marL="100584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899"/>
                </a:solidFill>
                <a:latin typeface="Century Gothic"/>
                <a:ea typeface="+mn-ea"/>
                <a:cs typeface="+mn-cs"/>
              </a:defRPr>
            </a:lvl4pPr>
            <a:lvl5pPr marL="128016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899"/>
                </a:solidFill>
                <a:latin typeface="Century Gothic"/>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a:lstStyle>
          <a:p>
            <a:pPr marL="0" indent="0">
              <a:buNone/>
            </a:pPr>
            <a:r>
              <a:rPr lang="en-US" dirty="0"/>
              <a:t>Amy Hanson, PharmD, BCPS AQ-ID</a:t>
            </a:r>
          </a:p>
          <a:p>
            <a:pPr marL="0" indent="0">
              <a:buNone/>
            </a:pPr>
            <a:r>
              <a:rPr lang="en-US" dirty="0"/>
              <a:t>Chicago Department of Public Health </a:t>
            </a:r>
          </a:p>
          <a:p>
            <a:pPr marL="0" indent="0">
              <a:buNone/>
            </a:pPr>
            <a:r>
              <a:rPr lang="en-US" dirty="0"/>
              <a:t>Amy.Hanson@cityofchicago.org</a:t>
            </a:r>
          </a:p>
        </p:txBody>
      </p:sp>
    </p:spTree>
    <p:extLst>
      <p:ext uri="{BB962C8B-B14F-4D97-AF65-F5344CB8AC3E}">
        <p14:creationId xmlns:p14="http://schemas.microsoft.com/office/powerpoint/2010/main" val="38257404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2427289" y="2543175"/>
            <a:ext cx="735488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F0000"/>
              </a:solidFill>
              <a:effectLst/>
              <a:uLnTx/>
              <a:uFillTx/>
              <a:latin typeface="Bookman Old Style"/>
              <a:ea typeface="+mn-ea"/>
              <a:cs typeface="Arial"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4400" b="1" i="0" u="none" strike="noStrike" kern="1200" cap="none" spc="0" normalizeH="0" baseline="0" noProof="0" dirty="0">
              <a:ln>
                <a:noFill/>
              </a:ln>
              <a:solidFill>
                <a:srgbClr val="FF0000"/>
              </a:solidFill>
              <a:effectLst/>
              <a:uLnTx/>
              <a:uFillTx/>
              <a:latin typeface="Bookman Old Style"/>
              <a:ea typeface="+mn-ea"/>
              <a:cs typeface="Arial" charset="0"/>
            </a:endParaRPr>
          </a:p>
        </p:txBody>
      </p:sp>
      <p:sp>
        <p:nvSpPr>
          <p:cNvPr id="2" name="Title 1">
            <a:extLst>
              <a:ext uri="{FF2B5EF4-FFF2-40B4-BE49-F238E27FC236}">
                <a16:creationId xmlns:a16="http://schemas.microsoft.com/office/drawing/2014/main" id="{6848293F-904D-4F49-A103-3FE7FB0DF993}"/>
              </a:ext>
            </a:extLst>
          </p:cNvPr>
          <p:cNvSpPr>
            <a:spLocks noGrp="1"/>
          </p:cNvSpPr>
          <p:nvPr>
            <p:ph type="title"/>
          </p:nvPr>
        </p:nvSpPr>
        <p:spPr>
          <a:xfrm>
            <a:off x="1075532" y="709232"/>
            <a:ext cx="10058400" cy="1609344"/>
          </a:xfrm>
        </p:spPr>
        <p:txBody>
          <a:bodyPr/>
          <a:lstStyle/>
          <a:p>
            <a:pPr algn="ctr"/>
            <a:r>
              <a:rPr lang="en-US" dirty="0"/>
              <a:t>Questions &amp; Answers</a:t>
            </a:r>
            <a:br>
              <a:rPr lang="en-US" sz="1800" dirty="0">
                <a:solidFill>
                  <a:prstClr val="black"/>
                </a:solidFill>
              </a:rPr>
            </a:br>
            <a:endParaRPr lang="en-US" dirty="0"/>
          </a:p>
        </p:txBody>
      </p:sp>
      <p:sp>
        <p:nvSpPr>
          <p:cNvPr id="6" name="Content Placeholder 2">
            <a:extLst>
              <a:ext uri="{FF2B5EF4-FFF2-40B4-BE49-F238E27FC236}">
                <a16:creationId xmlns:a16="http://schemas.microsoft.com/office/drawing/2014/main" id="{C79C6831-0DED-224E-B4C2-5392144513FC}"/>
              </a:ext>
            </a:extLst>
          </p:cNvPr>
          <p:cNvSpPr>
            <a:spLocks noGrp="1"/>
          </p:cNvSpPr>
          <p:nvPr>
            <p:ph idx="1"/>
          </p:nvPr>
        </p:nvSpPr>
        <p:spPr>
          <a:xfrm>
            <a:off x="4969963" y="2442541"/>
            <a:ext cx="6341165" cy="1609343"/>
          </a:xfrm>
        </p:spPr>
        <p:txBody>
          <a:bodyPr>
            <a:normAutofit/>
          </a:bodyPr>
          <a:lstStyle/>
          <a:p>
            <a:pPr marL="0" indent="0" algn="ctr">
              <a:buNone/>
            </a:pPr>
            <a:endParaRPr lang="en-US" sz="2800" dirty="0"/>
          </a:p>
          <a:p>
            <a:pPr marL="0" indent="0" algn="ctr">
              <a:buNone/>
            </a:pPr>
            <a:r>
              <a:rPr lang="en-US" b="1" dirty="0"/>
              <a:t>For additional resources and upcoming events, please visit the CDPH LTCF HAN page at</a:t>
            </a:r>
            <a:r>
              <a:rPr lang="en-US" dirty="0"/>
              <a:t>: </a:t>
            </a:r>
            <a:r>
              <a:rPr lang="en-US" dirty="0">
                <a:hlinkClick r:id="rId3"/>
              </a:rPr>
              <a:t>https://www.chicagohan.org/covid-19/LTCF</a:t>
            </a:r>
            <a:endParaRPr lang="en-US" dirty="0"/>
          </a:p>
          <a:p>
            <a:pPr marL="0" indent="0" algn="ctr">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8104704E-8C53-4EE6-B889-BA6695DA09A1}"/>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3FCCF984-64AA-42B4-8D2F-66BCDE3A50F4}" type="slidenum">
              <a:rPr kumimoji="0" lang="en-US" sz="1400" b="1" i="0" u="none" strike="noStrike" kern="1200" cap="none" spc="0" normalizeH="0" baseline="0" noProof="0" smtClean="0">
                <a:ln>
                  <a:noFill/>
                </a:ln>
                <a:solidFill>
                  <a:prstClr val="black"/>
                </a:solidFill>
                <a:effectLst/>
                <a:uLnTx/>
                <a:uFillTx/>
                <a:latin typeface="Century Gothic"/>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58</a:t>
            </a:fld>
            <a:endParaRPr kumimoji="0" lang="en-US" sz="1400" b="1"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 name="TextBox 2">
            <a:extLst>
              <a:ext uri="{FF2B5EF4-FFF2-40B4-BE49-F238E27FC236}">
                <a16:creationId xmlns:a16="http://schemas.microsoft.com/office/drawing/2014/main" id="{EDA16B53-9C14-4D25-8D22-6B4598E38D0A}"/>
              </a:ext>
            </a:extLst>
          </p:cNvPr>
          <p:cNvSpPr txBox="1"/>
          <p:nvPr/>
        </p:nvSpPr>
        <p:spPr>
          <a:xfrm>
            <a:off x="-1567146" y="2077310"/>
            <a:ext cx="8706644" cy="569386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899"/>
                </a:solidFill>
                <a:effectLst/>
                <a:uLnTx/>
                <a:uFillTx/>
                <a:latin typeface="+mj-lt"/>
                <a:ea typeface="+mn-ea"/>
                <a:cs typeface="+mn-cs"/>
              </a:rPr>
              <a:t>A special thanks to:</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005899"/>
                </a:solidFill>
                <a:latin typeface="+mj-lt"/>
              </a:rPr>
              <a:t> </a:t>
            </a:r>
            <a:endParaRPr lang="en-US" sz="2000" b="1" u="sng" dirty="0">
              <a:solidFill>
                <a:srgbClr val="005899"/>
              </a:solidFill>
              <a:latin typeface="+mj-lt"/>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1" u="sng" dirty="0">
                <a:solidFill>
                  <a:srgbClr val="005899"/>
                </a:solidFill>
                <a:latin typeface="+mj-lt"/>
              </a:rPr>
              <a:t>CDPH HAI Team:</a:t>
            </a:r>
            <a:br>
              <a:rPr lang="en-US" sz="2000" dirty="0">
                <a:solidFill>
                  <a:srgbClr val="005899"/>
                </a:solidFill>
                <a:latin typeface="+mj-lt"/>
              </a:rPr>
            </a:br>
            <a:r>
              <a:rPr lang="en-US" sz="2000" dirty="0">
                <a:solidFill>
                  <a:srgbClr val="005899"/>
                </a:solidFill>
                <a:latin typeface="+mj-lt"/>
              </a:rPr>
              <a:t>Hira Adil</a:t>
            </a:r>
          </a:p>
          <a:p>
            <a:pPr lvl="0" algn="ctr">
              <a:defRPr/>
            </a:pPr>
            <a:r>
              <a:rPr lang="en-US" sz="2000" dirty="0">
                <a:solidFill>
                  <a:srgbClr val="005899"/>
                </a:solidFill>
                <a:latin typeface="+mj-lt"/>
              </a:rPr>
              <a:t>Dr. Stephanie Black</a:t>
            </a:r>
          </a:p>
          <a:p>
            <a:pPr lvl="0" algn="ctr">
              <a:defRPr/>
            </a:pPr>
            <a:r>
              <a:rPr lang="en-US" sz="2000" dirty="0">
                <a:solidFill>
                  <a:srgbClr val="005899"/>
                </a:solidFill>
                <a:latin typeface="+mj-lt"/>
              </a:rPr>
              <a:t>Dan </a:t>
            </a:r>
            <a:r>
              <a:rPr lang="en-US" sz="2000" dirty="0" err="1">
                <a:solidFill>
                  <a:srgbClr val="005899"/>
                </a:solidFill>
                <a:latin typeface="+mj-lt"/>
              </a:rPr>
              <a:t>Galanto</a:t>
            </a:r>
            <a:endParaRPr lang="en-US" sz="2000" dirty="0">
              <a:solidFill>
                <a:srgbClr val="005899"/>
              </a:solidFill>
              <a:latin typeface="+mj-lt"/>
            </a:endParaRPr>
          </a:p>
          <a:p>
            <a:pPr algn="ctr">
              <a:defRPr/>
            </a:pPr>
            <a:r>
              <a:rPr lang="en-US" sz="2000" dirty="0">
                <a:solidFill>
                  <a:srgbClr val="005899"/>
                </a:solidFill>
                <a:latin typeface="+mj-lt"/>
              </a:rPr>
              <a:t>Dr. Amy Hanson</a:t>
            </a:r>
          </a:p>
          <a:p>
            <a:pPr algn="ctr">
              <a:defRPr/>
            </a:pPr>
            <a:r>
              <a:rPr lang="en-US" sz="2000" dirty="0">
                <a:solidFill>
                  <a:srgbClr val="005899"/>
                </a:solidFill>
                <a:latin typeface="+mj-lt"/>
              </a:rPr>
              <a:t>Adebola Hassan</a:t>
            </a:r>
          </a:p>
          <a:p>
            <a:pPr algn="ctr">
              <a:defRPr/>
            </a:pPr>
            <a:r>
              <a:rPr lang="en-US" sz="2000" dirty="0">
                <a:solidFill>
                  <a:srgbClr val="005899"/>
                </a:solidFill>
                <a:latin typeface="+mj-lt"/>
              </a:rPr>
              <a:t>Liz Shane</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dirty="0">
                <a:solidFill>
                  <a:srgbClr val="005899"/>
                </a:solidFill>
                <a:latin typeface="+mj-lt"/>
              </a:rPr>
              <a:t>Winter </a:t>
            </a:r>
            <a:r>
              <a:rPr lang="en-US" sz="2000" dirty="0" err="1">
                <a:solidFill>
                  <a:srgbClr val="005899"/>
                </a:solidFill>
                <a:latin typeface="+mj-lt"/>
              </a:rPr>
              <a:t>Viverette</a:t>
            </a:r>
            <a:endParaRPr lang="en-US" sz="2000" dirty="0">
              <a:solidFill>
                <a:srgbClr val="005899"/>
              </a:solidFill>
              <a:latin typeface="+mj-lt"/>
            </a:endParaRPr>
          </a:p>
          <a:p>
            <a:pPr algn="ctr">
              <a:defRPr/>
            </a:pPr>
            <a:r>
              <a:rPr lang="en-US" sz="2000" dirty="0">
                <a:solidFill>
                  <a:srgbClr val="005899"/>
                </a:solidFill>
                <a:latin typeface="+mj-lt"/>
              </a:rPr>
              <a:t>Kelly Walblay</a:t>
            </a:r>
          </a:p>
          <a:p>
            <a:pPr algn="ctr">
              <a:defRPr/>
            </a:pPr>
            <a:r>
              <a:rPr lang="en-US" sz="2000" dirty="0">
                <a:solidFill>
                  <a:srgbClr val="005899"/>
                </a:solidFill>
                <a:latin typeface="+mj-lt"/>
              </a:rPr>
              <a:t>Shannon Xydis</a:t>
            </a:r>
          </a:p>
          <a:p>
            <a:pPr algn="ctr">
              <a:defRPr/>
            </a:pPr>
            <a:r>
              <a:rPr lang="en-US" sz="2000" dirty="0">
                <a:solidFill>
                  <a:srgbClr val="005899"/>
                </a:solidFill>
                <a:latin typeface="+mj-lt"/>
              </a:rPr>
              <a:t>Shane </a:t>
            </a:r>
            <a:r>
              <a:rPr lang="en-US" sz="2000" dirty="0" err="1">
                <a:solidFill>
                  <a:srgbClr val="005899"/>
                </a:solidFill>
                <a:latin typeface="+mj-lt"/>
              </a:rPr>
              <a:t>Zelencik</a:t>
            </a:r>
            <a:endParaRPr lang="en-US" sz="2000" dirty="0">
              <a:solidFill>
                <a:srgbClr val="005899"/>
              </a:solidFill>
              <a:latin typeface="+mj-lt"/>
            </a:endParaRPr>
          </a:p>
          <a:p>
            <a:pPr algn="ctr">
              <a:defRPr/>
            </a:pPr>
            <a:r>
              <a:rPr lang="en-US" sz="2000" dirty="0">
                <a:solidFill>
                  <a:srgbClr val="005899"/>
                </a:solidFill>
                <a:latin typeface="+mj-lt"/>
              </a:rPr>
              <a:t>Christy </a:t>
            </a:r>
            <a:r>
              <a:rPr lang="en-US" sz="2000" dirty="0" err="1">
                <a:solidFill>
                  <a:srgbClr val="005899"/>
                </a:solidFill>
                <a:latin typeface="+mj-lt"/>
              </a:rPr>
              <a:t>Zelinski</a:t>
            </a:r>
            <a:endParaRPr lang="en-US" sz="2000" dirty="0">
              <a:solidFill>
                <a:srgbClr val="005899"/>
              </a:solidFill>
              <a:latin typeface="+mj-lt"/>
            </a:endParaRPr>
          </a:p>
          <a:p>
            <a:pPr algn="ctr">
              <a:defRPr/>
            </a:pPr>
            <a:endParaRPr lang="en-US" sz="2000" dirty="0">
              <a:solidFill>
                <a:prstClr val="black"/>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j-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mj-lt"/>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Bookman Old Style"/>
              <a:ea typeface="+mn-ea"/>
              <a:cs typeface="+mn-cs"/>
            </a:endParaRPr>
          </a:p>
        </p:txBody>
      </p:sp>
    </p:spTree>
    <p:extLst>
      <p:ext uri="{BB962C8B-B14F-4D97-AF65-F5344CB8AC3E}">
        <p14:creationId xmlns:p14="http://schemas.microsoft.com/office/powerpoint/2010/main" val="1231370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9F154E5C-DC11-45B6-88C8-A9ACFBA81225}"/>
              </a:ext>
            </a:extLst>
          </p:cNvPr>
          <p:cNvGraphicFramePr>
            <a:graphicFrameLocks/>
          </p:cNvGraphicFramePr>
          <p:nvPr/>
        </p:nvGraphicFramePr>
        <p:xfrm>
          <a:off x="104775" y="2257425"/>
          <a:ext cx="11982450" cy="460057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8014DB5-BE25-4329-9D81-666FE3184368}"/>
              </a:ext>
            </a:extLst>
          </p:cNvPr>
          <p:cNvSpPr>
            <a:spLocks noGrp="1"/>
          </p:cNvSpPr>
          <p:nvPr>
            <p:ph type="title"/>
          </p:nvPr>
        </p:nvSpPr>
        <p:spPr>
          <a:xfrm>
            <a:off x="1069848" y="484632"/>
            <a:ext cx="10576720" cy="1609344"/>
          </a:xfrm>
        </p:spPr>
        <p:txBody>
          <a:bodyPr>
            <a:normAutofit/>
          </a:bodyPr>
          <a:lstStyle/>
          <a:p>
            <a:r>
              <a:rPr lang="en-US" dirty="0"/>
              <a:t>The majority of new SNF-associated COVID-19 cases are </a:t>
            </a:r>
            <a:r>
              <a:rPr lang="en-US" u="sng" dirty="0"/>
              <a:t>not</a:t>
            </a:r>
            <a:r>
              <a:rPr lang="en-US" dirty="0"/>
              <a:t> fully vaccinated</a:t>
            </a:r>
          </a:p>
        </p:txBody>
      </p:sp>
      <p:sp>
        <p:nvSpPr>
          <p:cNvPr id="5" name="TextBox 4">
            <a:extLst>
              <a:ext uri="{FF2B5EF4-FFF2-40B4-BE49-F238E27FC236}">
                <a16:creationId xmlns:a16="http://schemas.microsoft.com/office/drawing/2014/main" id="{FF34E317-1627-427F-BBA1-94092A5E6703}"/>
              </a:ext>
            </a:extLst>
          </p:cNvPr>
          <p:cNvSpPr txBox="1"/>
          <p:nvPr/>
        </p:nvSpPr>
        <p:spPr>
          <a:xfrm>
            <a:off x="0" y="6550223"/>
            <a:ext cx="3301341" cy="307777"/>
          </a:xfrm>
          <a:prstGeom prst="rect">
            <a:avLst/>
          </a:prstGeom>
          <a:noFill/>
        </p:spPr>
        <p:txBody>
          <a:bodyPr wrap="square" rtlCol="0">
            <a:spAutoFit/>
          </a:bodyPr>
          <a:lstStyle/>
          <a:p>
            <a:r>
              <a:rPr lang="en-US" sz="1400" dirty="0">
                <a:latin typeface="+mj-lt"/>
              </a:rPr>
              <a:t>Data as of 6/15/2021</a:t>
            </a:r>
          </a:p>
        </p:txBody>
      </p:sp>
    </p:spTree>
    <p:extLst>
      <p:ext uri="{BB962C8B-B14F-4D97-AF65-F5344CB8AC3E}">
        <p14:creationId xmlns:p14="http://schemas.microsoft.com/office/powerpoint/2010/main" val="1162207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27673-042C-E54B-A462-F6E2512A83EC}"/>
              </a:ext>
            </a:extLst>
          </p:cNvPr>
          <p:cNvSpPr>
            <a:spLocks noGrp="1"/>
          </p:cNvSpPr>
          <p:nvPr>
            <p:ph type="title"/>
          </p:nvPr>
        </p:nvSpPr>
        <p:spPr/>
        <p:txBody>
          <a:bodyPr/>
          <a:lstStyle/>
          <a:p>
            <a:r>
              <a:rPr lang="en-US" dirty="0"/>
              <a:t>COVID Variants of Concern in Illinois</a:t>
            </a:r>
            <a:endParaRPr lang="en-US" dirty="0">
              <a:solidFill>
                <a:srgbClr val="FF0000"/>
              </a:solidFill>
            </a:endParaRPr>
          </a:p>
        </p:txBody>
      </p:sp>
      <p:sp>
        <p:nvSpPr>
          <p:cNvPr id="4" name="Slide Number Placeholder 3">
            <a:extLst>
              <a:ext uri="{FF2B5EF4-FFF2-40B4-BE49-F238E27FC236}">
                <a16:creationId xmlns:a16="http://schemas.microsoft.com/office/drawing/2014/main" id="{96871CD0-A50C-DD48-AC64-B255C06D0E99}"/>
              </a:ext>
            </a:extLst>
          </p:cNvPr>
          <p:cNvSpPr>
            <a:spLocks noGrp="1"/>
          </p:cNvSpPr>
          <p:nvPr>
            <p:ph type="sldNum" sz="quarter" idx="12"/>
          </p:nvPr>
        </p:nvSpPr>
        <p:spPr/>
        <p:txBody>
          <a:bodyPr/>
          <a:lstStyle/>
          <a:p>
            <a:fld id="{3FCCF984-64AA-42B4-8D2F-66BCDE3A50F4}" type="slidenum">
              <a:rPr lang="en-US" smtClean="0"/>
              <a:t>7</a:t>
            </a:fld>
            <a:endParaRPr lang="en-US" dirty="0"/>
          </a:p>
        </p:txBody>
      </p:sp>
      <p:sp>
        <p:nvSpPr>
          <p:cNvPr id="6" name="Rectangle 5">
            <a:extLst>
              <a:ext uri="{FF2B5EF4-FFF2-40B4-BE49-F238E27FC236}">
                <a16:creationId xmlns:a16="http://schemas.microsoft.com/office/drawing/2014/main" id="{D9D52EF3-5192-2745-ADCE-EF0B59CAFAEC}"/>
              </a:ext>
            </a:extLst>
          </p:cNvPr>
          <p:cNvSpPr/>
          <p:nvPr/>
        </p:nvSpPr>
        <p:spPr>
          <a:xfrm>
            <a:off x="0" y="6581001"/>
            <a:ext cx="10601379" cy="276999"/>
          </a:xfrm>
          <a:prstGeom prst="rect">
            <a:avLst/>
          </a:prstGeom>
        </p:spPr>
        <p:txBody>
          <a:bodyPr wrap="square">
            <a:spAutoFit/>
          </a:bodyPr>
          <a:lstStyle/>
          <a:p>
            <a:r>
              <a:rPr lang="en-US" sz="1200" b="1" dirty="0">
                <a:solidFill>
                  <a:srgbClr val="0070C0"/>
                </a:solidFill>
              </a:rPr>
              <a:t>Source: </a:t>
            </a:r>
            <a:r>
              <a:rPr lang="en-US" sz="1200" dirty="0">
                <a:solidFill>
                  <a:srgbClr val="0070C0"/>
                </a:solidFill>
              </a:rPr>
              <a:t>https://covid.cdc.gov/covid-data-tracker/#variant-proportions</a:t>
            </a:r>
          </a:p>
        </p:txBody>
      </p:sp>
      <p:sp>
        <p:nvSpPr>
          <p:cNvPr id="7" name="Content Placeholder 2">
            <a:extLst>
              <a:ext uri="{FF2B5EF4-FFF2-40B4-BE49-F238E27FC236}">
                <a16:creationId xmlns:a16="http://schemas.microsoft.com/office/drawing/2014/main" id="{214A31D0-D6D3-274D-AFA2-C927A408779F}"/>
              </a:ext>
            </a:extLst>
          </p:cNvPr>
          <p:cNvSpPr>
            <a:spLocks noGrp="1"/>
          </p:cNvSpPr>
          <p:nvPr>
            <p:ph idx="1"/>
          </p:nvPr>
        </p:nvSpPr>
        <p:spPr>
          <a:xfrm>
            <a:off x="310551" y="2032211"/>
            <a:ext cx="4710900" cy="4050792"/>
          </a:xfrm>
        </p:spPr>
        <p:txBody>
          <a:bodyPr>
            <a:noAutofit/>
          </a:bodyPr>
          <a:lstStyle/>
          <a:p>
            <a:r>
              <a:rPr lang="en-US" sz="2800" b="1" dirty="0"/>
              <a:t>Proportions in Illinois:</a:t>
            </a:r>
          </a:p>
          <a:p>
            <a:pPr lvl="1"/>
            <a:r>
              <a:rPr lang="en-US" sz="2400" dirty="0"/>
              <a:t>B.1.1.7 (U.K.) – 60.5%</a:t>
            </a:r>
          </a:p>
          <a:p>
            <a:pPr lvl="1"/>
            <a:r>
              <a:rPr lang="en-US" sz="2400" dirty="0"/>
              <a:t>B.1.351  (South Africa) – 0.7%</a:t>
            </a:r>
          </a:p>
          <a:p>
            <a:pPr lvl="1"/>
            <a:r>
              <a:rPr lang="en-US" sz="2400" dirty="0"/>
              <a:t>B.1.427/1.429 (California) – 0.7%</a:t>
            </a:r>
          </a:p>
          <a:p>
            <a:pPr lvl="1"/>
            <a:r>
              <a:rPr lang="en-US" sz="2400" dirty="0"/>
              <a:t>B.1.617.2 (Delta) –  3.9%</a:t>
            </a:r>
          </a:p>
          <a:p>
            <a:pPr lvl="1"/>
            <a:r>
              <a:rPr lang="en-US" sz="2400" dirty="0"/>
              <a:t>P.1 (Brazil) – 23.7%</a:t>
            </a:r>
          </a:p>
          <a:p>
            <a:pPr lvl="1"/>
            <a:r>
              <a:rPr lang="en-US" sz="2400" dirty="0"/>
              <a:t>Other lineages – 10.6%</a:t>
            </a:r>
          </a:p>
        </p:txBody>
      </p:sp>
      <p:pic>
        <p:nvPicPr>
          <p:cNvPr id="5" name="Picture 4">
            <a:extLst>
              <a:ext uri="{FF2B5EF4-FFF2-40B4-BE49-F238E27FC236}">
                <a16:creationId xmlns:a16="http://schemas.microsoft.com/office/drawing/2014/main" id="{B8796FE2-8E51-494F-B1A6-DA96F58001B2}"/>
              </a:ext>
            </a:extLst>
          </p:cNvPr>
          <p:cNvPicPr>
            <a:picLocks noChangeAspect="1"/>
          </p:cNvPicPr>
          <p:nvPr/>
        </p:nvPicPr>
        <p:blipFill>
          <a:blip r:embed="rId3"/>
          <a:stretch>
            <a:fillRect/>
          </a:stretch>
        </p:blipFill>
        <p:spPr>
          <a:xfrm>
            <a:off x="4910147" y="2093976"/>
            <a:ext cx="6721021" cy="3399335"/>
          </a:xfrm>
          <a:prstGeom prst="rect">
            <a:avLst/>
          </a:prstGeom>
        </p:spPr>
      </p:pic>
    </p:spTree>
    <p:extLst>
      <p:ext uri="{BB962C8B-B14F-4D97-AF65-F5344CB8AC3E}">
        <p14:creationId xmlns:p14="http://schemas.microsoft.com/office/powerpoint/2010/main" val="3073853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666B4-234D-B440-9529-B2C617782D97}"/>
              </a:ext>
            </a:extLst>
          </p:cNvPr>
          <p:cNvSpPr>
            <a:spLocks noGrp="1"/>
          </p:cNvSpPr>
          <p:nvPr>
            <p:ph type="title"/>
          </p:nvPr>
        </p:nvSpPr>
        <p:spPr/>
        <p:txBody>
          <a:bodyPr/>
          <a:lstStyle/>
          <a:p>
            <a:r>
              <a:rPr lang="en-US" dirty="0"/>
              <a:t>Reminder: Use of Eye Protection</a:t>
            </a:r>
          </a:p>
        </p:txBody>
      </p:sp>
      <p:sp>
        <p:nvSpPr>
          <p:cNvPr id="3" name="Content Placeholder 2">
            <a:extLst>
              <a:ext uri="{FF2B5EF4-FFF2-40B4-BE49-F238E27FC236}">
                <a16:creationId xmlns:a16="http://schemas.microsoft.com/office/drawing/2014/main" id="{B0B15891-B2DB-644B-81B3-928AF6897D80}"/>
              </a:ext>
            </a:extLst>
          </p:cNvPr>
          <p:cNvSpPr>
            <a:spLocks noGrp="1"/>
          </p:cNvSpPr>
          <p:nvPr>
            <p:ph idx="1"/>
          </p:nvPr>
        </p:nvSpPr>
        <p:spPr/>
        <p:txBody>
          <a:bodyPr>
            <a:normAutofit/>
          </a:bodyPr>
          <a:lstStyle/>
          <a:p>
            <a:r>
              <a:rPr lang="en-US" dirty="0"/>
              <a:t>Eye protection must be worn: </a:t>
            </a:r>
          </a:p>
          <a:p>
            <a:pPr lvl="1"/>
            <a:r>
              <a:rPr lang="en-US" dirty="0"/>
              <a:t>For the care of any resident under quarantine or isolation for COVID (e.g., unvaccinated new and readmitted residents, exposed residents, symptomatic residents, and COVID+ residents)</a:t>
            </a:r>
          </a:p>
          <a:p>
            <a:pPr lvl="1"/>
            <a:r>
              <a:rPr lang="en-US" dirty="0"/>
              <a:t>For the care of </a:t>
            </a:r>
            <a:r>
              <a:rPr lang="en-US" b="1" u="sng" dirty="0"/>
              <a:t>all residents </a:t>
            </a:r>
            <a:r>
              <a:rPr lang="en-US" dirty="0"/>
              <a:t>if a facility has had a case within the past 14 days </a:t>
            </a:r>
            <a:r>
              <a:rPr lang="en-US" b="1" dirty="0"/>
              <a:t>and/or </a:t>
            </a:r>
            <a:r>
              <a:rPr lang="en-US" dirty="0"/>
              <a:t>if the Cook County positivity rate is &gt;5% as per CMS. </a:t>
            </a:r>
          </a:p>
          <a:p>
            <a:pPr lvl="1"/>
            <a:endParaRPr lang="en-US" dirty="0"/>
          </a:p>
          <a:p>
            <a:r>
              <a:rPr lang="en-US" dirty="0"/>
              <a:t>If a facility has not had a case in &gt;14 days* </a:t>
            </a:r>
            <a:r>
              <a:rPr lang="en-US" b="1" dirty="0"/>
              <a:t>and</a:t>
            </a:r>
            <a:r>
              <a:rPr lang="en-US" dirty="0"/>
              <a:t> the Cook County positivity rate is &lt;5% as per CMS:</a:t>
            </a:r>
          </a:p>
          <a:p>
            <a:pPr lvl="1"/>
            <a:r>
              <a:rPr lang="en-US" dirty="0"/>
              <a:t>Eye protection does </a:t>
            </a:r>
            <a:r>
              <a:rPr lang="en-US" u="sng" dirty="0"/>
              <a:t>not</a:t>
            </a:r>
            <a:r>
              <a:rPr lang="en-US" dirty="0"/>
              <a:t> need to be worn for the care of residents who are not under quarantine or isolation for COVID (i.e., no eye protection would be needed in the </a:t>
            </a:r>
            <a:r>
              <a:rPr lang="en-US" b="1" dirty="0">
                <a:solidFill>
                  <a:srgbClr val="00B050"/>
                </a:solidFill>
              </a:rPr>
              <a:t>green</a:t>
            </a:r>
            <a:r>
              <a:rPr lang="en-US" dirty="0"/>
              <a:t> or </a:t>
            </a:r>
            <a:r>
              <a:rPr lang="en-US" b="1" dirty="0">
                <a:solidFill>
                  <a:schemeClr val="tx2"/>
                </a:solidFill>
              </a:rPr>
              <a:t>gray</a:t>
            </a:r>
            <a:r>
              <a:rPr lang="en-US" dirty="0"/>
              <a:t> zones).</a:t>
            </a:r>
          </a:p>
        </p:txBody>
      </p:sp>
      <p:sp>
        <p:nvSpPr>
          <p:cNvPr id="4" name="Slide Number Placeholder 3">
            <a:extLst>
              <a:ext uri="{FF2B5EF4-FFF2-40B4-BE49-F238E27FC236}">
                <a16:creationId xmlns:a16="http://schemas.microsoft.com/office/drawing/2014/main" id="{FF7BF04E-E9B7-E845-8222-AA5B3989DF53}"/>
              </a:ext>
            </a:extLst>
          </p:cNvPr>
          <p:cNvSpPr>
            <a:spLocks noGrp="1"/>
          </p:cNvSpPr>
          <p:nvPr>
            <p:ph type="sldNum" sz="quarter" idx="12"/>
          </p:nvPr>
        </p:nvSpPr>
        <p:spPr/>
        <p:txBody>
          <a:bodyPr/>
          <a:lstStyle/>
          <a:p>
            <a:fld id="{3FCCF984-64AA-42B4-8D2F-66BCDE3A50F4}" type="slidenum">
              <a:rPr lang="en-US" smtClean="0"/>
              <a:t>8</a:t>
            </a:fld>
            <a:endParaRPr lang="en-US" dirty="0"/>
          </a:p>
        </p:txBody>
      </p:sp>
      <p:sp>
        <p:nvSpPr>
          <p:cNvPr id="5" name="Rectangle 4">
            <a:extLst>
              <a:ext uri="{FF2B5EF4-FFF2-40B4-BE49-F238E27FC236}">
                <a16:creationId xmlns:a16="http://schemas.microsoft.com/office/drawing/2014/main" id="{C45F48B5-00A0-1B48-9F09-2D264041E3B6}"/>
              </a:ext>
            </a:extLst>
          </p:cNvPr>
          <p:cNvSpPr/>
          <p:nvPr/>
        </p:nvSpPr>
        <p:spPr>
          <a:xfrm>
            <a:off x="0" y="6373368"/>
            <a:ext cx="10601379" cy="461665"/>
          </a:xfrm>
          <a:prstGeom prst="rect">
            <a:avLst/>
          </a:prstGeom>
        </p:spPr>
        <p:txBody>
          <a:bodyPr wrap="square">
            <a:spAutoFit/>
          </a:bodyPr>
          <a:lstStyle/>
          <a:p>
            <a:r>
              <a:rPr lang="en-US" sz="1200" b="1" dirty="0">
                <a:solidFill>
                  <a:srgbClr val="005899"/>
                </a:solidFill>
              </a:rPr>
              <a:t>*</a:t>
            </a:r>
            <a:r>
              <a:rPr lang="en-US" sz="1200" dirty="0">
                <a:solidFill>
                  <a:srgbClr val="005899"/>
                </a:solidFill>
              </a:rPr>
              <a:t>with the final round of outbreak testing occurring no sooner than the 14</a:t>
            </a:r>
            <a:r>
              <a:rPr lang="en-US" sz="1200" baseline="30000" dirty="0">
                <a:solidFill>
                  <a:srgbClr val="005899"/>
                </a:solidFill>
              </a:rPr>
              <a:t>th</a:t>
            </a:r>
            <a:r>
              <a:rPr lang="en-US" sz="1200" dirty="0">
                <a:solidFill>
                  <a:srgbClr val="005899"/>
                </a:solidFill>
              </a:rPr>
              <a:t> day following the specimen collection date from the most recent case</a:t>
            </a:r>
          </a:p>
        </p:txBody>
      </p:sp>
    </p:spTree>
    <p:extLst>
      <p:ext uri="{BB962C8B-B14F-4D97-AF65-F5344CB8AC3E}">
        <p14:creationId xmlns:p14="http://schemas.microsoft.com/office/powerpoint/2010/main" val="3587677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7EAC9-049E-E848-9344-8A01204A1DDB}"/>
              </a:ext>
            </a:extLst>
          </p:cNvPr>
          <p:cNvSpPr>
            <a:spLocks noGrp="1"/>
          </p:cNvSpPr>
          <p:nvPr>
            <p:ph type="title"/>
          </p:nvPr>
        </p:nvSpPr>
        <p:spPr/>
        <p:txBody>
          <a:bodyPr/>
          <a:lstStyle/>
          <a:p>
            <a:r>
              <a:rPr lang="en-US" dirty="0"/>
              <a:t>Reminder: PPE Requirements for Staff Providing Care to Residents</a:t>
            </a:r>
          </a:p>
        </p:txBody>
      </p:sp>
      <p:sp>
        <p:nvSpPr>
          <p:cNvPr id="3" name="Content Placeholder 2">
            <a:extLst>
              <a:ext uri="{FF2B5EF4-FFF2-40B4-BE49-F238E27FC236}">
                <a16:creationId xmlns:a16="http://schemas.microsoft.com/office/drawing/2014/main" id="{0AAF54B4-D374-ED44-AFC5-00405E497A22}"/>
              </a:ext>
            </a:extLst>
          </p:cNvPr>
          <p:cNvSpPr>
            <a:spLocks noGrp="1"/>
          </p:cNvSpPr>
          <p:nvPr>
            <p:ph idx="1"/>
          </p:nvPr>
        </p:nvSpPr>
        <p:spPr>
          <a:xfrm>
            <a:off x="880662" y="1637933"/>
            <a:ext cx="10058400" cy="4050792"/>
          </a:xfrm>
        </p:spPr>
        <p:txBody>
          <a:bodyPr>
            <a:normAutofit fontScale="92500" lnSpcReduction="20000"/>
          </a:bodyPr>
          <a:lstStyle/>
          <a:p>
            <a:pPr marL="0" indent="0">
              <a:buNone/>
            </a:pPr>
            <a:endParaRPr lang="en-US" dirty="0"/>
          </a:p>
          <a:p>
            <a:r>
              <a:rPr lang="en-US" dirty="0"/>
              <a:t>If your facility </a:t>
            </a:r>
            <a:r>
              <a:rPr lang="en-US" b="1" dirty="0"/>
              <a:t>has</a:t>
            </a:r>
            <a:r>
              <a:rPr lang="en-US" dirty="0"/>
              <a:t> </a:t>
            </a:r>
            <a:r>
              <a:rPr lang="en-US" b="1" dirty="0"/>
              <a:t>not</a:t>
            </a:r>
            <a:r>
              <a:rPr lang="en-US" dirty="0"/>
              <a:t> had a case within the last 14 days*: </a:t>
            </a:r>
          </a:p>
          <a:p>
            <a:pPr lvl="1"/>
            <a:r>
              <a:rPr lang="en-US" dirty="0"/>
              <a:t>If a resident is not under quarantine or isolation for COVID, staff must wear a surgical mask.</a:t>
            </a:r>
          </a:p>
          <a:p>
            <a:pPr lvl="1"/>
            <a:r>
              <a:rPr lang="en-US" dirty="0"/>
              <a:t>If a resident is under quarantine or isolation for COVID, staff must wear eye protection, a N95 respirator, a gown, and gloves.</a:t>
            </a:r>
          </a:p>
          <a:p>
            <a:pPr lvl="1"/>
            <a:endParaRPr lang="en-US" dirty="0"/>
          </a:p>
          <a:p>
            <a:r>
              <a:rPr lang="en-US" dirty="0"/>
              <a:t>If your facility </a:t>
            </a:r>
            <a:r>
              <a:rPr lang="en-US" b="1" dirty="0"/>
              <a:t>has</a:t>
            </a:r>
            <a:r>
              <a:rPr lang="en-US" dirty="0"/>
              <a:t> had a case within the last 14 days*: </a:t>
            </a:r>
          </a:p>
          <a:p>
            <a:pPr lvl="1"/>
            <a:r>
              <a:rPr lang="en-US" dirty="0"/>
              <a:t>If a resident is not under quarantine or isolation for COVID, staff must wear eye protection and a N95 respirator. </a:t>
            </a:r>
          </a:p>
          <a:p>
            <a:pPr lvl="1"/>
            <a:r>
              <a:rPr lang="en-US" dirty="0"/>
              <a:t>If a resident is under quarantine or isolation for COVID, staff must wear eye protection, a N95 respirator, a gown, and gloves.</a:t>
            </a:r>
          </a:p>
          <a:p>
            <a:pPr lvl="1"/>
            <a:endParaRPr lang="en-US" dirty="0"/>
          </a:p>
          <a:p>
            <a:pPr lvl="1"/>
            <a:r>
              <a:rPr lang="en-US" b="1" u="sng" dirty="0"/>
              <a:t>Just a reminder: staff universal masking requirements are still effective irrespective of the vaccination status (with certain exceptions in the break room areas).</a:t>
            </a:r>
          </a:p>
          <a:p>
            <a:pPr lvl="1"/>
            <a:endParaRPr lang="en-US" dirty="0"/>
          </a:p>
          <a:p>
            <a:pPr marL="274320" lvl="1" indent="0">
              <a:buNone/>
            </a:pPr>
            <a:endParaRPr lang="en-US" dirty="0"/>
          </a:p>
        </p:txBody>
      </p:sp>
      <p:sp>
        <p:nvSpPr>
          <p:cNvPr id="4" name="Slide Number Placeholder 3">
            <a:extLst>
              <a:ext uri="{FF2B5EF4-FFF2-40B4-BE49-F238E27FC236}">
                <a16:creationId xmlns:a16="http://schemas.microsoft.com/office/drawing/2014/main" id="{074DD69B-DE69-1845-BFE4-C02FF0AE991F}"/>
              </a:ext>
            </a:extLst>
          </p:cNvPr>
          <p:cNvSpPr>
            <a:spLocks noGrp="1"/>
          </p:cNvSpPr>
          <p:nvPr>
            <p:ph type="sldNum" sz="quarter" idx="12"/>
          </p:nvPr>
        </p:nvSpPr>
        <p:spPr/>
        <p:txBody>
          <a:bodyPr/>
          <a:lstStyle/>
          <a:p>
            <a:fld id="{3FCCF984-64AA-42B4-8D2F-66BCDE3A50F4}" type="slidenum">
              <a:rPr lang="en-US" smtClean="0"/>
              <a:t>9</a:t>
            </a:fld>
            <a:endParaRPr lang="en-US" dirty="0"/>
          </a:p>
        </p:txBody>
      </p:sp>
      <p:sp>
        <p:nvSpPr>
          <p:cNvPr id="5" name="Rectangle 4">
            <a:extLst>
              <a:ext uri="{FF2B5EF4-FFF2-40B4-BE49-F238E27FC236}">
                <a16:creationId xmlns:a16="http://schemas.microsoft.com/office/drawing/2014/main" id="{65929AAA-889E-A244-A93B-B2AED4EF0FC5}"/>
              </a:ext>
            </a:extLst>
          </p:cNvPr>
          <p:cNvSpPr/>
          <p:nvPr/>
        </p:nvSpPr>
        <p:spPr>
          <a:xfrm>
            <a:off x="0" y="6373368"/>
            <a:ext cx="10601379" cy="461665"/>
          </a:xfrm>
          <a:prstGeom prst="rect">
            <a:avLst/>
          </a:prstGeom>
        </p:spPr>
        <p:txBody>
          <a:bodyPr wrap="square">
            <a:spAutoFit/>
          </a:bodyPr>
          <a:lstStyle/>
          <a:p>
            <a:r>
              <a:rPr lang="en-US" sz="1200" b="1" dirty="0">
                <a:solidFill>
                  <a:srgbClr val="005899"/>
                </a:solidFill>
              </a:rPr>
              <a:t>*</a:t>
            </a:r>
            <a:r>
              <a:rPr lang="en-US" sz="1200" dirty="0">
                <a:solidFill>
                  <a:srgbClr val="005899"/>
                </a:solidFill>
              </a:rPr>
              <a:t>with the final round of outbreak testing occurring no sooner than the 14</a:t>
            </a:r>
            <a:r>
              <a:rPr lang="en-US" sz="1200" baseline="30000" dirty="0">
                <a:solidFill>
                  <a:srgbClr val="005899"/>
                </a:solidFill>
              </a:rPr>
              <a:t>th</a:t>
            </a:r>
            <a:r>
              <a:rPr lang="en-US" sz="1200" dirty="0">
                <a:solidFill>
                  <a:srgbClr val="005899"/>
                </a:solidFill>
              </a:rPr>
              <a:t> day following the specimen collection date from the most recent case</a:t>
            </a:r>
          </a:p>
        </p:txBody>
      </p:sp>
    </p:spTree>
    <p:extLst>
      <p:ext uri="{BB962C8B-B14F-4D97-AF65-F5344CB8AC3E}">
        <p14:creationId xmlns:p14="http://schemas.microsoft.com/office/powerpoint/2010/main" val="201217079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Wood Typ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FBD38A256C8F349892B583D9559D76A" ma:contentTypeVersion="5" ma:contentTypeDescription="Create a new document." ma:contentTypeScope="" ma:versionID="c2ad0b512c82c4c7b02c72aa4d3c01ac">
  <xsd:schema xmlns:xsd="http://www.w3.org/2001/XMLSchema" xmlns:xs="http://www.w3.org/2001/XMLSchema" xmlns:p="http://schemas.microsoft.com/office/2006/metadata/properties" xmlns:ns3="1d875de6-710b-4a0d-928b-64bdc4a6a208" xmlns:ns4="4830435e-b180-4e31-a0ab-3a3811f9ab2d" targetNamespace="http://schemas.microsoft.com/office/2006/metadata/properties" ma:root="true" ma:fieldsID="03b00c1aa1a7977c19b0c5d2d84f9e26" ns3:_="" ns4:_="">
    <xsd:import namespace="1d875de6-710b-4a0d-928b-64bdc4a6a208"/>
    <xsd:import namespace="4830435e-b180-4e31-a0ab-3a3811f9ab2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875de6-710b-4a0d-928b-64bdc4a6a2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30435e-b180-4e31-a0ab-3a3811f9ab2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B9A1B8-BE31-4547-B08E-6141F56FDFCC}">
  <ds:schemaRefs>
    <ds:schemaRef ds:uri="http://schemas.microsoft.com/sharepoint/v3/contenttype/forms"/>
  </ds:schemaRefs>
</ds:datastoreItem>
</file>

<file path=customXml/itemProps2.xml><?xml version="1.0" encoding="utf-8"?>
<ds:datastoreItem xmlns:ds="http://schemas.openxmlformats.org/officeDocument/2006/customXml" ds:itemID="{D3A38CF8-6459-4542-BB57-0E3BB3446E62}">
  <ds:schemaRefs>
    <ds:schemaRef ds:uri="http://purl.org/dc/elements/1.1/"/>
    <ds:schemaRef ds:uri="http://schemas.microsoft.com/office/2006/metadata/properties"/>
    <ds:schemaRef ds:uri="4830435e-b180-4e31-a0ab-3a3811f9ab2d"/>
    <ds:schemaRef ds:uri="http://schemas.microsoft.com/office/2006/documentManagement/types"/>
    <ds:schemaRef ds:uri="http://purl.org/dc/terms/"/>
    <ds:schemaRef ds:uri="1d875de6-710b-4a0d-928b-64bdc4a6a208"/>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B1B820E-D029-40A8-A4C6-8EEFDC0C64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875de6-710b-4a0d-928b-64bdc4a6a208"/>
    <ds:schemaRef ds:uri="4830435e-b180-4e31-a0ab-3a3811f9ab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48781</TotalTime>
  <Words>4599</Words>
  <Application>Microsoft Office PowerPoint</Application>
  <PresentationFormat>Widescreen</PresentationFormat>
  <Paragraphs>389</Paragraphs>
  <Slides>58</Slides>
  <Notes>58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58</vt:i4>
      </vt:variant>
    </vt:vector>
  </HeadingPairs>
  <TitlesOfParts>
    <vt:vector size="69" baseType="lpstr">
      <vt:lpstr>Arial</vt:lpstr>
      <vt:lpstr>Bookman Old Style</vt:lpstr>
      <vt:lpstr>Calibri</vt:lpstr>
      <vt:lpstr>Calibri Light</vt:lpstr>
      <vt:lpstr>Century Gothic</vt:lpstr>
      <vt:lpstr>Courier New</vt:lpstr>
      <vt:lpstr>Merriweather</vt:lpstr>
      <vt:lpstr>Open Sans</vt:lpstr>
      <vt:lpstr>Wingdings</vt:lpstr>
      <vt:lpstr>Wood Type</vt:lpstr>
      <vt:lpstr>Custom Design</vt:lpstr>
      <vt:lpstr>COVID-19 Chicago Long Term Care Roundtable</vt:lpstr>
      <vt:lpstr>Chicago Dashboard</vt:lpstr>
      <vt:lpstr>IDPH Regional Resurgence Metrics: Region 11</vt:lpstr>
      <vt:lpstr>Chicago Emergency Travel Order</vt:lpstr>
      <vt:lpstr>Skilled Nursing Facility COVID-19 Cases</vt:lpstr>
      <vt:lpstr>The majority of new SNF-associated COVID-19 cases are not fully vaccinated</vt:lpstr>
      <vt:lpstr>COVID Variants of Concern in Illinois</vt:lpstr>
      <vt:lpstr>Reminder: Use of Eye Protection</vt:lpstr>
      <vt:lpstr>Reminder: PPE Requirements for Staff Providing Care to Residents</vt:lpstr>
      <vt:lpstr>IDPH: Expiration of Executive Order 2020-12- Inactive CNA’s</vt:lpstr>
      <vt:lpstr>Environmental Services Overview</vt:lpstr>
      <vt:lpstr>Cleaning and Disinfection</vt:lpstr>
      <vt:lpstr>Core Components of Environmental Cleaning and Disinfection </vt:lpstr>
      <vt:lpstr>1. Integrate environmental services into facility’s culture: </vt:lpstr>
      <vt:lpstr>2. Educate and train all health care providers Responsible for Cleaning and Disinfecting Resident Care Areas </vt:lpstr>
      <vt:lpstr>3. Select appropriate cleaning and disinfecting products</vt:lpstr>
      <vt:lpstr>Questions to help in selection:</vt:lpstr>
      <vt:lpstr> </vt:lpstr>
      <vt:lpstr>Microfiber vs Cloth/cotton mops</vt:lpstr>
      <vt:lpstr>4. Standardize Setting-Specific Cleaning and Disinfection Protocols </vt:lpstr>
      <vt:lpstr>   Surface types:</vt:lpstr>
      <vt:lpstr>5. Monitor Effectiveness and Adherence to Cleaning and Disinfection Protocols </vt:lpstr>
      <vt:lpstr>Evaluating Environmental Cleaning</vt:lpstr>
      <vt:lpstr>Mark surfaces in each room using separate plastic bag with individual applicators saturated with Tide Free and Gentle</vt:lpstr>
      <vt:lpstr>Example: Wiped and Missed</vt:lpstr>
      <vt:lpstr>6. Provide feedback on adequacy and effectiveness of cleaning and disinfection to all responsible HCP as well as relevant stakeholders (e.g., infection control, hospital leadership) </vt:lpstr>
      <vt:lpstr>Recognize EVS team members and their role in infection prevention: </vt:lpstr>
      <vt:lpstr>Antimicrobial Stewardship Programs in Chicago SNFs</vt:lpstr>
      <vt:lpstr>CDPH Roundtables on  Antimicrobial Stewardship Topics</vt:lpstr>
      <vt:lpstr>PowerPoint Presentation</vt:lpstr>
      <vt:lpstr>7 CDC Core Elements for Antimicrobial Stewardship Programs in Nursing Homes </vt:lpstr>
      <vt:lpstr>PowerPoint Presentation</vt:lpstr>
      <vt:lpstr>Core Element 1: Leadership Commitment  Rochester Nursing Home Collaborative</vt:lpstr>
      <vt:lpstr>Core Element 1: Leadership Commitment CDC Checklist  </vt:lpstr>
      <vt:lpstr>Sample Written Statement of Leadership Support </vt:lpstr>
      <vt:lpstr>Sample Written Statement of Leadership Support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Core Element 1: Leadership Commitment CDC Checklist  </vt:lpstr>
      <vt:lpstr>PowerPoint Presentation</vt:lpstr>
      <vt:lpstr>PowerPoint Presentation</vt:lpstr>
      <vt:lpstr>PowerPoint Presentation</vt:lpstr>
      <vt:lpstr>Core Element 1: Leadership Commitment CDC Checklist  </vt:lpstr>
      <vt:lpstr>Leadership Monitors for Compliance  </vt:lpstr>
      <vt:lpstr>Core Element 1: Leadership Commitment CDC Checklist  </vt:lpstr>
      <vt:lpstr>PowerPoint Presentation</vt:lpstr>
      <vt:lpstr>PowerPoint Presentation</vt:lpstr>
      <vt:lpstr>PowerPoint Presentation</vt:lpstr>
      <vt:lpstr>Core Element 1: Leadership Commitment CDC Checklist  </vt:lpstr>
      <vt:lpstr>New Chicago HAN Antimicrobial Stewardship Website</vt:lpstr>
      <vt:lpstr>PowerPoint Presentation</vt:lpstr>
      <vt:lpstr>Thank You!  What Questions Do You Have?</vt:lpstr>
      <vt:lpstr>Questions &amp; Answers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Chicago Long Term Care Roundtable</dc:title>
  <dc:creator>Liz Shane</dc:creator>
  <cp:lastModifiedBy>Hira Adil</cp:lastModifiedBy>
  <cp:revision>896</cp:revision>
  <cp:lastPrinted>2021-06-24T16:08:02Z</cp:lastPrinted>
  <dcterms:created xsi:type="dcterms:W3CDTF">2020-09-02T22:06:25Z</dcterms:created>
  <dcterms:modified xsi:type="dcterms:W3CDTF">2021-06-24T16:10:17Z</dcterms:modified>
</cp:coreProperties>
</file>