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3183" r:id="rId7"/>
    <p:sldId id="3182" r:id="rId8"/>
    <p:sldId id="3184" r:id="rId9"/>
    <p:sldId id="3186" r:id="rId10"/>
    <p:sldId id="3185" r:id="rId11"/>
    <p:sldId id="3187" r:id="rId12"/>
    <p:sldId id="3188" r:id="rId13"/>
    <p:sldId id="3181" r:id="rId14"/>
    <p:sldId id="275" r:id="rId15"/>
    <p:sldId id="276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Calus" initials="SC" lastIdx="1" clrIdx="0">
    <p:extLst>
      <p:ext uri="{19B8F6BF-5375-455C-9EA6-DF929625EA0E}">
        <p15:presenceInfo xmlns:p15="http://schemas.microsoft.com/office/powerpoint/2012/main" userId="8a5bed21253c43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46AAC4"/>
              </a:solidFill>
              <a:prstDash val="solid"/>
              <a:round/>
            </a:ln>
          </a:left>
          <a:right>
            <a:ln w="9525" cap="flat">
              <a:solidFill>
                <a:srgbClr val="46AAC4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9525" cap="flat">
              <a:solidFill>
                <a:srgbClr val="46AAC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46AAC4"/>
              </a:solidFill>
              <a:prstDash val="solid"/>
              <a:round/>
            </a:ln>
          </a:top>
          <a:bottom>
            <a:ln w="9525" cap="flat">
              <a:solidFill>
                <a:srgbClr val="46AAC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4" autoAdjust="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HH webinar originally part of the monthly HAI series. Keeping this as a placeholder because it’s been scheduled. Most likely change to COVID-related topics and postpone HH for another time.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4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5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914400" y="2130430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3429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6858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0287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Rectangle 7"/>
          <p:cNvSpPr/>
          <p:nvPr/>
        </p:nvSpPr>
        <p:spPr>
          <a:xfrm>
            <a:off x="9144000" y="6019800"/>
            <a:ext cx="25400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pic>
        <p:nvPicPr>
          <p:cNvPr id="15" name="Picture 9" descr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96" y="457200"/>
            <a:ext cx="6851009" cy="152400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1458-DB89-4401-BC85-348F6DA6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FF37E6-2156-4460-A7C6-B2F1EA645C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19AB1-246C-49CB-B5B0-06B4D5B72F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1640125"/>
            <a:ext cx="5486400" cy="4362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161E0E8-71C5-4E1A-89D1-77FCDDF3513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48400" y="1640125"/>
            <a:ext cx="5486400" cy="4362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56834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" descr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67" y="6166096"/>
            <a:ext cx="2117236" cy="463304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1500">
                <a:solidFill>
                  <a:srgbClr val="1F497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5"/>
            <a:ext cx="6815667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525"/>
              </a:spcBef>
              <a:defRPr sz="2400"/>
            </a:lvl1pPr>
            <a:lvl2pPr marL="587828" indent="-244928">
              <a:spcBef>
                <a:spcPts val="525"/>
              </a:spcBef>
              <a:defRPr sz="2400"/>
            </a:lvl2pPr>
            <a:lvl3pPr marL="914400" indent="-228600">
              <a:spcBef>
                <a:spcPts val="525"/>
              </a:spcBef>
              <a:defRPr sz="2400"/>
            </a:lvl3pPr>
            <a:lvl4pPr marL="1303020" indent="-274320">
              <a:spcBef>
                <a:spcPts val="525"/>
              </a:spcBef>
              <a:defRPr sz="2400"/>
            </a:lvl4pPr>
            <a:lvl5pPr marL="1645920" indent="-274320">
              <a:spcBef>
                <a:spcPts val="525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602" y="1435103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8" descr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567" y="6166096"/>
            <a:ext cx="2117236" cy="46330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2389721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1500">
                <a:solidFill>
                  <a:srgbClr val="1F497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21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21" y="5367342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SzTx/>
              <a:buFontTx/>
              <a:buNone/>
              <a:defRPr sz="1050"/>
            </a:lvl1pPr>
            <a:lvl2pPr marL="0" indent="342900">
              <a:spcBef>
                <a:spcPts val="225"/>
              </a:spcBef>
              <a:buSzTx/>
              <a:buFontTx/>
              <a:buNone/>
              <a:defRPr sz="1050"/>
            </a:lvl2pPr>
            <a:lvl3pPr marL="0" indent="685800">
              <a:spcBef>
                <a:spcPts val="225"/>
              </a:spcBef>
              <a:buSzTx/>
              <a:buFontTx/>
              <a:buNone/>
              <a:defRPr sz="1050"/>
            </a:lvl3pPr>
            <a:lvl4pPr marL="0" indent="1028700">
              <a:spcBef>
                <a:spcPts val="225"/>
              </a:spcBef>
              <a:buSzTx/>
              <a:buFontTx/>
              <a:buNone/>
              <a:defRPr sz="1050"/>
            </a:lvl4pPr>
            <a:lvl5pPr marL="0" indent="1371600">
              <a:spcBef>
                <a:spcPts val="225"/>
              </a:spcBef>
              <a:buSzTx/>
              <a:buFontTx/>
              <a:buNone/>
              <a:defRPr sz="10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F5D84-43D2-484A-93B7-ACB5777B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9314-0491-41AD-AF7C-396D7101DFC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23C0F-B5DE-4271-B82C-8DCCBE40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EA5AD-E083-467B-9736-007955F1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D49-784D-4F7E-9E36-31C521A3D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19" y="6166096"/>
            <a:ext cx="2062483" cy="46330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447803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55420" y="6423500"/>
            <a:ext cx="226983" cy="2308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6" r:id="rId4"/>
    <p:sldLayoutId id="2147483657" r:id="rId5"/>
  </p:sldLayoutIdLst>
  <p:transition spd="med"/>
  <p:txStyles>
    <p:titleStyle>
      <a:lvl1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20527C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57175" marR="0" indent="-257175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92931" marR="0" indent="-250031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29" marR="0" indent="-240029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54529" marR="0" indent="-240029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297429" marR="0" indent="-240029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40330" marR="0" indent="-240030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2983230" marR="0" indent="-240030" algn="l" defTabSz="685800" rtl="0" latinLnBrk="0">
        <a:lnSpc>
          <a:spcPct val="100000"/>
        </a:lnSpc>
        <a:spcBef>
          <a:spcPts val="4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429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85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0287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7145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057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4003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743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20E7EC-7BD3-4069-BB5A-E033EC1C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546F7-E7AF-4B6B-9B0E-3915E975E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F948-C15B-4F7C-B1FE-5A7056B9F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9314-0491-41AD-AF7C-396D7101DFC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FA914-B545-4E3B-B574-D9E822309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2D07-9783-43D7-B52B-4366CCF2E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3CD49-784D-4F7E-9E36-31C521A3D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5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h.illinois.gov/sire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llinois.webex.com/illinois/onstage/g.php?MTID=e002fff0fa13b512e81dfae197770ff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illinois.webex.com/illinois/lsr.php?RCID=94e78fd2dfdd46d1ad1e7fe0ad3162cc" TargetMode="External"/><Relationship Id="rId4" Type="http://schemas.openxmlformats.org/officeDocument/2006/relationships/hyperlink" Target="https://illinois.webex.com/illinois/onstage/g.php?MTID=ec7830c54e232b98b51c7712eb567d01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dph.illinois.gov/regionmetric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ph.ltcreopening@illinois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ph.illinois.gov/covid19/community-guidance/long-term-care-covid-19-testing-requirem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 noGrp="1"/>
          </p:cNvSpPr>
          <p:nvPr>
            <p:ph type="ctrTitle"/>
          </p:nvPr>
        </p:nvSpPr>
        <p:spPr>
          <a:xfrm>
            <a:off x="933061" y="2571751"/>
            <a:ext cx="10310327" cy="18727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72083">
              <a:defRPr sz="3136"/>
            </a:pPr>
            <a:r>
              <a:rPr dirty="0"/>
              <a:t>COVID-19 Question and Answer Session</a:t>
            </a:r>
            <a:br>
              <a:rPr dirty="0"/>
            </a:br>
            <a:r>
              <a:rPr dirty="0"/>
              <a:t>for Long-Term Care and Congregate Residential Settings</a:t>
            </a: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105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3695700" y="4286250"/>
            <a:ext cx="4800600" cy="800100"/>
          </a:xfrm>
          <a:prstGeom prst="rect">
            <a:avLst/>
          </a:prstGeom>
        </p:spPr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  <a:p>
            <a:pPr>
              <a:spcBef>
                <a:spcPts val="300"/>
              </a:spcBef>
              <a:defRPr sz="1900">
                <a:solidFill>
                  <a:srgbClr val="000000"/>
                </a:solidFill>
              </a:defRPr>
            </a:pPr>
            <a:r>
              <a:rPr lang="en-US" sz="2400" dirty="0"/>
              <a:t>August 19th, </a:t>
            </a:r>
            <a:r>
              <a:rPr sz="2400" dirty="0"/>
              <a:t>2020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B61D-8317-4C91-8A6D-56872882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LTCF</a:t>
            </a:r>
            <a:r>
              <a:rPr lang="en-US" dirty="0"/>
              <a:t> testing – no cases in last 28 days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3382C6-F5CC-4B33-8E58-66350528BDE4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26754" t="17785" r="26316" b="11225"/>
          <a:stretch/>
        </p:blipFill>
        <p:spPr>
          <a:xfrm>
            <a:off x="1822089" y="1033757"/>
            <a:ext cx="6758692" cy="574804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3F189D-0E9F-475B-9E03-BDFD777FDF62}"/>
              </a:ext>
            </a:extLst>
          </p:cNvPr>
          <p:cNvSpPr/>
          <p:nvPr/>
        </p:nvSpPr>
        <p:spPr>
          <a:xfrm>
            <a:off x="1540972" y="1037170"/>
            <a:ext cx="3617882" cy="3814008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C3CE56-8CAB-45CF-850E-2EE66DCACD62}"/>
              </a:ext>
            </a:extLst>
          </p:cNvPr>
          <p:cNvSpPr/>
          <p:nvPr/>
        </p:nvSpPr>
        <p:spPr>
          <a:xfrm>
            <a:off x="1459084" y="4619168"/>
            <a:ext cx="3699770" cy="196446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9ECCB6-BAE9-4DDE-8FF1-129E154EE581}"/>
              </a:ext>
            </a:extLst>
          </p:cNvPr>
          <p:cNvSpPr/>
          <p:nvPr/>
        </p:nvSpPr>
        <p:spPr>
          <a:xfrm rot="5400000">
            <a:off x="5464110" y="2110768"/>
            <a:ext cx="65865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14A86A-A96E-4D48-AB9A-9C9E088D61FB}"/>
              </a:ext>
            </a:extLst>
          </p:cNvPr>
          <p:cNvSpPr/>
          <p:nvPr/>
        </p:nvSpPr>
        <p:spPr>
          <a:xfrm rot="5400000">
            <a:off x="5464109" y="3818137"/>
            <a:ext cx="65865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C00F0-8F9D-40FA-9504-3039D3C2D8AF}"/>
              </a:ext>
            </a:extLst>
          </p:cNvPr>
          <p:cNvSpPr/>
          <p:nvPr/>
        </p:nvSpPr>
        <p:spPr>
          <a:xfrm rot="5400000">
            <a:off x="4220448" y="4480523"/>
            <a:ext cx="65865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BD18A2-FA61-47E0-8DEC-D72508BEA7B9}"/>
              </a:ext>
            </a:extLst>
          </p:cNvPr>
          <p:cNvSpPr/>
          <p:nvPr/>
        </p:nvSpPr>
        <p:spPr>
          <a:xfrm rot="5400000">
            <a:off x="5464108" y="5552802"/>
            <a:ext cx="65865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54738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B61D-8317-4C91-8A6D-56872882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LTCF</a:t>
            </a:r>
            <a:r>
              <a:rPr lang="en-US" dirty="0"/>
              <a:t> testing – no cases in last 28 days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3382C6-F5CC-4B33-8E58-66350528BDE4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26754" t="17785" r="26316" b="11225"/>
          <a:stretch/>
        </p:blipFill>
        <p:spPr>
          <a:xfrm>
            <a:off x="1822089" y="1033757"/>
            <a:ext cx="6758692" cy="574804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3F189D-0E9F-475B-9E03-BDFD777FDF62}"/>
              </a:ext>
            </a:extLst>
          </p:cNvPr>
          <p:cNvSpPr/>
          <p:nvPr/>
        </p:nvSpPr>
        <p:spPr>
          <a:xfrm>
            <a:off x="1540972" y="1037170"/>
            <a:ext cx="3194801" cy="2047224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5CB3D417-AF8F-4E80-A4FB-28E918E860E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1307" y="5983347"/>
            <a:ext cx="3998682" cy="79845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Identification of any new cases moves the facility over to the outbreak portion of the flowchart (orange arrows)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296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44D0-FF57-45C2-874B-F6BAA2B1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FAQ from last week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70F72-11D9-4430-B87A-E5BA39BC8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21837"/>
            <a:ext cx="10972800" cy="459221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350044" indent="-342900"/>
            <a:r>
              <a:rPr lang="en-US" sz="2800" dirty="0"/>
              <a:t>Q:</a:t>
            </a:r>
            <a:r>
              <a:rPr lang="en-US" dirty="0"/>
              <a:t>­</a:t>
            </a:r>
            <a:r>
              <a:rPr lang="en-US" sz="2800" dirty="0"/>
              <a:t>Are N95s required or just recommended? We cannot locate a company to assist with fit testing.­</a:t>
            </a:r>
          </a:p>
          <a:p>
            <a:pPr marL="350044" indent="-342900"/>
            <a:endParaRPr lang="en-US" sz="2800" dirty="0"/>
          </a:p>
          <a:p>
            <a:pPr marL="350044" indent="-342900"/>
            <a:endParaRPr lang="en-US" sz="2800" dirty="0"/>
          </a:p>
          <a:p>
            <a:pPr marL="350044" indent="-342900"/>
            <a:r>
              <a:rPr lang="en-US" sz="2800" dirty="0"/>
              <a:t>Q:­If we are considered in Phase 2 can we attest to Phase 3 at this time?­</a:t>
            </a:r>
          </a:p>
          <a:p>
            <a:pPr marL="350044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Q: ­If there is a facility acquired resident positive does outdoor visitation stop for all residents­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487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Open Q&amp;A</a:t>
            </a:r>
          </a:p>
        </p:txBody>
      </p:sp>
      <p:sp>
        <p:nvSpPr>
          <p:cNvPr id="187" name="Content Placeholder 5"/>
          <p:cNvSpPr txBox="1">
            <a:spLocks noGrp="1"/>
          </p:cNvSpPr>
          <p:nvPr>
            <p:ph type="body" idx="1"/>
          </p:nvPr>
        </p:nvSpPr>
        <p:spPr>
          <a:xfrm>
            <a:off x="609600" y="2533264"/>
            <a:ext cx="11062996" cy="2822972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rPr sz="2800" dirty="0"/>
              <a:t>Submit questions via Q&amp;A pod to </a:t>
            </a:r>
            <a:r>
              <a:rPr sz="2800" b="1" dirty="0"/>
              <a:t>All Panelists</a:t>
            </a:r>
          </a:p>
          <a:p>
            <a:pPr marL="0" indent="0" algn="ctr">
              <a:buSzTx/>
              <a:buNone/>
              <a:defRPr b="1"/>
            </a:pPr>
            <a:endParaRPr b="1" dirty="0"/>
          </a:p>
          <a:p>
            <a:pPr marL="0" indent="0" algn="ctr">
              <a:buSzTx/>
              <a:buNone/>
              <a:defRPr b="1"/>
            </a:pPr>
            <a:endParaRPr lang="en-US" b="1" dirty="0"/>
          </a:p>
        </p:txBody>
      </p:sp>
      <p:sp>
        <p:nvSpPr>
          <p:cNvPr id="188" name="TextBox 3"/>
          <p:cNvSpPr txBox="1"/>
          <p:nvPr/>
        </p:nvSpPr>
        <p:spPr>
          <a:xfrm>
            <a:off x="4005244" y="5356236"/>
            <a:ext cx="4431019" cy="30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rIns="34289">
            <a:spAutoFit/>
          </a:bodyPr>
          <a:lstStyle/>
          <a:p>
            <a:r>
              <a:rPr sz="1350" b="1" dirty="0"/>
              <a:t>Slides and recording will be made available after the session.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Reminder</a:t>
            </a:r>
            <a:r>
              <a:rPr lang="en-US" dirty="0"/>
              <a:t>s</a:t>
            </a:r>
            <a:endParaRPr dirty="0"/>
          </a:p>
        </p:txBody>
      </p:sp>
      <p:sp>
        <p:nvSpPr>
          <p:cNvPr id="19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58416" y="1943103"/>
            <a:ext cx="10375640" cy="3394472"/>
          </a:xfrm>
          <a:prstGeom prst="rect">
            <a:avLst/>
          </a:prstGeom>
        </p:spPr>
        <p:txBody>
          <a:bodyPr/>
          <a:lstStyle/>
          <a:p>
            <a:pPr>
              <a:buSzTx/>
            </a:pPr>
            <a:r>
              <a:rPr lang="en-US" sz="2800" dirty="0"/>
              <a:t>SIREN Registration</a:t>
            </a:r>
          </a:p>
          <a:p>
            <a:pPr lvl="1">
              <a:buSzTx/>
            </a:pPr>
            <a:r>
              <a:rPr lang="en-US" sz="2800" dirty="0"/>
              <a:t>T</a:t>
            </a:r>
            <a:r>
              <a:rPr sz="2800" dirty="0"/>
              <a:t>o receive situational awareness from IDPH, please use this link to guide you to the correct registration instructions for your public health related classification: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http://www.dph.illinois.gov/siren</a:t>
            </a:r>
            <a:r>
              <a:rPr sz="2800" dirty="0"/>
              <a:t> </a:t>
            </a:r>
            <a:endParaRPr lang="en-US" sz="2800" dirty="0"/>
          </a:p>
          <a:p>
            <a:pPr>
              <a:buSzTx/>
            </a:pPr>
            <a:endParaRPr lang="en-US" sz="2800" dirty="0"/>
          </a:p>
          <a:p>
            <a:pPr>
              <a:buSzTx/>
            </a:pPr>
            <a:r>
              <a:rPr lang="en-US" sz="2800" dirty="0"/>
              <a:t>NHSN Data Assistance</a:t>
            </a:r>
          </a:p>
          <a:p>
            <a:pPr lvl="1">
              <a:buSzTx/>
            </a:pPr>
            <a:r>
              <a:rPr lang="en-US" sz="2800" dirty="0"/>
              <a:t>Contact Telligen: </a:t>
            </a:r>
            <a:r>
              <a:rPr lang="en-US" sz="2800" b="1" dirty="0"/>
              <a:t>nursinghome@telligen.com­</a:t>
            </a:r>
            <a:endParaRPr lang="en-US" sz="2800" dirty="0"/>
          </a:p>
          <a:p>
            <a:pPr marL="0" indent="137159">
              <a:buSzTx/>
              <a:buNone/>
            </a:pP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Housekeeping</a:t>
            </a:r>
          </a:p>
        </p:txBody>
      </p:sp>
      <p:sp>
        <p:nvSpPr>
          <p:cNvPr id="10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9600" y="1943103"/>
            <a:ext cx="10549812" cy="33944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800" dirty="0"/>
              <a:t>All attendees in listen-only mode</a:t>
            </a:r>
          </a:p>
          <a:p>
            <a:pPr marL="0" indent="0">
              <a:buSzTx/>
              <a:buNone/>
            </a:pPr>
            <a:endParaRPr sz="2800" dirty="0"/>
          </a:p>
          <a:p>
            <a:r>
              <a:rPr sz="2800" dirty="0"/>
              <a:t>Submit questions via Q&amp;A pod to </a:t>
            </a:r>
            <a:r>
              <a:rPr sz="2800" b="1" dirty="0"/>
              <a:t>All Panelists</a:t>
            </a:r>
            <a:endParaRPr lang="en-US" sz="2800" dirty="0"/>
          </a:p>
          <a:p>
            <a:pPr marL="0" lvl="1" indent="342900">
              <a:spcBef>
                <a:spcPts val="375"/>
              </a:spcBef>
              <a:buSzTx/>
              <a:buNone/>
              <a:defRPr sz="2400"/>
            </a:pPr>
            <a:endParaRPr sz="3200" dirty="0"/>
          </a:p>
          <a:p>
            <a:r>
              <a:rPr sz="2800" dirty="0"/>
              <a:t>Slides and recording will be made available later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Agenda</a:t>
            </a:r>
            <a:endParaRPr sz="3600" dirty="0"/>
          </a:p>
        </p:txBody>
      </p:sp>
      <p:sp>
        <p:nvSpPr>
          <p:cNvPr id="11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9601" y="1943103"/>
            <a:ext cx="8572500" cy="33944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/>
              <a:t>U</a:t>
            </a:r>
            <a:r>
              <a:rPr sz="2800" dirty="0"/>
              <a:t>pcoming webinars</a:t>
            </a:r>
            <a:endParaRPr lang="en-US" sz="2800" dirty="0"/>
          </a:p>
          <a:p>
            <a:r>
              <a:rPr lang="en-US" sz="2800" dirty="0"/>
              <a:t>Region 4: Tiered mitigation</a:t>
            </a:r>
          </a:p>
          <a:p>
            <a:r>
              <a:rPr lang="en-US" sz="2800" dirty="0"/>
              <a:t>LTC testing flowchart</a:t>
            </a:r>
          </a:p>
          <a:p>
            <a:r>
              <a:rPr lang="en-US" sz="2800" dirty="0"/>
              <a:t>FAQ from last week</a:t>
            </a:r>
          </a:p>
          <a:p>
            <a:r>
              <a:rPr sz="2800" dirty="0"/>
              <a:t>Open Q &amp; A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1110343" y="5451871"/>
            <a:ext cx="6278307" cy="30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sz="1350" dirty="0"/>
              <a:t>Slides and recording will be made available after the session.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3600" dirty="0"/>
              <a:t>IDPH webinars</a:t>
            </a:r>
          </a:p>
        </p:txBody>
      </p:sp>
      <p:sp>
        <p:nvSpPr>
          <p:cNvPr id="11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1176" y="984603"/>
            <a:ext cx="11650824" cy="55468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555497">
              <a:lnSpc>
                <a:spcPct val="90000"/>
              </a:lnSpc>
              <a:buSzTx/>
              <a:buNone/>
              <a:defRPr b="1"/>
            </a:pPr>
            <a:endParaRPr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marL="0" indent="0">
              <a:lnSpc>
                <a:spcPct val="90000"/>
              </a:lnSpc>
              <a:buNone/>
              <a:defRPr b="1"/>
            </a:pPr>
            <a:r>
              <a:rPr sz="2800" dirty="0"/>
              <a:t>Friday Brief Updates and Open Q&amp;A (1-2 pm):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  <a:defRPr b="1"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defRPr b="1"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defRPr b="1"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defRPr b="1"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​</a:t>
            </a:r>
          </a:p>
          <a:p>
            <a:pPr marL="0" indent="0">
              <a:buNone/>
            </a:pPr>
            <a:r>
              <a:rPr lang="en-US" sz="2800" b="1" dirty="0"/>
              <a:t>Reopening Long-Term Care: Interim Guidance from IDPH (Recording):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dirty="0"/>
          </a:p>
        </p:txBody>
      </p:sp>
      <p:sp>
        <p:nvSpPr>
          <p:cNvPr id="116" name="TextBox 3"/>
          <p:cNvSpPr txBox="1"/>
          <p:nvPr/>
        </p:nvSpPr>
        <p:spPr>
          <a:xfrm>
            <a:off x="609600" y="3278959"/>
            <a:ext cx="7003469" cy="30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sz="1350" b="1" dirty="0"/>
              <a:t>Slides and recordings will be made available after the sessions.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67F3FB-8F4D-4241-9AEA-3128CFF02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52880"/>
              </p:ext>
            </p:extLst>
          </p:nvPr>
        </p:nvGraphicFramePr>
        <p:xfrm>
          <a:off x="609600" y="1960768"/>
          <a:ext cx="10577804" cy="550069"/>
        </p:xfrm>
        <a:graphic>
          <a:graphicData uri="http://schemas.openxmlformats.org/drawingml/2006/table">
            <a:tbl>
              <a:tblPr/>
              <a:tblGrid>
                <a:gridCol w="3225600">
                  <a:extLst>
                    <a:ext uri="{9D8B030D-6E8A-4147-A177-3AD203B41FA5}">
                      <a16:colId xmlns:a16="http://schemas.microsoft.com/office/drawing/2014/main" val="2476792631"/>
                    </a:ext>
                  </a:extLst>
                </a:gridCol>
                <a:gridCol w="7352204">
                  <a:extLst>
                    <a:ext uri="{9D8B030D-6E8A-4147-A177-3AD203B41FA5}">
                      <a16:colId xmlns:a16="http://schemas.microsoft.com/office/drawing/2014/main" val="3522510687"/>
                    </a:ext>
                  </a:extLst>
                </a:gridCol>
              </a:tblGrid>
              <a:tr h="550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solidFill>
                            <a:srgbClr val="0072C6"/>
                          </a:solidFill>
                          <a:effectLst/>
                          <a:latin typeface="Trebuchet MS" panose="020B0603020202020204" pitchFamily="34" charset="0"/>
                        </a:rPr>
                        <a:t>​Friday, August 28</a:t>
                      </a:r>
                      <a:endParaRPr lang="en-US" sz="1500" dirty="0">
                        <a:effectLst/>
                      </a:endParaRPr>
                    </a:p>
                  </a:txBody>
                  <a:tcPr marL="35719" marR="35719" marT="50006" marB="428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solidFill>
                            <a:srgbClr val="0072C6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r>
                        <a:rPr lang="en-US" sz="1500" u="sng" strike="noStrike" dirty="0">
                          <a:solidFill>
                            <a:srgbClr val="0000FF"/>
                          </a:solidFill>
                          <a:effectLst/>
                          <a:latin typeface="Trebuchet MS" panose="020B0603020202020204" pitchFamily="34" charset="0"/>
                          <a:hlinkClick r:id="rId4"/>
                        </a:rPr>
                        <a:t>https://illinois.webex.com/illinois/onstage/g.php?MTID=ec7830c54e232b98b51c7712eb567d015</a:t>
                      </a:r>
                      <a:endParaRPr lang="en-US" sz="1500" dirty="0">
                        <a:effectLst/>
                      </a:endParaRPr>
                    </a:p>
                  </a:txBody>
                  <a:tcPr marL="35719" marR="35719" marT="50006" marB="428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208097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B91B862-9331-4979-8E6B-0D63FA14B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72593"/>
              </p:ext>
            </p:extLst>
          </p:nvPr>
        </p:nvGraphicFramePr>
        <p:xfrm>
          <a:off x="609600" y="4709544"/>
          <a:ext cx="10577804" cy="1257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9456">
                  <a:extLst>
                    <a:ext uri="{9D8B030D-6E8A-4147-A177-3AD203B41FA5}">
                      <a16:colId xmlns:a16="http://schemas.microsoft.com/office/drawing/2014/main" val="685707228"/>
                    </a:ext>
                  </a:extLst>
                </a:gridCol>
                <a:gridCol w="7388348">
                  <a:extLst>
                    <a:ext uri="{9D8B030D-6E8A-4147-A177-3AD203B41FA5}">
                      <a16:colId xmlns:a16="http://schemas.microsoft.com/office/drawing/2014/main" val="3788575162"/>
                    </a:ext>
                  </a:extLst>
                </a:gridCol>
              </a:tblGrid>
              <a:tr h="571583">
                <a:tc>
                  <a:txBody>
                    <a:bodyPr/>
                    <a:lstStyle/>
                    <a:p>
                      <a:pPr algn="l"/>
                      <a:r>
                        <a:rPr lang="en-US" sz="1500" b="0" i="0" u="none" strike="noStrike" cap="none" spc="0" baseline="0" dirty="0">
                          <a:solidFill>
                            <a:srgbClr val="0072C6"/>
                          </a:solidFill>
                          <a:effectLst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Calibri"/>
                        </a:rPr>
                        <a:t>Tuesday, August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i="0" u="sng" strike="noStrike" cap="none" spc="0" baseline="0" dirty="0">
                          <a:solidFill>
                            <a:srgbClr val="0000FF"/>
                          </a:solidFill>
                          <a:effectLst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Calibri"/>
                        </a:rPr>
                        <a:t>https://illinois.webex.com/illinois/lsr.php?RCID=aa4686fa239142b58e0313adff7551fd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785239"/>
                  </a:ext>
                </a:extLst>
              </a:tr>
              <a:tr h="579491">
                <a:tc>
                  <a:txBody>
                    <a:bodyPr/>
                    <a:lstStyle/>
                    <a:p>
                      <a:pPr marL="0" marR="0" indent="0" algn="l" defTabSz="6858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0" i="0" u="none" strike="noStrike" cap="none" spc="0" baseline="0" dirty="0">
                          <a:solidFill>
                            <a:srgbClr val="0072C6"/>
                          </a:solidFill>
                          <a:effectLst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Calibri"/>
                        </a:rPr>
                        <a:t>Thursday, August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i="0" u="sng" strike="noStrike" cap="none" spc="0" baseline="0" dirty="0">
                          <a:solidFill>
                            <a:srgbClr val="0000FF"/>
                          </a:solidFill>
                          <a:effectLst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https://illinois.webex.com/illinois/lsr.php?RCID=94e78fd2dfdd46d1ad1e7fe0ad3162cc</a:t>
                      </a:r>
                      <a:endParaRPr lang="en-US" sz="1500" b="0" i="0" u="sng" strike="noStrike" cap="none" spc="0" baseline="0" dirty="0">
                        <a:solidFill>
                          <a:srgbClr val="0000FF"/>
                        </a:solidFill>
                        <a:effectLst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9839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E9B6-0F77-4DB7-B3C1-5156A33D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4 Resurgence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C8F28-1CC4-4824-BD0A-417557D08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74" y="927620"/>
            <a:ext cx="4269118" cy="54029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8A86BDB-6636-426F-9785-DDFAAD615377}"/>
              </a:ext>
            </a:extLst>
          </p:cNvPr>
          <p:cNvSpPr/>
          <p:nvPr/>
        </p:nvSpPr>
        <p:spPr>
          <a:xfrm>
            <a:off x="669174" y="6412468"/>
            <a:ext cx="8110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Follow the latest regional metrics at: </a:t>
            </a:r>
            <a:r>
              <a:rPr lang="en-US" dirty="0">
                <a:hlinkClick r:id="rId4"/>
              </a:rPr>
              <a:t>https://dph.illinois.gov/regionmetrics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593502-DB13-4349-8DF6-D722533FB2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3632" y="2286001"/>
            <a:ext cx="5999194" cy="3856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C2457F-440C-4932-9649-43B41BCDE09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" r="1680" b="61796"/>
          <a:stretch/>
        </p:blipFill>
        <p:spPr>
          <a:xfrm>
            <a:off x="5670523" y="983603"/>
            <a:ext cx="5293835" cy="13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747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DC01-09AF-4D45-955A-F6E673A1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4: Tier 1 Mitigation Measures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124EE-52B4-4DDD-A70D-9C92C9401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96483"/>
            <a:ext cx="10972800" cy="505097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LTC facilities in Region 4 that have already advanced to CMS Phase 3 must suspend indoor visitation and off-site outings </a:t>
            </a:r>
          </a:p>
          <a:p>
            <a:pPr lvl="1"/>
            <a:r>
              <a:rPr lang="en-US" sz="2400" dirty="0"/>
              <a:t>Indoor visitation and off-site outings can be resumed 14 days after tiered mitigation for the region is lifted </a:t>
            </a:r>
          </a:p>
          <a:p>
            <a:pPr lvl="1"/>
            <a:r>
              <a:rPr lang="en-US" sz="2400" dirty="0"/>
              <a:t>Outdoor visitation may continue </a:t>
            </a:r>
          </a:p>
          <a:p>
            <a:pPr marL="342900" lvl="1" indent="0">
              <a:buNone/>
            </a:pPr>
            <a:endParaRPr lang="en-US" sz="2400" dirty="0"/>
          </a:p>
          <a:p>
            <a:r>
              <a:rPr lang="en-US" sz="2800" dirty="0"/>
              <a:t>LTC facilities in Region 4 that have not yet advanced to CMS Phase 3 are not eligible to advance to CMS Phase 3 until 14 days after tiered mitigation in the region is lifted  </a:t>
            </a:r>
          </a:p>
          <a:p>
            <a:pPr lvl="1"/>
            <a:r>
              <a:rPr lang="en-US" sz="2400" dirty="0"/>
              <a:t>Any plans to begin indoor visitation and off-site outings in association with phase advancement must be postponed until that time </a:t>
            </a:r>
          </a:p>
          <a:p>
            <a:pPr lvl="1"/>
            <a:r>
              <a:rPr lang="en-US" sz="2400" dirty="0"/>
              <a:t>Outdoor visitation may continue</a:t>
            </a:r>
          </a:p>
          <a:p>
            <a:endParaRPr lang="en-US" sz="2400" dirty="0"/>
          </a:p>
          <a:p>
            <a:r>
              <a:rPr lang="en-US" sz="2800" dirty="0"/>
              <a:t>Please direct any further questions to </a:t>
            </a:r>
            <a:r>
              <a:rPr lang="en-US" sz="2800" u="sng" dirty="0">
                <a:hlinkClick r:id="rId3"/>
              </a:rPr>
              <a:t>dph.ltcreopening@illinois.gov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04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3802-4515-4853-B19F-906D530A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LTCF</a:t>
            </a:r>
            <a:r>
              <a:rPr lang="en-US" dirty="0"/>
              <a:t> Testing Flowchart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7FCA8F-B852-439B-B9EB-59B9280736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Organizes testing requirements or recommendations by outbreak status</a:t>
            </a:r>
          </a:p>
          <a:p>
            <a:pPr>
              <a:spcAft>
                <a:spcPts val="1200"/>
              </a:spcAft>
            </a:pPr>
            <a:r>
              <a:rPr lang="en-US" dirty="0"/>
              <a:t>May be updated as new CDC/CMS guidance is released or new testing initiatives come online</a:t>
            </a:r>
          </a:p>
          <a:p>
            <a:pPr>
              <a:spcAft>
                <a:spcPts val="1200"/>
              </a:spcAft>
            </a:pPr>
            <a:r>
              <a:rPr lang="en-US" dirty="0"/>
              <a:t>Available on IDPH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now, but planned to be sent out via SIREN with updated testing memo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97CE037-F613-4D2C-9B09-3D7438F8FF6C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3"/>
          <a:srcRect l="26938" t="21260" r="26163" b="7388"/>
          <a:stretch/>
        </p:blipFill>
        <p:spPr>
          <a:xfrm>
            <a:off x="375656" y="1640125"/>
            <a:ext cx="5720344" cy="489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105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B61D-8317-4C91-8A6D-56872882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LTCF</a:t>
            </a:r>
            <a:r>
              <a:rPr lang="en-US" dirty="0"/>
              <a:t> testing – outbreak or one case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3382C6-F5CC-4B33-8E58-66350528BDE4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27876" t="17785" r="53331" b="24171"/>
          <a:stretch/>
        </p:blipFill>
        <p:spPr>
          <a:xfrm>
            <a:off x="4471737" y="1140708"/>
            <a:ext cx="3248527" cy="564109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946581-49CA-4687-B099-AA994DD71DC5}"/>
              </a:ext>
            </a:extLst>
          </p:cNvPr>
          <p:cNvSpPr/>
          <p:nvPr/>
        </p:nvSpPr>
        <p:spPr>
          <a:xfrm>
            <a:off x="340895" y="5311592"/>
            <a:ext cx="3400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>
                <a:latin typeface="Calibri" panose="020F0502020204030204" pitchFamily="34" charset="0"/>
              </a:rPr>
              <a:t> 4 </a:t>
            </a:r>
            <a:r>
              <a:rPr lang="en-US" dirty="0">
                <a:latin typeface="Calibri" panose="020F0502020204030204" pitchFamily="34" charset="0"/>
              </a:rPr>
              <a:t>Some local health departments may choose to extend the period of testing to at least 28 days of no new cases.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110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B61D-8317-4C91-8A6D-56872882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LTCF testing – outbreak or one case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3382C6-F5CC-4B33-8E58-66350528BDE4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26754" t="17785" r="26316" b="11225"/>
          <a:stretch/>
        </p:blipFill>
        <p:spPr>
          <a:xfrm>
            <a:off x="2941213" y="1026695"/>
            <a:ext cx="6309575" cy="53660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F93FE-2EAE-4E52-BFB2-9E7B9275029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9168" y="5348177"/>
            <a:ext cx="3085281" cy="136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aseline="30000" dirty="0"/>
              <a:t>6</a:t>
            </a:r>
            <a:r>
              <a:rPr lang="en-US" sz="1800" dirty="0"/>
              <a:t> Facilities may also consider conducting periodic follow-up facility-wide testing of residents to identify asymptomatic and subclinical infections.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3F189D-0E9F-475B-9E03-BDFD777FDF62}"/>
              </a:ext>
            </a:extLst>
          </p:cNvPr>
          <p:cNvSpPr/>
          <p:nvPr/>
        </p:nvSpPr>
        <p:spPr>
          <a:xfrm>
            <a:off x="5618747" y="950495"/>
            <a:ext cx="3620008" cy="3585410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C3CE56-8CAB-45CF-850E-2EE66DCACD62}"/>
              </a:ext>
            </a:extLst>
          </p:cNvPr>
          <p:cNvSpPr/>
          <p:nvPr/>
        </p:nvSpPr>
        <p:spPr>
          <a:xfrm>
            <a:off x="5892022" y="3120516"/>
            <a:ext cx="3517792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9ECCB6-BAE9-4DDE-8FF1-129E154EE581}"/>
              </a:ext>
            </a:extLst>
          </p:cNvPr>
          <p:cNvSpPr/>
          <p:nvPr/>
        </p:nvSpPr>
        <p:spPr>
          <a:xfrm>
            <a:off x="8867552" y="4660326"/>
            <a:ext cx="54226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99E612-9124-484B-870B-4230EDA8D326}"/>
              </a:ext>
            </a:extLst>
          </p:cNvPr>
          <p:cNvSpPr/>
          <p:nvPr/>
        </p:nvSpPr>
        <p:spPr>
          <a:xfrm rot="5400000">
            <a:off x="8043203" y="5209488"/>
            <a:ext cx="658651" cy="1732453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9139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7078</TotalTime>
  <Words>633</Words>
  <Application>Microsoft Office PowerPoint</Application>
  <PresentationFormat>Widescreen</PresentationFormat>
  <Paragraphs>74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Trajan Pro</vt:lpstr>
      <vt:lpstr>Trebuchet MS</vt:lpstr>
      <vt:lpstr>Office Theme</vt:lpstr>
      <vt:lpstr>Custom Design</vt:lpstr>
      <vt:lpstr>COVID-19 Question and Answer Session for Long-Term Care and Congregate Residential Settings  </vt:lpstr>
      <vt:lpstr>Housekeeping</vt:lpstr>
      <vt:lpstr>Agenda</vt:lpstr>
      <vt:lpstr>IDPH webinars</vt:lpstr>
      <vt:lpstr>Region 4 Resurgence</vt:lpstr>
      <vt:lpstr>Region 4: Tier 1 Mitigation Measures</vt:lpstr>
      <vt:lpstr>LTCF Testing Flowchart</vt:lpstr>
      <vt:lpstr>LTCF testing – outbreak or one case</vt:lpstr>
      <vt:lpstr>LTCF testing – outbreak or one case</vt:lpstr>
      <vt:lpstr>LTCF testing – no cases in last 28 days</vt:lpstr>
      <vt:lpstr>LTCF testing – no cases in last 28 days</vt:lpstr>
      <vt:lpstr>FAQ from last week</vt:lpstr>
      <vt:lpstr>Open Q&amp;A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Question and Answer Session for Long-Term Care and Congregate Residential Settings</dc:title>
  <dc:creator>ANGELA TANG</dc:creator>
  <cp:lastModifiedBy>Shannon Calus</cp:lastModifiedBy>
  <cp:revision>233</cp:revision>
  <cp:lastPrinted>2020-07-02T14:35:29Z</cp:lastPrinted>
  <dcterms:modified xsi:type="dcterms:W3CDTF">2020-08-19T16:08:28Z</dcterms:modified>
</cp:coreProperties>
</file>