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9"/>
  </p:notesMasterIdLst>
  <p:sldIdLst>
    <p:sldId id="287" r:id="rId5"/>
    <p:sldId id="324" r:id="rId6"/>
    <p:sldId id="319" r:id="rId7"/>
    <p:sldId id="325" r:id="rId8"/>
    <p:sldId id="320" r:id="rId9"/>
    <p:sldId id="321" r:id="rId10"/>
    <p:sldId id="299" r:id="rId11"/>
    <p:sldId id="327" r:id="rId12"/>
    <p:sldId id="330" r:id="rId13"/>
    <p:sldId id="322" r:id="rId14"/>
    <p:sldId id="329" r:id="rId15"/>
    <p:sldId id="328" r:id="rId16"/>
    <p:sldId id="323" r:id="rId17"/>
    <p:sldId id="282" r:id="rId18"/>
  </p:sldIdLst>
  <p:sldSz cx="12192000" cy="6858000"/>
  <p:notesSz cx="6950075" cy="9236075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866DF1-A33C-46E8-86B2-E0A7FE958773}" v="15" dt="2021-05-18T18:10:40.227"/>
    <p1510:client id="{23FB7D01-CA44-41F8-8BC5-6BCB47F03CFE}" v="3" dt="2021-05-18T15:17:56.475"/>
    <p1510:client id="{59102C16-7361-4A0B-A71C-A3A95E0FB58F}" v="13" dt="2021-05-18T17:02:04.496"/>
    <p1510:client id="{5D6F476F-0C3A-40C5-86A0-723AE2132137}" v="187" dt="2021-05-18T16:42:18.217"/>
    <p1510:client id="{73DB0571-280D-4613-9ED9-698172A3CC13}" v="1" dt="2021-05-18T16:36:07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2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C24842E-1A4B-4DFC-9419-8D065267E89B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359C0D0-E30D-48DE-AD89-AAA0C4982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28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A253DE-AAFC-4478-A91A-8530E793BBD4}" type="slidenum">
              <a:rPr lang="en-US">
                <a:solidFill>
                  <a:prstClr val="black"/>
                </a:solidFill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06400" y="228600"/>
            <a:ext cx="10835825" cy="762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200" b="1" baseline="0">
                <a:solidFill>
                  <a:srgbClr val="FF000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8996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B1A390-75F8-4601-B0B3-575B9CB1EF36}" type="datetimeFigureOut">
              <a:rPr lang="en-US" smtClean="0">
                <a:solidFill>
                  <a:prstClr val="black"/>
                </a:solidFill>
                <a:ea typeface="MS PGothic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7/13/2023</a:t>
            </a:fld>
            <a:endParaRPr lang="en-US">
              <a:solidFill>
                <a:prstClr val="black"/>
              </a:solidFill>
              <a:ea typeface="MS PGothic" pitchFamily="34" charset="-128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MS PGothic" pitchFamily="34" charset="-128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4DC8E6-4DD0-46DF-81C9-ABA5963BA4B4}" type="slidenum">
              <a:rPr lang="en-US" smtClean="0">
                <a:solidFill>
                  <a:prstClr val="black"/>
                </a:solidFill>
                <a:ea typeface="MS PGothic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ea typeface="MS PGothic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749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0289"/>
            <a:ext cx="12192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201" y="228600"/>
            <a:ext cx="3494617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06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chicagovfc@cityofchicago.org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943589" y="2124158"/>
            <a:ext cx="8126869" cy="3062378"/>
          </a:xfrm>
        </p:spPr>
        <p:txBody>
          <a:bodyPr/>
          <a:lstStyle/>
          <a:p>
            <a:pPr algn="ctr"/>
            <a:r>
              <a:rPr lang="en-US" sz="5400" dirty="0"/>
              <a:t>How to submit expired vaccine to Chicago VFC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B95C009-F4F6-BB2C-44CC-90AB2F65A0CD}"/>
              </a:ext>
            </a:extLst>
          </p:cNvPr>
          <p:cNvSpPr txBox="1">
            <a:spLocks/>
          </p:cNvSpPr>
          <p:nvPr/>
        </p:nvSpPr>
        <p:spPr>
          <a:xfrm>
            <a:off x="-1524000" y="943898"/>
            <a:ext cx="11346426" cy="2711449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4000" dirty="0"/>
              <a:t>Chicago VFC – Vaccine Return Form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1D1EBC4-0F04-F498-5BBC-1761FCC1B529}"/>
              </a:ext>
            </a:extLst>
          </p:cNvPr>
          <p:cNvSpPr txBox="1">
            <a:spLocks/>
          </p:cNvSpPr>
          <p:nvPr/>
        </p:nvSpPr>
        <p:spPr>
          <a:xfrm>
            <a:off x="2562892" y="4407379"/>
            <a:ext cx="7066215" cy="1295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>
                <a:latin typeface="+mj-lt"/>
                <a:ea typeface="+mj-ea"/>
                <a:cs typeface="+mj-cs"/>
              </a:rPr>
              <a:t>David Juen – Project Coordinator – Chicago VFC &amp; I-CARE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4777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255" y="1252150"/>
            <a:ext cx="8657683" cy="55067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164" y="0"/>
            <a:ext cx="6019800" cy="914399"/>
          </a:xfrm>
        </p:spPr>
        <p:txBody>
          <a:bodyPr/>
          <a:lstStyle/>
          <a:p>
            <a:pPr algn="l"/>
            <a:r>
              <a:rPr lang="en-US" sz="3200">
                <a:solidFill>
                  <a:srgbClr val="FF0000"/>
                </a:solidFill>
              </a:rPr>
              <a:t>Mark Lot as expired in inventory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666205" y="1833281"/>
            <a:ext cx="3158242" cy="47288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/>
              <a:t>Add a Transaction</a:t>
            </a:r>
          </a:p>
          <a:p>
            <a:endParaRPr lang="en-US" sz="2400"/>
          </a:p>
          <a:p>
            <a:pPr marL="514350" indent="-514350">
              <a:buAutoNum type="arabicPeriod"/>
            </a:pPr>
            <a:r>
              <a:rPr lang="en-US" sz="2400"/>
              <a:t>Expired/Spoiled</a:t>
            </a:r>
          </a:p>
          <a:p>
            <a:pPr marL="514350" indent="-514350">
              <a:buAutoNum type="arabicPeriod"/>
            </a:pPr>
            <a:r>
              <a:rPr lang="en-US" sz="2400"/>
              <a:t>Expired vaccine</a:t>
            </a:r>
          </a:p>
          <a:p>
            <a:pPr marL="514350" indent="-514350">
              <a:buAutoNum type="arabicPeriod"/>
            </a:pPr>
            <a:r>
              <a:rPr lang="en-US" sz="2400"/>
              <a:t>List the quantity expired</a:t>
            </a:r>
          </a:p>
          <a:p>
            <a:pPr marL="514350" indent="-514350">
              <a:buAutoNum type="arabicPeriod"/>
            </a:pPr>
            <a:r>
              <a:rPr lang="en-US" sz="2400"/>
              <a:t>And the date you sent the form</a:t>
            </a:r>
          </a:p>
          <a:p>
            <a:pPr marL="514350" indent="-514350">
              <a:buAutoNum type="arabicPeriod"/>
            </a:pPr>
            <a:r>
              <a:rPr lang="en-US" sz="2400"/>
              <a:t>Any notes for Chicago VFC</a:t>
            </a:r>
          </a:p>
          <a:p>
            <a:pPr marL="514350" indent="-514350">
              <a:buAutoNum type="arabicPeriod"/>
            </a:pPr>
            <a:r>
              <a:rPr lang="en-US" sz="2400"/>
              <a:t>Click Save to save transaction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74323" y="3358044"/>
            <a:ext cx="582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1.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74323" y="3713150"/>
            <a:ext cx="582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2.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74323" y="4145854"/>
            <a:ext cx="582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74323" y="4543122"/>
            <a:ext cx="582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4.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74323" y="5253756"/>
            <a:ext cx="582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5.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74323" y="6235707"/>
            <a:ext cx="582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6.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387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7118" y="3319849"/>
            <a:ext cx="6753225" cy="34956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353" y="1990273"/>
            <a:ext cx="5676900" cy="21050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164" y="0"/>
            <a:ext cx="6019800" cy="914399"/>
          </a:xfrm>
        </p:spPr>
        <p:txBody>
          <a:bodyPr/>
          <a:lstStyle/>
          <a:p>
            <a:pPr algn="l"/>
            <a:r>
              <a:rPr lang="en-US" sz="3200">
                <a:solidFill>
                  <a:srgbClr val="FF0000"/>
                </a:solidFill>
              </a:rPr>
              <a:t>Mark Lot as out of stock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70928" y="740623"/>
            <a:ext cx="8058671" cy="1123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Once you have mark the vaccine as expired in I-CARE you can mark it as out of stock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159284" y="3319849"/>
            <a:ext cx="1028759" cy="535459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152028" y="3452373"/>
            <a:ext cx="3935506" cy="401742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397578" y="6211329"/>
            <a:ext cx="832021" cy="631121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07164" y="2990707"/>
            <a:ext cx="582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1.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01576" y="2929151"/>
            <a:ext cx="582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2</a:t>
            </a:r>
            <a:r>
              <a:rPr lang="en-US" sz="3200" b="1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01576" y="6044157"/>
            <a:ext cx="582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3.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43082" y="4304006"/>
            <a:ext cx="4194821" cy="6222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1. Edit the expired lot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284606" y="2050139"/>
            <a:ext cx="4194821" cy="1143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2. Select Out of Stock</a:t>
            </a:r>
          </a:p>
          <a:p>
            <a:pPr algn="ctr"/>
            <a:r>
              <a:rPr lang="en-US" sz="3200"/>
              <a:t>3. Click Save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619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648" y="53110"/>
            <a:ext cx="8238564" cy="1143000"/>
          </a:xfrm>
        </p:spPr>
        <p:txBody>
          <a:bodyPr/>
          <a:lstStyle/>
          <a:p>
            <a:pPr algn="l"/>
            <a:r>
              <a:rPr lang="en-US" sz="3200">
                <a:solidFill>
                  <a:srgbClr val="FF0000"/>
                </a:solidFill>
              </a:rPr>
              <a:t>90 days Notice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>
          <a:xfrm>
            <a:off x="157018" y="1470212"/>
            <a:ext cx="11425382" cy="4464423"/>
          </a:xfrm>
        </p:spPr>
        <p:txBody>
          <a:bodyPr lIns="91440" tIns="45720" rIns="91440" bIns="45720" anchor="t"/>
          <a:lstStyle/>
          <a:p>
            <a:r>
              <a:rPr lang="en-US" sz="4000" dirty="0"/>
              <a:t>Hooray, you got all the expired vaccine out of your office!</a:t>
            </a:r>
            <a:endParaRPr lang="en-US" sz="4000" dirty="0">
              <a:cs typeface="Calibri"/>
            </a:endParaRPr>
          </a:p>
          <a:p>
            <a:r>
              <a:rPr lang="en-US" sz="4000" dirty="0"/>
              <a:t>Now, sort by expiration date in I-CARE again</a:t>
            </a:r>
            <a:endParaRPr lang="en-US" sz="4000" dirty="0">
              <a:cs typeface="Calibri"/>
            </a:endParaRPr>
          </a:p>
          <a:p>
            <a:r>
              <a:rPr lang="en-US" sz="4000" dirty="0"/>
              <a:t>Identify any lots which expire in the next 90 days</a:t>
            </a:r>
            <a:endParaRPr lang="en-US" sz="4000" dirty="0">
              <a:cs typeface="Calibri"/>
            </a:endParaRPr>
          </a:p>
          <a:p>
            <a:r>
              <a:rPr lang="en-US" sz="4000" dirty="0"/>
              <a:t>Send Chicago VFC an email alerting us to impending expired vaccine</a:t>
            </a:r>
            <a:endParaRPr lang="en-US" sz="4000" dirty="0"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6724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58" y="76202"/>
            <a:ext cx="7633448" cy="914399"/>
          </a:xfrm>
        </p:spPr>
        <p:txBody>
          <a:bodyPr/>
          <a:lstStyle/>
          <a:p>
            <a:pPr algn="l"/>
            <a:r>
              <a:rPr lang="en-US" sz="3600">
                <a:solidFill>
                  <a:srgbClr val="FF0000"/>
                </a:solidFill>
              </a:rPr>
              <a:t>Example email - Soon to expire vaccine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6400800" cy="2057400"/>
          </a:xfrm>
        </p:spPr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58" y="1295400"/>
            <a:ext cx="10465231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8839200" y="1409700"/>
            <a:ext cx="3240742" cy="533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/>
              <a:t>By sending this email you:</a:t>
            </a:r>
          </a:p>
          <a:p>
            <a:pPr marL="342900" indent="-342900">
              <a:buAutoNum type="arabicPeriod"/>
            </a:pPr>
            <a:r>
              <a:rPr lang="en-US" sz="2400"/>
              <a:t>Show VFC that you are managing your VFC vaccine inventory properly</a:t>
            </a:r>
          </a:p>
          <a:p>
            <a:pPr marL="342900" indent="-342900">
              <a:buAutoNum type="arabicPeriod"/>
            </a:pPr>
            <a:r>
              <a:rPr lang="en-US" sz="2400"/>
              <a:t>Have written confirmation to avoid being charged for any expired vaccine doses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734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557529" y="381000"/>
            <a:ext cx="8126869" cy="762000"/>
          </a:xfrm>
        </p:spPr>
        <p:txBody>
          <a:bodyPr/>
          <a:lstStyle/>
          <a:p>
            <a:r>
              <a:rPr lang="en-US" sz="3600"/>
              <a:t>Questions?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526163" y="1447800"/>
            <a:ext cx="3328086" cy="4294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bg1"/>
                </a:solidFill>
              </a:rPr>
              <a:t>Please reach out if you need further assistance or have any questions.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hlinkClick r:id="rId3"/>
              </a:rPr>
              <a:t>chicagovfc@cityofchicago.org</a:t>
            </a:r>
            <a:endParaRPr lang="en-US" sz="1600" b="1" dirty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bg1"/>
                </a:solidFill>
              </a:rPr>
              <a:t>312.746.5385</a:t>
            </a:r>
            <a:endParaRPr lang="en-US" sz="20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4076700" y="2895600"/>
            <a:ext cx="4572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3124200" y="3681222"/>
            <a:ext cx="4572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367595"/>
            <a:ext cx="8001000" cy="43750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2835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648" y="53110"/>
            <a:ext cx="8238564" cy="1143000"/>
          </a:xfrm>
        </p:spPr>
        <p:txBody>
          <a:bodyPr/>
          <a:lstStyle/>
          <a:p>
            <a:pPr algn="l"/>
            <a:r>
              <a:rPr lang="en-US" sz="3200">
                <a:solidFill>
                  <a:srgbClr val="FF0000"/>
                </a:solidFill>
              </a:rPr>
              <a:t>Vaccine Return Form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>
          <a:xfrm>
            <a:off x="143163" y="1414793"/>
            <a:ext cx="11425382" cy="4464423"/>
          </a:xfrm>
        </p:spPr>
        <p:txBody>
          <a:bodyPr lIns="91440" tIns="45720" rIns="91440" bIns="45720" anchor="t"/>
          <a:lstStyle/>
          <a:p>
            <a:r>
              <a:rPr lang="en-US" dirty="0"/>
              <a:t>When you have expired vaccine you must submit a Vaccine Return Form to Chicago VFC</a:t>
            </a:r>
            <a:endParaRPr lang="en-US" dirty="0">
              <a:cs typeface="Calibri"/>
            </a:endParaRPr>
          </a:p>
          <a:p>
            <a:r>
              <a:rPr lang="en-US" dirty="0"/>
              <a:t>Each line is intended for one vaccine lot</a:t>
            </a:r>
            <a:endParaRPr lang="en-US" dirty="0">
              <a:cs typeface="Calibri"/>
            </a:endParaRPr>
          </a:p>
          <a:p>
            <a:r>
              <a:rPr lang="en-US" dirty="0"/>
              <a:t>Ensure that you input correct PIN and contact information for you and your clinic 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Write down the NDC from the box, not the vial/syringe </a:t>
            </a:r>
            <a:endParaRPr lang="en-US" dirty="0"/>
          </a:p>
          <a:p>
            <a:r>
              <a:rPr lang="en-US" dirty="0"/>
              <a:t>List the reason for the expiration; the codes are located on the return from in a box at the bottom right </a:t>
            </a:r>
            <a:endParaRPr lang="en-US" dirty="0"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3971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395318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47" y="663388"/>
            <a:ext cx="10528759" cy="6196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346"/>
            <a:ext cx="6172200" cy="1219199"/>
          </a:xfrm>
        </p:spPr>
        <p:txBody>
          <a:bodyPr/>
          <a:lstStyle/>
          <a:p>
            <a:pPr algn="l"/>
            <a:r>
              <a:rPr lang="en-US" sz="3600">
                <a:solidFill>
                  <a:srgbClr val="FF0000"/>
                </a:solidFill>
              </a:rPr>
              <a:t>Vaccine Return Form</a:t>
            </a:r>
          </a:p>
        </p:txBody>
      </p:sp>
      <p:sp>
        <p:nvSpPr>
          <p:cNvPr id="11" name="Left Arrow 10"/>
          <p:cNvSpPr/>
          <p:nvPr/>
        </p:nvSpPr>
        <p:spPr>
          <a:xfrm rot="5400000">
            <a:off x="1841569" y="3467893"/>
            <a:ext cx="457200" cy="2286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0450287" y="1311302"/>
            <a:ext cx="1611084" cy="47629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>
                <a:solidFill>
                  <a:schemeClr val="bg1"/>
                </a:solidFill>
              </a:rPr>
              <a:t>Start by inputting clinic details</a:t>
            </a:r>
          </a:p>
          <a:p>
            <a:endParaRPr lang="en-US" sz="2400" b="1">
              <a:solidFill>
                <a:schemeClr val="bg1"/>
              </a:solidFill>
            </a:endParaRPr>
          </a:p>
          <a:p>
            <a:r>
              <a:rPr lang="en-US" sz="2400" b="1">
                <a:solidFill>
                  <a:schemeClr val="bg1"/>
                </a:solidFill>
              </a:rPr>
              <a:t>Then, you must fill out all required fields for each expired vaccine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76093" y="1590846"/>
            <a:ext cx="9687107" cy="912868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Arrow 14"/>
          <p:cNvSpPr/>
          <p:nvPr/>
        </p:nvSpPr>
        <p:spPr>
          <a:xfrm rot="5400000">
            <a:off x="3300255" y="3467893"/>
            <a:ext cx="457200" cy="2286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Arrow 15"/>
          <p:cNvSpPr/>
          <p:nvPr/>
        </p:nvSpPr>
        <p:spPr>
          <a:xfrm rot="5400000">
            <a:off x="4758941" y="3467893"/>
            <a:ext cx="457200" cy="2286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Arrow 17"/>
          <p:cNvSpPr/>
          <p:nvPr/>
        </p:nvSpPr>
        <p:spPr>
          <a:xfrm rot="5400000">
            <a:off x="6513425" y="3467893"/>
            <a:ext cx="457200" cy="2286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Arrow 18"/>
          <p:cNvSpPr/>
          <p:nvPr/>
        </p:nvSpPr>
        <p:spPr>
          <a:xfrm rot="5400000">
            <a:off x="8046121" y="3467893"/>
            <a:ext cx="457200" cy="2286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Arrow 19"/>
          <p:cNvSpPr/>
          <p:nvPr/>
        </p:nvSpPr>
        <p:spPr>
          <a:xfrm rot="5400000">
            <a:off x="9464517" y="3467893"/>
            <a:ext cx="457200" cy="2286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Arrow 21"/>
          <p:cNvSpPr/>
          <p:nvPr/>
        </p:nvSpPr>
        <p:spPr>
          <a:xfrm rot="5400000">
            <a:off x="7959341" y="5438208"/>
            <a:ext cx="457200" cy="2286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301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648" y="53110"/>
            <a:ext cx="8238564" cy="1143000"/>
          </a:xfrm>
        </p:spPr>
        <p:txBody>
          <a:bodyPr/>
          <a:lstStyle/>
          <a:p>
            <a:pPr algn="l"/>
            <a:r>
              <a:rPr lang="en-US" sz="3200">
                <a:solidFill>
                  <a:srgbClr val="FF0000"/>
                </a:solidFill>
              </a:rPr>
              <a:t>Vaccine Return Form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>
          <a:xfrm>
            <a:off x="157018" y="1470212"/>
            <a:ext cx="11425382" cy="4464423"/>
          </a:xfrm>
        </p:spPr>
        <p:txBody>
          <a:bodyPr lIns="91440" tIns="45720" rIns="91440" bIns="45720" anchor="t"/>
          <a:lstStyle/>
          <a:p>
            <a:r>
              <a:rPr lang="en-US" sz="3600" dirty="0"/>
              <a:t>Once received, Chicago VFC will process the Vaccine Return Form</a:t>
            </a:r>
          </a:p>
          <a:p>
            <a:r>
              <a:rPr lang="en-US" sz="3600" dirty="0"/>
              <a:t>It can take 5-7 business days to process the form</a:t>
            </a:r>
            <a:endParaRPr lang="en-US" sz="3600" dirty="0">
              <a:cs typeface="Calibri"/>
            </a:endParaRPr>
          </a:p>
          <a:p>
            <a:r>
              <a:rPr lang="en-US" sz="3600" dirty="0"/>
              <a:t>Once the form is processed, you will receive a shipping label at the email listed on the form</a:t>
            </a:r>
            <a:endParaRPr lang="en-US" sz="3600" dirty="0">
              <a:cs typeface="Calibri"/>
            </a:endParaRPr>
          </a:p>
          <a:p>
            <a:r>
              <a:rPr lang="en-US" sz="3600" dirty="0"/>
              <a:t>Once you have received the shipping label you can pack up and send out the vaccine</a:t>
            </a:r>
            <a:endParaRPr lang="en-US" sz="3600" dirty="0"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282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83" y="0"/>
            <a:ext cx="5715000" cy="990599"/>
          </a:xfrm>
        </p:spPr>
        <p:txBody>
          <a:bodyPr/>
          <a:lstStyle/>
          <a:p>
            <a:pPr algn="l"/>
            <a:r>
              <a:rPr lang="en-US">
                <a:solidFill>
                  <a:srgbClr val="FF0000"/>
                </a:solidFill>
              </a:rPr>
              <a:t>Shipping Label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1"/>
            <a:ext cx="10161494" cy="5632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99068" y="2344271"/>
            <a:ext cx="6667897" cy="4397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Once processed you will receive a shipping label from UPS via email</a:t>
            </a:r>
          </a:p>
          <a:p>
            <a:pPr algn="ctr"/>
            <a:endParaRPr lang="en-US" sz="3200"/>
          </a:p>
          <a:p>
            <a:pPr algn="ctr"/>
            <a:r>
              <a:rPr lang="en-US" sz="3200"/>
              <a:t>You will need to print the shipping label and proceed to packing up the expired vaccine and shipping it out</a:t>
            </a:r>
          </a:p>
          <a:p>
            <a:pPr algn="ctr"/>
            <a:endParaRPr lang="en-US" sz="3200"/>
          </a:p>
          <a:p>
            <a:pPr algn="ctr"/>
            <a:r>
              <a:rPr lang="en-US" sz="3200"/>
              <a:t>Do not ship any broken or hazardous material</a:t>
            </a:r>
          </a:p>
        </p:txBody>
      </p:sp>
      <p:sp>
        <p:nvSpPr>
          <p:cNvPr id="7" name="Left Arrow 6"/>
          <p:cNvSpPr/>
          <p:nvPr/>
        </p:nvSpPr>
        <p:spPr>
          <a:xfrm rot="16200000">
            <a:off x="9063715" y="3361314"/>
            <a:ext cx="990600" cy="5163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619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83" y="56708"/>
            <a:ext cx="5791200" cy="1066799"/>
          </a:xfrm>
        </p:spPr>
        <p:txBody>
          <a:bodyPr/>
          <a:lstStyle/>
          <a:p>
            <a:pPr algn="l"/>
            <a:r>
              <a:rPr lang="en-US">
                <a:solidFill>
                  <a:srgbClr val="FF0000"/>
                </a:solidFill>
              </a:rPr>
              <a:t>Print Shipping Label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45" y="1277470"/>
            <a:ext cx="10888473" cy="5583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eft Arrow 5"/>
          <p:cNvSpPr/>
          <p:nvPr/>
        </p:nvSpPr>
        <p:spPr>
          <a:xfrm>
            <a:off x="3048000" y="3542414"/>
            <a:ext cx="9144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40624" y="2935940"/>
            <a:ext cx="7373470" cy="38503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/>
              <a:t>Once you have followed the link select Print Label to generate and print the shipping label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630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933756" y="1992701"/>
            <a:ext cx="8126869" cy="3062378"/>
          </a:xfrm>
        </p:spPr>
        <p:txBody>
          <a:bodyPr/>
          <a:lstStyle/>
          <a:p>
            <a:pPr algn="ctr"/>
            <a:r>
              <a:rPr lang="en-US" sz="5400"/>
              <a:t>Principle 3: Mark as expired in I-CARE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1002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648" y="53110"/>
            <a:ext cx="8238564" cy="1143000"/>
          </a:xfrm>
        </p:spPr>
        <p:txBody>
          <a:bodyPr/>
          <a:lstStyle/>
          <a:p>
            <a:pPr algn="l"/>
            <a:r>
              <a:rPr lang="en-US" sz="3200">
                <a:solidFill>
                  <a:srgbClr val="FF0000"/>
                </a:solidFill>
              </a:rPr>
              <a:t>Mark as Expired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>
          <a:xfrm>
            <a:off x="157018" y="1470212"/>
            <a:ext cx="10905429" cy="4482353"/>
          </a:xfrm>
        </p:spPr>
        <p:txBody>
          <a:bodyPr/>
          <a:lstStyle/>
          <a:p>
            <a:r>
              <a:rPr lang="en-US" sz="4400"/>
              <a:t>We are now going to mark the expired vaccine lot as expired in I-CARE</a:t>
            </a:r>
          </a:p>
          <a:p>
            <a:r>
              <a:rPr lang="en-US" sz="4400"/>
              <a:t>Then we are going to input any notes</a:t>
            </a:r>
          </a:p>
          <a:p>
            <a:r>
              <a:rPr lang="en-US" sz="4400"/>
              <a:t>Once the vaccine is at a zero balance we are going to mark it as out of stock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5982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872" y="1654048"/>
            <a:ext cx="5438775" cy="1162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289" y="3844384"/>
            <a:ext cx="5276850" cy="204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164" y="0"/>
            <a:ext cx="6019800" cy="914399"/>
          </a:xfrm>
        </p:spPr>
        <p:txBody>
          <a:bodyPr/>
          <a:lstStyle/>
          <a:p>
            <a:pPr algn="l"/>
            <a:r>
              <a:rPr lang="en-US" sz="3200">
                <a:solidFill>
                  <a:srgbClr val="FF0000"/>
                </a:solidFill>
              </a:rPr>
              <a:t>Mark Lot as expired in inventory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672935" y="1347249"/>
            <a:ext cx="5255453" cy="4468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From the Vaccine list in I-CARE</a:t>
            </a:r>
          </a:p>
          <a:p>
            <a:pPr marL="514350" indent="-514350" algn="ctr">
              <a:buAutoNum type="arabicPeriod"/>
            </a:pPr>
            <a:r>
              <a:rPr lang="en-US" sz="3200"/>
              <a:t>Select the Lot</a:t>
            </a:r>
          </a:p>
          <a:p>
            <a:pPr marL="514350" indent="-514350" algn="ctr">
              <a:buAutoNum type="arabicPeriod"/>
            </a:pPr>
            <a:r>
              <a:rPr lang="en-US" sz="3200"/>
              <a:t>Click the Add transaction button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275139" y="5051176"/>
            <a:ext cx="1758180" cy="653666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59583" y="1942685"/>
            <a:ext cx="582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1.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9583" y="3785326"/>
            <a:ext cx="582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2.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35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Cpresentatio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3B626A13747B4FAF79D3D9C3A605A4" ma:contentTypeVersion="13" ma:contentTypeDescription="Create a new document." ma:contentTypeScope="" ma:versionID="e69d7228b387a6994fc3ed21dbe51202">
  <xsd:schema xmlns:xsd="http://www.w3.org/2001/XMLSchema" xmlns:xs="http://www.w3.org/2001/XMLSchema" xmlns:p="http://schemas.microsoft.com/office/2006/metadata/properties" xmlns:ns2="d2355698-1ce9-4b04-978e-cfc9a2171077" xmlns:ns3="392186dc-66a3-470d-8a83-768eae42cad7" targetNamespace="http://schemas.microsoft.com/office/2006/metadata/properties" ma:root="true" ma:fieldsID="23df2555a0e711989c68341f9b02a6af" ns2:_="" ns3:_="">
    <xsd:import namespace="d2355698-1ce9-4b04-978e-cfc9a2171077"/>
    <xsd:import namespace="392186dc-66a3-470d-8a83-768eae42ca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355698-1ce9-4b04-978e-cfc9a21710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f0d1f32-acc0-4b18-a898-8579d5c617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86dc-66a3-470d-8a83-768eae42cad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12abfa25-6fa4-44e1-a161-8f731f932242}" ma:internalName="TaxCatchAll" ma:showField="CatchAllData" ma:web="392186dc-66a3-470d-8a83-768eae42ca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2355698-1ce9-4b04-978e-cfc9a2171077">
      <Terms xmlns="http://schemas.microsoft.com/office/infopath/2007/PartnerControls"/>
    </lcf76f155ced4ddcb4097134ff3c332f>
    <TaxCatchAll xmlns="392186dc-66a3-470d-8a83-768eae42cad7" xsi:nil="true"/>
  </documentManagement>
</p:properties>
</file>

<file path=customXml/itemProps1.xml><?xml version="1.0" encoding="utf-8"?>
<ds:datastoreItem xmlns:ds="http://schemas.openxmlformats.org/officeDocument/2006/customXml" ds:itemID="{D0357534-369E-46AF-BC05-193E26CA7A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2A53F8-077D-4FAB-B415-C38A44D414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355698-1ce9-4b04-978e-cfc9a2171077"/>
    <ds:schemaRef ds:uri="392186dc-66a3-470d-8a83-768eae42ca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E268BC-A163-465B-A80A-314DAA18BA80}">
  <ds:schemaRefs>
    <ds:schemaRef ds:uri="http://schemas.microsoft.com/office/2006/metadata/properties"/>
    <ds:schemaRef ds:uri="http://schemas.microsoft.com/office/infopath/2007/PartnerControls"/>
    <ds:schemaRef ds:uri="d2355698-1ce9-4b04-978e-cfc9a2171077"/>
    <ds:schemaRef ds:uri="392186dc-66a3-470d-8a83-768eae42cad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511</Words>
  <Application>Microsoft Office PowerPoint</Application>
  <PresentationFormat>Widescreen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HCpresentation1</vt:lpstr>
      <vt:lpstr>PowerPoint Presentation</vt:lpstr>
      <vt:lpstr>Vaccine Return Form</vt:lpstr>
      <vt:lpstr>Vaccine Return Form</vt:lpstr>
      <vt:lpstr>Vaccine Return Form</vt:lpstr>
      <vt:lpstr>Shipping Label</vt:lpstr>
      <vt:lpstr>Print Shipping Label</vt:lpstr>
      <vt:lpstr>PowerPoint Presentation</vt:lpstr>
      <vt:lpstr>Mark as Expired</vt:lpstr>
      <vt:lpstr>Mark Lot as expired in inventory</vt:lpstr>
      <vt:lpstr>Mark Lot as expired in inventory</vt:lpstr>
      <vt:lpstr>Mark Lot as out of stock</vt:lpstr>
      <vt:lpstr>90 days Notice</vt:lpstr>
      <vt:lpstr>Example email - Soon to expire vaccine</vt:lpstr>
      <vt:lpstr>PowerPoint Presentation</vt:lpstr>
    </vt:vector>
  </TitlesOfParts>
  <Company>City of Chicago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Juen</dc:creator>
  <cp:lastModifiedBy>Sean Stoudt</cp:lastModifiedBy>
  <cp:revision>18</cp:revision>
  <cp:lastPrinted>2019-04-18T14:14:07Z</cp:lastPrinted>
  <dcterms:created xsi:type="dcterms:W3CDTF">2019-01-30T15:51:39Z</dcterms:created>
  <dcterms:modified xsi:type="dcterms:W3CDTF">2023-07-13T17:13:51Z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C0D6AF93-0863-4BF8-B88B-120E62891C8E</vt:lpwstr>
  </property>
  <property fmtid="{D5CDD505-2E9C-101B-9397-08002B2CF9AE}" pid="3" name="ArticulatePath">
    <vt:lpwstr>Presentation1</vt:lpwstr>
  </property>
  <property fmtid="{D5CDD505-2E9C-101B-9397-08002B2CF9AE}" pid="4" name="ContentTypeId">
    <vt:lpwstr>0x010100423B626A13747B4FAF79D3D9C3A605A4</vt:lpwstr>
  </property>
  <property fmtid="{D5CDD505-2E9C-101B-9397-08002B2CF9AE}" pid="5" name="MediaServiceImageTags">
    <vt:lpwstr/>
  </property>
</Properties>
</file>