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8" r:id="rId2"/>
    <p:sldId id="259" r:id="rId3"/>
    <p:sldId id="274" r:id="rId4"/>
    <p:sldId id="275" r:id="rId5"/>
    <p:sldId id="273" r:id="rId6"/>
    <p:sldId id="278" r:id="rId7"/>
    <p:sldId id="279" r:id="rId8"/>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4DA818C-4E16-4261-9A9B-0DD5A6303728}">
          <p14:sldIdLst>
            <p14:sldId id="258"/>
            <p14:sldId id="259"/>
            <p14:sldId id="274"/>
            <p14:sldId id="275"/>
            <p14:sldId id="273"/>
            <p14:sldId id="278"/>
            <p14:sldId id="27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y Alice Lavin" initials="MAL" lastIdx="5" clrIdx="0">
    <p:extLst/>
  </p:cmAuthor>
  <p:cmAuthor id="2" name="Elisa Hill"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219" autoAdjust="0"/>
    <p:restoredTop sz="81840" autoAdjust="0"/>
  </p:normalViewPr>
  <p:slideViewPr>
    <p:cSldViewPr>
      <p:cViewPr varScale="1">
        <p:scale>
          <a:sx n="47" d="100"/>
          <a:sy n="47" d="100"/>
        </p:scale>
        <p:origin x="58" y="341"/>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58741EE0-1701-477D-81B6-FC84F7E6C8E6}" type="datetimeFigureOut">
              <a:rPr lang="en-US" smtClean="0"/>
              <a:t>3/7/2019</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4D9A8A98-E748-4C60-AB77-2921DBAC4C61}" type="slidenum">
              <a:rPr lang="en-US" smtClean="0"/>
              <a:t>‹#›</a:t>
            </a:fld>
            <a:endParaRPr lang="en-US"/>
          </a:p>
        </p:txBody>
      </p:sp>
    </p:spTree>
    <p:extLst>
      <p:ext uri="{BB962C8B-B14F-4D97-AF65-F5344CB8AC3E}">
        <p14:creationId xmlns:p14="http://schemas.microsoft.com/office/powerpoint/2010/main" val="1766433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9A8A98-E748-4C60-AB77-2921DBAC4C61}" type="slidenum">
              <a:rPr lang="en-US" smtClean="0"/>
              <a:t>1</a:t>
            </a:fld>
            <a:endParaRPr lang="en-US"/>
          </a:p>
        </p:txBody>
      </p:sp>
    </p:spTree>
    <p:extLst>
      <p:ext uri="{BB962C8B-B14F-4D97-AF65-F5344CB8AC3E}">
        <p14:creationId xmlns:p14="http://schemas.microsoft.com/office/powerpoint/2010/main" val="3056750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8D7F1CE-FCEF-4FC7-9CC9-49321A314CE3}" type="datetime1">
              <a:rPr lang="en-US" smtClean="0"/>
              <a:t>3/7/2019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09975-836F-4F97-967E-A3B11794308A}" type="slidenum">
              <a:rPr lang="en-US" smtClean="0"/>
              <a:t>‹#›</a:t>
            </a:fld>
            <a:endParaRPr lang="en-US"/>
          </a:p>
        </p:txBody>
      </p:sp>
    </p:spTree>
    <p:extLst>
      <p:ext uri="{BB962C8B-B14F-4D97-AF65-F5344CB8AC3E}">
        <p14:creationId xmlns:p14="http://schemas.microsoft.com/office/powerpoint/2010/main" val="3629205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0341A78-D4F9-4EB5-9206-FEF21D3840E0}" type="datetime1">
              <a:rPr lang="en-US" smtClean="0"/>
              <a:t>3/7/2019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09975-836F-4F97-967E-A3B11794308A}" type="slidenum">
              <a:rPr lang="en-US" smtClean="0"/>
              <a:t>‹#›</a:t>
            </a:fld>
            <a:endParaRPr lang="en-US"/>
          </a:p>
        </p:txBody>
      </p:sp>
    </p:spTree>
    <p:extLst>
      <p:ext uri="{BB962C8B-B14F-4D97-AF65-F5344CB8AC3E}">
        <p14:creationId xmlns:p14="http://schemas.microsoft.com/office/powerpoint/2010/main" val="1281260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8F36DF-2A31-4EF3-85E0-E3F55BD7D2AA}" type="datetime1">
              <a:rPr lang="en-US" smtClean="0"/>
              <a:t>3/7/2019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09975-836F-4F97-967E-A3B11794308A}" type="slidenum">
              <a:rPr lang="en-US" smtClean="0"/>
              <a:t>‹#›</a:t>
            </a:fld>
            <a:endParaRPr lang="en-US"/>
          </a:p>
        </p:txBody>
      </p:sp>
    </p:spTree>
    <p:extLst>
      <p:ext uri="{BB962C8B-B14F-4D97-AF65-F5344CB8AC3E}">
        <p14:creationId xmlns:p14="http://schemas.microsoft.com/office/powerpoint/2010/main" val="756263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DB2F0F-12C0-4C11-AB56-BDC13EB72CDA}" type="datetime1">
              <a:rPr lang="en-US" smtClean="0"/>
              <a:t>3/7/2019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09975-836F-4F97-967E-A3B11794308A}" type="slidenum">
              <a:rPr lang="en-US" smtClean="0"/>
              <a:t>‹#›</a:t>
            </a:fld>
            <a:endParaRPr lang="en-US"/>
          </a:p>
        </p:txBody>
      </p:sp>
    </p:spTree>
    <p:extLst>
      <p:ext uri="{BB962C8B-B14F-4D97-AF65-F5344CB8AC3E}">
        <p14:creationId xmlns:p14="http://schemas.microsoft.com/office/powerpoint/2010/main" val="178318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2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C2E2BEF-8BBD-4E8F-B187-91A88DB0B8E3}" type="datetime1">
              <a:rPr lang="en-US" smtClean="0"/>
              <a:t>3/7/2019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09975-836F-4F97-967E-A3B11794308A}" type="slidenum">
              <a:rPr lang="en-US" smtClean="0"/>
              <a:t>‹#›</a:t>
            </a:fld>
            <a:endParaRPr lang="en-US"/>
          </a:p>
        </p:txBody>
      </p:sp>
    </p:spTree>
    <p:extLst>
      <p:ext uri="{BB962C8B-B14F-4D97-AF65-F5344CB8AC3E}">
        <p14:creationId xmlns:p14="http://schemas.microsoft.com/office/powerpoint/2010/main" val="152935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7E3CDFE-15FC-4FE5-8CF2-7A616BF82696}" type="datetime1">
              <a:rPr lang="en-US" smtClean="0"/>
              <a:t>3/7/2019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A09975-836F-4F97-967E-A3B11794308A}" type="slidenum">
              <a:rPr lang="en-US" smtClean="0"/>
              <a:t>‹#›</a:t>
            </a:fld>
            <a:endParaRPr lang="en-US"/>
          </a:p>
        </p:txBody>
      </p:sp>
    </p:spTree>
    <p:extLst>
      <p:ext uri="{BB962C8B-B14F-4D97-AF65-F5344CB8AC3E}">
        <p14:creationId xmlns:p14="http://schemas.microsoft.com/office/powerpoint/2010/main" val="2886377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6B5989-5F7E-4302-910C-17E64E490E5C}" type="datetime1">
              <a:rPr lang="en-US" smtClean="0"/>
              <a:t>3/7/2019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A09975-836F-4F97-967E-A3B11794308A}" type="slidenum">
              <a:rPr lang="en-US" smtClean="0"/>
              <a:t>‹#›</a:t>
            </a:fld>
            <a:endParaRPr lang="en-US"/>
          </a:p>
        </p:txBody>
      </p:sp>
    </p:spTree>
    <p:extLst>
      <p:ext uri="{BB962C8B-B14F-4D97-AF65-F5344CB8AC3E}">
        <p14:creationId xmlns:p14="http://schemas.microsoft.com/office/powerpoint/2010/main" val="4267068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21B03C9-1A7B-4813-9ABA-0B27B1796391}" type="datetime1">
              <a:rPr lang="en-US" smtClean="0"/>
              <a:t>3/7/2019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A09975-836F-4F97-967E-A3B11794308A}" type="slidenum">
              <a:rPr lang="en-US" smtClean="0"/>
              <a:t>‹#›</a:t>
            </a:fld>
            <a:endParaRPr lang="en-US"/>
          </a:p>
        </p:txBody>
      </p:sp>
    </p:spTree>
    <p:extLst>
      <p:ext uri="{BB962C8B-B14F-4D97-AF65-F5344CB8AC3E}">
        <p14:creationId xmlns:p14="http://schemas.microsoft.com/office/powerpoint/2010/main" val="1866915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D1970E-5971-4E36-B441-B6B67BB02A9E}" type="datetime1">
              <a:rPr lang="en-US" smtClean="0"/>
              <a:t>3/7/2019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A09975-836F-4F97-967E-A3B11794308A}" type="slidenum">
              <a:rPr lang="en-US" smtClean="0"/>
              <a:t>‹#›</a:t>
            </a:fld>
            <a:endParaRPr lang="en-US"/>
          </a:p>
        </p:txBody>
      </p:sp>
    </p:spTree>
    <p:extLst>
      <p:ext uri="{BB962C8B-B14F-4D97-AF65-F5344CB8AC3E}">
        <p14:creationId xmlns:p14="http://schemas.microsoft.com/office/powerpoint/2010/main" val="1342051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560F9B2-8566-4E0E-8E30-97822CEF0A20}" type="datetime1">
              <a:rPr lang="en-US" smtClean="0"/>
              <a:t>3/7/2019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A09975-836F-4F97-967E-A3B11794308A}" type="slidenum">
              <a:rPr lang="en-US" smtClean="0"/>
              <a:t>‹#›</a:t>
            </a:fld>
            <a:endParaRPr lang="en-US"/>
          </a:p>
        </p:txBody>
      </p:sp>
    </p:spTree>
    <p:extLst>
      <p:ext uri="{BB962C8B-B14F-4D97-AF65-F5344CB8AC3E}">
        <p14:creationId xmlns:p14="http://schemas.microsoft.com/office/powerpoint/2010/main" val="4247495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F687B49-241B-4F2C-84F7-D1E8DB069DA7}" type="datetime1">
              <a:rPr lang="en-US" smtClean="0"/>
              <a:t>3/7/2019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A09975-836F-4F97-967E-A3B11794308A}" type="slidenum">
              <a:rPr lang="en-US" smtClean="0"/>
              <a:t>‹#›</a:t>
            </a:fld>
            <a:endParaRPr lang="en-US"/>
          </a:p>
        </p:txBody>
      </p:sp>
    </p:spTree>
    <p:extLst>
      <p:ext uri="{BB962C8B-B14F-4D97-AF65-F5344CB8AC3E}">
        <p14:creationId xmlns:p14="http://schemas.microsoft.com/office/powerpoint/2010/main" val="2137278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EDA31D-1DEC-410D-B756-6D5BBA860880}" type="datetime1">
              <a:rPr lang="en-US" smtClean="0"/>
              <a:t>3/7/2019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A09975-836F-4F97-967E-A3B11794308A}" type="slidenum">
              <a:rPr lang="en-US" smtClean="0"/>
              <a:t>‹#›</a:t>
            </a:fld>
            <a:endParaRPr lang="en-US"/>
          </a:p>
        </p:txBody>
      </p:sp>
    </p:spTree>
    <p:extLst>
      <p:ext uri="{BB962C8B-B14F-4D97-AF65-F5344CB8AC3E}">
        <p14:creationId xmlns:p14="http://schemas.microsoft.com/office/powerpoint/2010/main" val="1762930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5600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ctrTitle"/>
          </p:nvPr>
        </p:nvSpPr>
        <p:spPr>
          <a:xfrm>
            <a:off x="436418" y="2362200"/>
            <a:ext cx="8382000" cy="1752600"/>
          </a:xfrm>
        </p:spPr>
        <p:txBody>
          <a:bodyPr>
            <a:normAutofit fontScale="90000"/>
          </a:bodyPr>
          <a:lstStyle/>
          <a:p>
            <a:r>
              <a:rPr lang="en-US" sz="4000" dirty="0">
                <a:solidFill>
                  <a:srgbClr val="000000"/>
                </a:solidFill>
              </a:rPr>
              <a:t>Improving Hand Hygiene Compliance at </a:t>
            </a:r>
            <a:br>
              <a:rPr lang="en-US" sz="4000" dirty="0">
                <a:solidFill>
                  <a:srgbClr val="000000"/>
                </a:solidFill>
              </a:rPr>
            </a:br>
            <a:r>
              <a:rPr lang="en-US" sz="4000" dirty="0">
                <a:solidFill>
                  <a:srgbClr val="FF0000"/>
                </a:solidFill>
              </a:rPr>
              <a:t>INSERT FACILITY NAME</a:t>
            </a:r>
            <a:br>
              <a:rPr lang="en-US" sz="4000" dirty="0">
                <a:solidFill>
                  <a:srgbClr val="FF0000"/>
                </a:solidFill>
              </a:rPr>
            </a:br>
            <a:r>
              <a:rPr lang="en-US" sz="4000" dirty="0"/>
              <a:t>Training for Interrupted Observers</a:t>
            </a:r>
            <a:r>
              <a:rPr lang="en-US" sz="4000" dirty="0">
                <a:solidFill>
                  <a:srgbClr val="FF0000"/>
                </a:solidFill>
              </a:rPr>
              <a:t> </a:t>
            </a:r>
            <a:endParaRPr lang="en-US" dirty="0">
              <a:solidFill>
                <a:srgbClr val="FF0000"/>
              </a:solidFill>
              <a:ea typeface="ヒラギノ角ゴ Pro W3"/>
              <a:cs typeface="ヒラギノ角ゴ Pro W3"/>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Interrupted Observations</a:t>
            </a:r>
          </a:p>
        </p:txBody>
      </p:sp>
      <p:sp>
        <p:nvSpPr>
          <p:cNvPr id="3" name="Content Placeholder 2"/>
          <p:cNvSpPr>
            <a:spLocks noGrp="1"/>
          </p:cNvSpPr>
          <p:nvPr>
            <p:ph idx="1"/>
          </p:nvPr>
        </p:nvSpPr>
        <p:spPr/>
        <p:txBody>
          <a:bodyPr/>
          <a:lstStyle/>
          <a:p>
            <a:pPr>
              <a:buNone/>
            </a:pPr>
            <a:r>
              <a:rPr lang="en-US" sz="2400" dirty="0"/>
              <a:t>Purpose</a:t>
            </a:r>
          </a:p>
          <a:p>
            <a:r>
              <a:rPr lang="en-US" sz="2400" dirty="0"/>
              <a:t>Provide real time reinforcement of correct behavior.</a:t>
            </a:r>
          </a:p>
          <a:p>
            <a:r>
              <a:rPr lang="en-US" sz="2400" dirty="0"/>
              <a:t>Provide real time education related to non-compliance.</a:t>
            </a:r>
          </a:p>
          <a:p>
            <a:r>
              <a:rPr lang="en-US" sz="2400" dirty="0"/>
              <a:t>Identify barriers to compliance.</a:t>
            </a:r>
          </a:p>
          <a:p>
            <a:endParaRPr lang="en-US" sz="2400" dirty="0"/>
          </a:p>
          <a:p>
            <a:pPr>
              <a:buNone/>
            </a:pPr>
            <a:r>
              <a:rPr lang="en-US" sz="2400" dirty="0"/>
              <a:t>Goals</a:t>
            </a:r>
          </a:p>
          <a:p>
            <a:r>
              <a:rPr lang="en-US" sz="2400" dirty="0"/>
              <a:t>To change behavior, resulting in increased compliance.</a:t>
            </a:r>
          </a:p>
          <a:p>
            <a:r>
              <a:rPr lang="en-US" sz="2400" dirty="0"/>
              <a:t>To lead by example and empower the bedside providers to interrupt or provide a gentle reminder when they see non-compliance.</a:t>
            </a:r>
          </a:p>
        </p:txBody>
      </p:sp>
      <p:sp>
        <p:nvSpPr>
          <p:cNvPr id="4" name="Slide Number Placeholder 3"/>
          <p:cNvSpPr>
            <a:spLocks noGrp="1"/>
          </p:cNvSpPr>
          <p:nvPr>
            <p:ph type="sldNum" sz="quarter" idx="12"/>
          </p:nvPr>
        </p:nvSpPr>
        <p:spPr/>
        <p:txBody>
          <a:bodyPr/>
          <a:lstStyle/>
          <a:p>
            <a:pPr>
              <a:defRPr/>
            </a:pPr>
            <a:fld id="{C0B563D6-D5F4-416A-86B1-729285C0428A}" type="slidenum">
              <a:rPr lang="en-US" smtClean="0"/>
              <a:pPr>
                <a:defRPr/>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Tips for Interrupted Observations</a:t>
            </a:r>
          </a:p>
        </p:txBody>
      </p:sp>
      <p:sp>
        <p:nvSpPr>
          <p:cNvPr id="3" name="Content Placeholder 2"/>
          <p:cNvSpPr>
            <a:spLocks noGrp="1"/>
          </p:cNvSpPr>
          <p:nvPr>
            <p:ph idx="1"/>
          </p:nvPr>
        </p:nvSpPr>
        <p:spPr>
          <a:xfrm>
            <a:off x="628650" y="1381062"/>
            <a:ext cx="8058150" cy="4756150"/>
          </a:xfrm>
        </p:spPr>
        <p:txBody>
          <a:bodyPr>
            <a:normAutofit fontScale="92500"/>
          </a:bodyPr>
          <a:lstStyle/>
          <a:p>
            <a:r>
              <a:rPr lang="en-US" sz="2400" dirty="0"/>
              <a:t>If your view is blocked and you are unsure of compliance, don’t guess. Continue to watch the provider, but don’t interrupt until you are sure there was compliance or non-compliance.</a:t>
            </a:r>
          </a:p>
          <a:p>
            <a:endParaRPr lang="en-US" sz="1200" dirty="0"/>
          </a:p>
          <a:p>
            <a:r>
              <a:rPr lang="en-US" sz="2400" dirty="0"/>
              <a:t>Pay attention to your body language. Appear open, relaxed and non-judgmental.</a:t>
            </a:r>
          </a:p>
          <a:p>
            <a:endParaRPr lang="en-US" sz="1200" dirty="0"/>
          </a:p>
          <a:p>
            <a:r>
              <a:rPr lang="en-US" sz="2400" dirty="0"/>
              <a:t>If the interaction becomes confrontational, don’t engage. Thank the individual and walk away. Acceptable answers to a reminder are “Thank you for reminding me” or “I didn’t realize I didn’t clean – thanks”.  Submit the name of the individual who became confrontational to </a:t>
            </a:r>
            <a:r>
              <a:rPr lang="en-US" sz="2400" dirty="0">
                <a:solidFill>
                  <a:srgbClr val="FF0000"/>
                </a:solidFill>
              </a:rPr>
              <a:t>[Insert the name of the appropriate individual.]</a:t>
            </a:r>
            <a:endParaRPr lang="en-US" sz="2400" dirty="0"/>
          </a:p>
          <a:p>
            <a:endParaRPr lang="en-US" sz="2400" dirty="0"/>
          </a:p>
          <a:p>
            <a:endParaRPr lang="en-US" sz="2400" dirty="0"/>
          </a:p>
        </p:txBody>
      </p:sp>
      <p:sp>
        <p:nvSpPr>
          <p:cNvPr id="4" name="Slide Number Placeholder 3"/>
          <p:cNvSpPr>
            <a:spLocks noGrp="1"/>
          </p:cNvSpPr>
          <p:nvPr>
            <p:ph type="sldNum" sz="quarter" idx="12"/>
          </p:nvPr>
        </p:nvSpPr>
        <p:spPr/>
        <p:txBody>
          <a:bodyPr/>
          <a:lstStyle/>
          <a:p>
            <a:pPr>
              <a:defRPr/>
            </a:pPr>
            <a:fld id="{C0B563D6-D5F4-416A-86B1-729285C0428A}" type="slidenum">
              <a:rPr lang="en-US" smtClean="0"/>
              <a:pPr>
                <a:defRPr/>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52400"/>
            <a:ext cx="7886700" cy="1325563"/>
          </a:xfrm>
        </p:spPr>
        <p:txBody>
          <a:bodyPr/>
          <a:lstStyle/>
          <a:p>
            <a:r>
              <a:rPr lang="en-US" sz="2800" dirty="0"/>
              <a:t>Exceptions to Hand Hygiene Expectation</a:t>
            </a:r>
          </a:p>
        </p:txBody>
      </p:sp>
      <p:sp>
        <p:nvSpPr>
          <p:cNvPr id="3" name="Content Placeholder 2"/>
          <p:cNvSpPr>
            <a:spLocks noGrp="1"/>
          </p:cNvSpPr>
          <p:nvPr>
            <p:ph idx="1"/>
          </p:nvPr>
        </p:nvSpPr>
        <p:spPr>
          <a:xfrm>
            <a:off x="762000" y="1220788"/>
            <a:ext cx="7772400" cy="5135562"/>
          </a:xfrm>
        </p:spPr>
        <p:txBody>
          <a:bodyPr>
            <a:normAutofit lnSpcReduction="10000"/>
          </a:bodyPr>
          <a:lstStyle/>
          <a:p>
            <a:pPr marL="0" indent="0">
              <a:buNone/>
            </a:pPr>
            <a:r>
              <a:rPr lang="en-US" sz="2000" dirty="0"/>
              <a:t>There are a few exceptions to the expectation for performing hand hygiene.</a:t>
            </a:r>
            <a:endParaRPr lang="en-US" sz="1000" dirty="0"/>
          </a:p>
          <a:p>
            <a:pPr>
              <a:buNone/>
            </a:pPr>
            <a:endParaRPr lang="en-US" sz="1000" dirty="0"/>
          </a:p>
          <a:p>
            <a:pPr lvl="0"/>
            <a:r>
              <a:rPr lang="en-US" sz="1800" dirty="0"/>
              <a:t>Patient safety always comes first. If there is a medical emergency respond first and clean your hands second. </a:t>
            </a:r>
          </a:p>
          <a:p>
            <a:pPr lvl="0">
              <a:buNone/>
            </a:pPr>
            <a:endParaRPr lang="en-US" sz="1000" dirty="0"/>
          </a:p>
          <a:p>
            <a:pPr lvl="0"/>
            <a:r>
              <a:rPr lang="en-US" sz="1800" dirty="0"/>
              <a:t>Medical teams on rounds are allowed to clean their hands as they leave one room and walk directly into the next room without touching anything and are not required to clean their hands again as they enter. However, if any rounding team member stops and touches anything (workstation on wheels, phone, pager, etc.) they must clean again before entering the next patient room. </a:t>
            </a:r>
          </a:p>
          <a:p>
            <a:pPr lvl="0">
              <a:buNone/>
            </a:pPr>
            <a:endParaRPr lang="en-US" sz="1000" dirty="0"/>
          </a:p>
          <a:p>
            <a:pPr lvl="0"/>
            <a:r>
              <a:rPr lang="en-US" sz="1800" dirty="0"/>
              <a:t>Dietary/food services staff will perform a 20 second hand wash before tray passing in the dining room. When delivering trays to patient/resident rooms, they will perform a 20 second hand wash before passing the first tray and then clean their hands upon exiting each room before passing the next tray. The reverse applies as they collect trays. They will clean their hands before entering each room to pick up a tray.</a:t>
            </a:r>
          </a:p>
          <a:p>
            <a:endParaRPr lang="en-US" sz="2000" dirty="0"/>
          </a:p>
        </p:txBody>
      </p:sp>
      <p:sp>
        <p:nvSpPr>
          <p:cNvPr id="4" name="Slide Number Placeholder 3"/>
          <p:cNvSpPr>
            <a:spLocks noGrp="1"/>
          </p:cNvSpPr>
          <p:nvPr>
            <p:ph type="sldNum" sz="quarter" idx="12"/>
          </p:nvPr>
        </p:nvSpPr>
        <p:spPr/>
        <p:txBody>
          <a:bodyPr/>
          <a:lstStyle/>
          <a:p>
            <a:pPr>
              <a:defRPr/>
            </a:pPr>
            <a:fld id="{C0B563D6-D5F4-416A-86B1-729285C0428A}"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Scope of Observations</a:t>
            </a:r>
          </a:p>
        </p:txBody>
      </p:sp>
      <p:sp>
        <p:nvSpPr>
          <p:cNvPr id="3" name="Content Placeholder 2"/>
          <p:cNvSpPr>
            <a:spLocks noGrp="1"/>
          </p:cNvSpPr>
          <p:nvPr>
            <p:ph idx="1"/>
          </p:nvPr>
        </p:nvSpPr>
        <p:spPr/>
        <p:txBody>
          <a:bodyPr/>
          <a:lstStyle/>
          <a:p>
            <a:r>
              <a:rPr lang="en-US" sz="2400" dirty="0"/>
              <a:t>Within Scope</a:t>
            </a:r>
          </a:p>
          <a:p>
            <a:pPr lvl="1"/>
            <a:r>
              <a:rPr lang="en-US" sz="2000" dirty="0"/>
              <a:t>Compliance with hand hygiene at room entry</a:t>
            </a:r>
          </a:p>
          <a:p>
            <a:pPr lvl="1"/>
            <a:r>
              <a:rPr lang="en-US" sz="2000" dirty="0"/>
              <a:t>Compliance with hand hygiene at room exit</a:t>
            </a:r>
          </a:p>
          <a:p>
            <a:pPr lvl="1"/>
            <a:endParaRPr lang="en-US" sz="2000" dirty="0"/>
          </a:p>
          <a:p>
            <a:r>
              <a:rPr lang="en-US" sz="2400" dirty="0"/>
              <a:t>Not Within Scope</a:t>
            </a:r>
          </a:p>
          <a:p>
            <a:pPr lvl="1"/>
            <a:r>
              <a:rPr lang="en-US" sz="2000" dirty="0"/>
              <a:t>Correct isolation practices</a:t>
            </a:r>
          </a:p>
          <a:p>
            <a:pPr lvl="1"/>
            <a:r>
              <a:rPr lang="en-US" sz="2000" dirty="0"/>
              <a:t>Compliance with hand hygiene while care is being provided</a:t>
            </a:r>
          </a:p>
          <a:p>
            <a:pPr lvl="1"/>
            <a:r>
              <a:rPr lang="en-US" sz="2000" dirty="0"/>
              <a:t>Appropriate cleaning of patient care equipment</a:t>
            </a:r>
          </a:p>
          <a:p>
            <a:pPr lvl="1"/>
            <a:r>
              <a:rPr lang="en-US" sz="2000" dirty="0"/>
              <a:t>Measuring the time spent washing hands with soap and water</a:t>
            </a:r>
          </a:p>
        </p:txBody>
      </p:sp>
      <p:sp>
        <p:nvSpPr>
          <p:cNvPr id="4" name="Slide Number Placeholder 3"/>
          <p:cNvSpPr>
            <a:spLocks noGrp="1"/>
          </p:cNvSpPr>
          <p:nvPr>
            <p:ph type="sldNum" sz="quarter" idx="12"/>
          </p:nvPr>
        </p:nvSpPr>
        <p:spPr/>
        <p:txBody>
          <a:bodyPr/>
          <a:lstStyle/>
          <a:p>
            <a:pPr>
              <a:defRPr/>
            </a:pPr>
            <a:fld id="{C0B563D6-D5F4-416A-86B1-729285C0428A}"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Questions</a:t>
            </a:r>
          </a:p>
        </p:txBody>
      </p:sp>
      <p:sp>
        <p:nvSpPr>
          <p:cNvPr id="4" name="Slide Number Placeholder 3"/>
          <p:cNvSpPr>
            <a:spLocks noGrp="1"/>
          </p:cNvSpPr>
          <p:nvPr>
            <p:ph type="sldNum" sz="quarter" idx="12"/>
          </p:nvPr>
        </p:nvSpPr>
        <p:spPr/>
        <p:txBody>
          <a:bodyPr/>
          <a:lstStyle/>
          <a:p>
            <a:pPr>
              <a:defRPr/>
            </a:pPr>
            <a:fld id="{C0B563D6-D5F4-416A-86B1-729285C0428A}" type="slidenum">
              <a:rPr lang="en-US" smtClean="0"/>
              <a:pPr>
                <a:defRPr/>
              </a:pPr>
              <a:t>7</a:t>
            </a:fld>
            <a:endParaRPr lang="en-US" dirty="0"/>
          </a:p>
        </p:txBody>
      </p:sp>
    </p:spTree>
  </p:cSld>
  <p:clrMapOvr>
    <a:masterClrMapping/>
  </p:clrMapOvr>
</p:sld>
</file>

<file path=ppt/theme/theme1.xml><?xml version="1.0" encoding="utf-8"?>
<a:theme xmlns:a="http://schemas.openxmlformats.org/drawingml/2006/main" name="Office Them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APIC Consulting_PPT Master_2016</Template>
  <TotalTime>2901</TotalTime>
  <Words>417</Words>
  <Application>Microsoft Office PowerPoint</Application>
  <PresentationFormat>On-screen Show (4:3)</PresentationFormat>
  <Paragraphs>41</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ヒラギノ角ゴ Pro W3</vt:lpstr>
      <vt:lpstr>Office Theme</vt:lpstr>
      <vt:lpstr>PowerPoint Presentation</vt:lpstr>
      <vt:lpstr>Improving Hand Hygiene Compliance at  INSERT FACILITY NAME Training for Interrupted Observers </vt:lpstr>
      <vt:lpstr>Interrupted Observations</vt:lpstr>
      <vt:lpstr>Tips for Interrupted Observations</vt:lpstr>
      <vt:lpstr>Exceptions to Hand Hygiene Expectation</vt:lpstr>
      <vt:lpstr>Scope of Observations</vt:lpstr>
      <vt:lpstr>Questions</vt:lpstr>
    </vt:vector>
  </TitlesOfParts>
  <Company>APIC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Nicole Nesbitt</dc:creator>
  <cp:lastModifiedBy>Mary Alice Lavin</cp:lastModifiedBy>
  <cp:revision>84</cp:revision>
  <cp:lastPrinted>2017-07-07T15:56:27Z</cp:lastPrinted>
  <dcterms:created xsi:type="dcterms:W3CDTF">2017-06-27T21:41:40Z</dcterms:created>
  <dcterms:modified xsi:type="dcterms:W3CDTF">2019-03-08T03:53:30Z</dcterms:modified>
</cp:coreProperties>
</file>