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4"/>
  </p:sldMasterIdLst>
  <p:notesMasterIdLst>
    <p:notesMasterId r:id="rId21"/>
  </p:notesMasterIdLst>
  <p:handoutMasterIdLst>
    <p:handoutMasterId r:id="rId22"/>
  </p:handoutMasterIdLst>
  <p:sldIdLst>
    <p:sldId id="256" r:id="rId5"/>
    <p:sldId id="262" r:id="rId6"/>
    <p:sldId id="258" r:id="rId7"/>
    <p:sldId id="348" r:id="rId8"/>
    <p:sldId id="349" r:id="rId9"/>
    <p:sldId id="342" r:id="rId10"/>
    <p:sldId id="329" r:id="rId11"/>
    <p:sldId id="351" r:id="rId12"/>
    <p:sldId id="347" r:id="rId13"/>
    <p:sldId id="333" r:id="rId14"/>
    <p:sldId id="332" r:id="rId15"/>
    <p:sldId id="350" r:id="rId16"/>
    <p:sldId id="344" r:id="rId17"/>
    <p:sldId id="345" r:id="rId18"/>
    <p:sldId id="346" r:id="rId19"/>
    <p:sldId id="261" r:id="rId20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99"/>
    <a:srgbClr val="005B99"/>
    <a:srgbClr val="112E51"/>
    <a:srgbClr val="005B0F"/>
    <a:srgbClr val="E1FF00"/>
    <a:srgbClr val="E4002B"/>
    <a:srgbClr val="3D84C0"/>
    <a:srgbClr val="41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41D98E-B47B-4158-A827-E08752C865F4}" v="50" dt="2020-05-07T17:10:03.2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3343" autoAdjust="0"/>
  </p:normalViewPr>
  <p:slideViewPr>
    <p:cSldViewPr snapToGrid="0">
      <p:cViewPr varScale="1">
        <p:scale>
          <a:sx n="57" d="100"/>
          <a:sy n="57" d="100"/>
        </p:scale>
        <p:origin x="688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3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875E3-E599-4079-8F16-10C683537564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806AF-2FBF-4FB7-9EE7-E9580A5F9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71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B6FDC8B3-D180-47D1-AFC3-6DAA9AA3F1D9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C3E56DB-C4F5-4CB4-B658-D50785276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05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284767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5400" b="1" u="none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005B9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58399" y="6272784"/>
            <a:ext cx="1587731" cy="365125"/>
          </a:xfrm>
        </p:spPr>
        <p:txBody>
          <a:bodyPr/>
          <a:lstStyle>
            <a:lvl1pPr>
              <a:defRPr sz="1600"/>
            </a:lvl1pPr>
          </a:lstStyle>
          <a:p>
            <a:fld id="{12078E32-9A8F-42AF-B046-430CA36478C1}" type="datetimeFigureOut">
              <a:rPr lang="en-US" b="1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46D2C5-5E6D-A340-9BB3-971946348D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" y="362316"/>
            <a:ext cx="2303655" cy="90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83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5B99"/>
                </a:solidFill>
                <a:latin typeface="+mn-lt"/>
              </a:defRPr>
            </a:lvl1pPr>
            <a:lvl2pPr>
              <a:defRPr>
                <a:solidFill>
                  <a:srgbClr val="005B99"/>
                </a:solidFill>
                <a:latin typeface="+mn-lt"/>
              </a:defRPr>
            </a:lvl2pPr>
            <a:lvl3pPr>
              <a:defRPr>
                <a:solidFill>
                  <a:srgbClr val="005B99"/>
                </a:solidFill>
                <a:latin typeface="+mn-lt"/>
              </a:defRPr>
            </a:lvl3pPr>
            <a:lvl4pPr>
              <a:defRPr>
                <a:solidFill>
                  <a:srgbClr val="005B99"/>
                </a:solidFill>
                <a:latin typeface="+mn-lt"/>
              </a:defRPr>
            </a:lvl4pPr>
            <a:lvl5pPr>
              <a:defRPr>
                <a:solidFill>
                  <a:srgbClr val="005B99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8E32-9A8F-42AF-B046-430CA36478C1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E4469-4F63-41CD-98C0-1D325036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6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8E32-9A8F-42AF-B046-430CA36478C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8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331720"/>
            <a:ext cx="4754880" cy="370332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331720"/>
            <a:ext cx="4754880" cy="3703320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8E32-9A8F-42AF-B046-430CA36478C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5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8E32-9A8F-42AF-B046-430CA36478C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5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8E32-9A8F-42AF-B046-430CA36478C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2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1560" y="1432223"/>
            <a:ext cx="9966960" cy="284767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lnSpc>
                <a:spcPct val="85000"/>
              </a:lnSpc>
              <a:defRPr sz="5400" b="1" u="none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58399" y="6272784"/>
            <a:ext cx="1587731" cy="365125"/>
          </a:xfrm>
        </p:spPr>
        <p:txBody>
          <a:bodyPr/>
          <a:lstStyle>
            <a:lvl1pPr>
              <a:defRPr sz="1600"/>
            </a:lvl1pPr>
          </a:lstStyle>
          <a:p>
            <a:fld id="{12078E32-9A8F-42AF-B046-430CA36478C1}" type="datetimeFigureOut">
              <a:rPr lang="en-US" b="1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46D2C5-5E6D-A340-9BB3-971946348D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" y="362316"/>
            <a:ext cx="2303655" cy="90919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" y="4678692"/>
            <a:ext cx="529374" cy="52937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099" y="4681392"/>
            <a:ext cx="532064" cy="526674"/>
          </a:xfrm>
          <a:prstGeom prst="rect">
            <a:avLst/>
          </a:prstGeom>
        </p:spPr>
      </p:pic>
      <p:sp>
        <p:nvSpPr>
          <p:cNvPr id="21" name="Subtitle 2"/>
          <p:cNvSpPr txBox="1">
            <a:spLocks/>
          </p:cNvSpPr>
          <p:nvPr userDrawn="1"/>
        </p:nvSpPr>
        <p:spPr>
          <a:xfrm>
            <a:off x="1758358" y="5623022"/>
            <a:ext cx="4161885" cy="430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E4002B"/>
              </a:buClr>
              <a:buSzPct val="90000"/>
              <a:buFont typeface="Arial"/>
              <a:buNone/>
              <a:defRPr sz="2000" b="1" kern="1200">
                <a:solidFill>
                  <a:srgbClr val="00589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5B99"/>
                </a:solidFill>
              </a:rPr>
              <a:t>@</a:t>
            </a:r>
            <a:r>
              <a:rPr lang="en-US" dirty="0" err="1">
                <a:solidFill>
                  <a:srgbClr val="005B99"/>
                </a:solidFill>
              </a:rPr>
              <a:t>ChicagoPublicHealth</a:t>
            </a:r>
            <a:endParaRPr lang="en-US" dirty="0">
              <a:solidFill>
                <a:srgbClr val="005B99"/>
              </a:solidFill>
            </a:endParaRPr>
          </a:p>
        </p:txBody>
      </p:sp>
      <p:sp>
        <p:nvSpPr>
          <p:cNvPr id="22" name="Subtitle 2"/>
          <p:cNvSpPr txBox="1">
            <a:spLocks/>
          </p:cNvSpPr>
          <p:nvPr userDrawn="1"/>
        </p:nvSpPr>
        <p:spPr>
          <a:xfrm>
            <a:off x="6526587" y="4792114"/>
            <a:ext cx="4650931" cy="430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E4002B"/>
              </a:buClr>
              <a:buSzPct val="90000"/>
              <a:buFont typeface="Arial"/>
              <a:buNone/>
              <a:defRPr sz="2000" b="1" kern="1200">
                <a:solidFill>
                  <a:srgbClr val="00589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5B99"/>
                </a:solidFill>
              </a:rPr>
              <a:t>HealthyChicago@cityofchicago.org</a:t>
            </a:r>
          </a:p>
        </p:txBody>
      </p:sp>
      <p:sp>
        <p:nvSpPr>
          <p:cNvPr id="23" name="Subtitle 2"/>
          <p:cNvSpPr txBox="1">
            <a:spLocks/>
          </p:cNvSpPr>
          <p:nvPr userDrawn="1"/>
        </p:nvSpPr>
        <p:spPr>
          <a:xfrm>
            <a:off x="6526587" y="5619944"/>
            <a:ext cx="4161885" cy="430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E4002B"/>
              </a:buClr>
              <a:buSzPct val="90000"/>
              <a:buFont typeface="Arial"/>
              <a:buNone/>
              <a:defRPr sz="2000" b="1" kern="1200">
                <a:solidFill>
                  <a:srgbClr val="00589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5B99"/>
                </a:solidFill>
              </a:rPr>
              <a:t>@</a:t>
            </a:r>
            <a:r>
              <a:rPr lang="en-US" dirty="0" err="1">
                <a:solidFill>
                  <a:srgbClr val="005B99"/>
                </a:solidFill>
              </a:rPr>
              <a:t>ChiPublicHealth</a:t>
            </a:r>
            <a:endParaRPr lang="en-US" dirty="0">
              <a:solidFill>
                <a:srgbClr val="005B99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" y="5521908"/>
            <a:ext cx="532064" cy="53206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099" y="5527298"/>
            <a:ext cx="532064" cy="532064"/>
          </a:xfrm>
          <a:prstGeom prst="rect">
            <a:avLst/>
          </a:prstGeom>
        </p:spPr>
      </p:pic>
      <p:sp>
        <p:nvSpPr>
          <p:cNvPr id="14" name="Subtitle 2"/>
          <p:cNvSpPr txBox="1">
            <a:spLocks/>
          </p:cNvSpPr>
          <p:nvPr userDrawn="1"/>
        </p:nvSpPr>
        <p:spPr>
          <a:xfrm>
            <a:off x="1758358" y="4773313"/>
            <a:ext cx="4161885" cy="430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E4002B"/>
              </a:buClr>
              <a:buSzPct val="90000"/>
              <a:buFont typeface="Arial"/>
              <a:buNone/>
              <a:defRPr sz="2000" b="1" kern="1200">
                <a:solidFill>
                  <a:srgbClr val="00589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None/>
              <a:defRPr sz="2000" kern="1200">
                <a:solidFill>
                  <a:srgbClr val="005899"/>
                </a:solidFill>
                <a:latin typeface="Century Gothic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5B99"/>
                </a:solidFill>
              </a:rPr>
              <a:t>Chicago.gov/Health</a:t>
            </a:r>
          </a:p>
        </p:txBody>
      </p:sp>
    </p:spTree>
    <p:extLst>
      <p:ext uri="{BB962C8B-B14F-4D97-AF65-F5344CB8AC3E}">
        <p14:creationId xmlns:p14="http://schemas.microsoft.com/office/powerpoint/2010/main" val="350703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B95D-6D26-42C1-BFC8-23CEC5EA481E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–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ECF32C-E2E5-40C1-A701-E2140D12A6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4696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lue-Square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100" y="6299200"/>
            <a:ext cx="342900" cy="3429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0" y="6272784"/>
            <a:ext cx="1179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12078E32-9A8F-42AF-B046-430CA36478C1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5454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  <a:latin typeface="+mj-lt"/>
              </a:defRPr>
            </a:lvl1pPr>
          </a:lstStyle>
          <a:p>
            <a:fld id="{3FCCF984-64AA-42B4-8D2F-66BCDE3A50F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Star-and-Blue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7735" y="977900"/>
            <a:ext cx="127557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6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rgbClr val="E4002B"/>
        </a:buClr>
        <a:buSzPct val="90000"/>
        <a:buFont typeface="Arial"/>
        <a:buChar char="•"/>
        <a:defRPr sz="2000" kern="1200">
          <a:solidFill>
            <a:srgbClr val="005B99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800" kern="1200">
          <a:solidFill>
            <a:srgbClr val="005B99"/>
          </a:solidFill>
          <a:latin typeface="Century Gothic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600" kern="1200">
          <a:solidFill>
            <a:srgbClr val="005B99"/>
          </a:solidFill>
          <a:latin typeface="Century Gothic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600" kern="1200">
          <a:solidFill>
            <a:srgbClr val="005B99"/>
          </a:solidFill>
          <a:latin typeface="Century Gothic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600" kern="1200">
          <a:solidFill>
            <a:srgbClr val="005B99"/>
          </a:solidFill>
          <a:latin typeface="Century Gothic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chicago.gov/city/en/sites/health-care-workers/home/chicago-covid-19-isolation-facilitie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redcap.dph.illinois.gov/surveys/?s=NN8LH73WY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CoronavirusSocialWork@cityofchicago.or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coronavirus/2019-ncov/hcp/disposition-hospitalized-patients.html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Central Intake for COVID-19 Isolation Housing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Referral Process &amp; Best Practices</a:t>
            </a:r>
          </a:p>
        </p:txBody>
      </p:sp>
    </p:spTree>
    <p:extLst>
      <p:ext uri="{BB962C8B-B14F-4D97-AF65-F5344CB8AC3E}">
        <p14:creationId xmlns:p14="http://schemas.microsoft.com/office/powerpoint/2010/main" val="2161995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80AC0F-2E5E-4DF8-83AD-84F69A45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CF32C-E2E5-40C1-A701-E2140D12A602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EB0C7-5C2E-4E73-8BE8-6665E9F5F24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12800" y="2093976"/>
            <a:ext cx="2387600" cy="4002024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1" dirty="0"/>
              <a:t>Intake Social Worker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2EC541A-DE8E-443D-8650-E27CFEC005B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86200" y="2093976"/>
            <a:ext cx="6400800" cy="4002024"/>
          </a:xfrm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Review and assess intake forms to evaluate the nature and degree of  clients’ needs.</a:t>
            </a:r>
          </a:p>
          <a:p>
            <a:r>
              <a:rPr lang="en-US" sz="2800" dirty="0"/>
              <a:t>Facilitate linkage to appropriate housing solutions based on eligibility criteria.</a:t>
            </a:r>
            <a:endParaRPr lang="en-US" sz="2400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4D168984-8B7D-48F7-9885-83ECFD109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r>
              <a:rPr lang="en-US" b="1" dirty="0"/>
              <a:t>ROLES &amp;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3788963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80AC0F-2E5E-4DF8-83AD-84F69A45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CF32C-E2E5-40C1-A701-E2140D12A602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EB0C7-5C2E-4E73-8BE8-6665E9F5F24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12800" y="2093976"/>
            <a:ext cx="2345070" cy="4002024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1" dirty="0"/>
              <a:t>Intake Medical Clinician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2EC541A-DE8E-443D-8650-E27CFEC005B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86200" y="2093976"/>
            <a:ext cx="6400800" cy="4002024"/>
          </a:xfrm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base"/>
            <a:endParaRPr lang="en-US" sz="2000" dirty="0"/>
          </a:p>
          <a:p>
            <a:pPr fontAlgn="base"/>
            <a:r>
              <a:rPr lang="en-US" sz="2800" dirty="0"/>
              <a:t>Perform chart reviews, evaluate clients and interpret lab data to determine eligibility for transfer to available isolation housing facilities.</a:t>
            </a:r>
          </a:p>
          <a:p>
            <a:pPr fontAlgn="base"/>
            <a:r>
              <a:rPr lang="en-US" sz="2800" dirty="0"/>
              <a:t>Be available to the Social Work team members for consultation on referred clients.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DF9160CB-89E6-4CFE-90A9-F44A3E88F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r>
              <a:rPr lang="en-US" b="1" dirty="0"/>
              <a:t>ROLES &amp;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3490262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80AC0F-2E5E-4DF8-83AD-84F69A45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CF32C-E2E5-40C1-A701-E2140D12A602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EB0C7-5C2E-4E73-8BE8-6665E9F5F24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12799" y="2093976"/>
            <a:ext cx="2232153" cy="4002024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1" dirty="0"/>
              <a:t>Client</a:t>
            </a:r>
            <a:br>
              <a:rPr lang="en-US" sz="2800" b="1" dirty="0"/>
            </a:br>
            <a:r>
              <a:rPr lang="en-US" sz="2800" b="1" dirty="0"/>
              <a:t>Transport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2EC541A-DE8E-443D-8650-E27CFEC005B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86200" y="2093976"/>
            <a:ext cx="6400800" cy="4002024"/>
          </a:xfrm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base"/>
            <a:endParaRPr lang="en-US" sz="2000" dirty="0"/>
          </a:p>
          <a:p>
            <a:pPr fontAlgn="base"/>
            <a:r>
              <a:rPr lang="en-US" sz="2800" dirty="0"/>
              <a:t>Pick up client at referring facility.</a:t>
            </a:r>
          </a:p>
          <a:p>
            <a:pPr fontAlgn="base"/>
            <a:r>
              <a:rPr lang="en-US" sz="2800" dirty="0"/>
              <a:t>Provide transportation to the designated isolation housing location.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DF9160CB-89E6-4CFE-90A9-F44A3E88F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r>
              <a:rPr lang="en-US" b="1" dirty="0"/>
              <a:t>ROLES &amp;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1739591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B54FCD-21C8-49A2-BC84-D0B5BE635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ISOLATION HOUSING WEBPAGE:</a:t>
            </a:r>
            <a:br>
              <a:rPr lang="en-US" dirty="0"/>
            </a:br>
            <a:r>
              <a:rPr lang="en-US" sz="2000" b="0" dirty="0">
                <a:hlinkClick r:id="rId2"/>
              </a:rPr>
              <a:t>https://www.chicago.gov/city/en/sites/health-care-workers/home/chicago-covid-19-isolation-facilities.html</a:t>
            </a:r>
            <a:r>
              <a:rPr lang="en-US" sz="2000" b="0" dirty="0"/>
              <a:t> </a:t>
            </a:r>
            <a:endParaRPr lang="en-US" b="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2C84C1-6ED4-430E-9287-F8D16D222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50D666-C2CC-474B-84DB-F893A1B70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7ECF32C-E2E5-40C1-A701-E2140D12A602}" type="slidenum">
              <a:rPr lang="en-US" smtClean="0"/>
              <a:t>13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240EF1-1CAD-4AF0-B1DD-AC5645BC901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7357" y="2093976"/>
            <a:ext cx="7337284" cy="449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980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9B50AC-DEB8-4FDB-BA73-810C4FA2A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ISOLATION HOUSING INTAKE FORM: </a:t>
            </a:r>
            <a:r>
              <a:rPr lang="en-US" sz="2400" b="0" dirty="0">
                <a:hlinkClick r:id="rId2"/>
              </a:rPr>
              <a:t>https://redcap.dph.illinois.gov/surveys/?s=NN8LH73WY7</a:t>
            </a:r>
            <a:r>
              <a:rPr lang="en-US" sz="2400" b="0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BBC255-E66E-4EBA-A520-FABFBBA1F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7ECF32C-E2E5-40C1-A701-E2140D12A602}" type="slidenum">
              <a:rPr lang="en-US" smtClean="0"/>
              <a:t>14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4582AA-60D8-4D6E-B5B3-E150854F0F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739"/>
          <a:stretch/>
        </p:blipFill>
        <p:spPr>
          <a:xfrm>
            <a:off x="3026476" y="1755647"/>
            <a:ext cx="6240647" cy="480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357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B06978F-1AC3-4DA0-B8AB-75EDDD7BB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TO STREAMLINE REFERRALS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EB01CB-08A7-4A48-9C61-4F04D2FD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7ECF32C-E2E5-40C1-A701-E2140D12A602}" type="slidenum">
              <a:rPr lang="en-US" smtClean="0"/>
              <a:t>15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A790F2-1C3D-4F84-809A-0C10D381AD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69848" y="1818167"/>
            <a:ext cx="10058400" cy="4688959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sz="2800" dirty="0"/>
              <a:t>Designate a primary Isolation Housing Discharge Liaison who will make/support referrals from your hospital or clinic.</a:t>
            </a:r>
          </a:p>
          <a:p>
            <a:r>
              <a:rPr lang="en-US" sz="2800" b="1" dirty="0"/>
              <a:t>Fill out the intake form completely for each client. </a:t>
            </a:r>
          </a:p>
          <a:p>
            <a:r>
              <a:rPr lang="en-US" sz="2800" dirty="0"/>
              <a:t>Ensure that the Discharge Liaison is readily available to answer questions about referrals. Lag in providing necessary information will delay intake.</a:t>
            </a:r>
          </a:p>
          <a:p>
            <a:r>
              <a:rPr lang="en-US" sz="2800" dirty="0"/>
              <a:t>Ensure client is discharged with 2 weeks' worth of necessary medication.</a:t>
            </a:r>
          </a:p>
          <a:p>
            <a:r>
              <a:rPr lang="en-US" sz="2800" dirty="0"/>
              <a:t>Ensure the client is ready for pickup at the designated time and location.</a:t>
            </a:r>
          </a:p>
          <a:p>
            <a:r>
              <a:rPr lang="en-US" sz="2800" dirty="0"/>
              <a:t>Do not attempt to make direct referrals to isolation housing facilities.</a:t>
            </a:r>
          </a:p>
          <a:p>
            <a:r>
              <a:rPr lang="en-US" sz="2800" dirty="0"/>
              <a:t>Use the Comments section to request discussion of a possible exclusion criteria.</a:t>
            </a:r>
          </a:p>
          <a:p>
            <a:r>
              <a:rPr lang="en-US" sz="2800" dirty="0"/>
              <a:t>Isolation housing is only for people who have a confirmed case of COVID-19. To request a housing placement for someone who does </a:t>
            </a:r>
            <a:r>
              <a:rPr lang="en-US" sz="2800" u="sng" dirty="0"/>
              <a:t>NOT</a:t>
            </a:r>
            <a:r>
              <a:rPr lang="en-US" sz="2800" dirty="0"/>
              <a:t> have COVID-19, call 311.</a:t>
            </a:r>
          </a:p>
          <a:p>
            <a:r>
              <a:rPr lang="en-US" sz="2800" dirty="0"/>
              <a:t>If you have questions about the central intake process, contact </a:t>
            </a:r>
            <a:r>
              <a:rPr lang="en-US" sz="2800" dirty="0">
                <a:hlinkClick r:id="rId2"/>
              </a:rPr>
              <a:t>CoronavirusSocialWork@cityofchicago.org</a:t>
            </a:r>
            <a:r>
              <a:rPr lang="en-US" sz="2800" dirty="0"/>
              <a:t>. 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3266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 OR FEEDBACK?</a:t>
            </a:r>
          </a:p>
        </p:txBody>
      </p:sp>
    </p:spTree>
    <p:extLst>
      <p:ext uri="{BB962C8B-B14F-4D97-AF65-F5344CB8AC3E}">
        <p14:creationId xmlns:p14="http://schemas.microsoft.com/office/powerpoint/2010/main" val="124095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Welcome &amp; Overview of Housing Options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800" dirty="0"/>
              <a:t>Megan Cunningham, Managing Deputy Commissioner</a:t>
            </a:r>
          </a:p>
          <a:p>
            <a:r>
              <a:rPr lang="en-US" sz="2400" b="1" dirty="0"/>
              <a:t>Eligibility Criteria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Dr. </a:t>
            </a:r>
            <a:r>
              <a:rPr lang="en-US" sz="2000" dirty="0" err="1"/>
              <a:t>Wilnise</a:t>
            </a:r>
            <a:r>
              <a:rPr lang="en-US" sz="2000" dirty="0"/>
              <a:t> Jasmin, Medical Director</a:t>
            </a:r>
          </a:p>
          <a:p>
            <a:r>
              <a:rPr lang="en-US" sz="2400" b="1" dirty="0"/>
              <a:t>Central Intake Process &amp; Roles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LaDonna Flanagan-Candia and Kevin Smith, Central Intake Team</a:t>
            </a:r>
          </a:p>
          <a:p>
            <a:r>
              <a:rPr lang="en-US" sz="2400" b="1" dirty="0"/>
              <a:t>Best Practices to Streamline Referrals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Dr. </a:t>
            </a:r>
            <a:r>
              <a:rPr lang="en-US" sz="2000" dirty="0" err="1"/>
              <a:t>Wilnise</a:t>
            </a:r>
            <a:r>
              <a:rPr lang="en-US" sz="2000" dirty="0"/>
              <a:t> Jasmin, Medical Director</a:t>
            </a:r>
          </a:p>
          <a:p>
            <a:r>
              <a:rPr lang="en-US" sz="2400" b="1" dirty="0"/>
              <a:t>Questions &amp; Feedback from Participants</a:t>
            </a:r>
          </a:p>
          <a:p>
            <a:pPr marL="0" indent="0">
              <a:buNone/>
            </a:pPr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41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ISOLATION HOUSING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3341913"/>
            <a:ext cx="4754880" cy="2830285"/>
          </a:xfrm>
          <a:ln>
            <a:solidFill>
              <a:srgbClr val="005899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br>
              <a:rPr lang="en-US" sz="2800" b="1" u="sng" dirty="0"/>
            </a:br>
            <a:r>
              <a:rPr lang="en-US" sz="2800" b="1" u="sng" dirty="0"/>
              <a:t>General Isolation</a:t>
            </a:r>
            <a:br>
              <a:rPr lang="en-US" sz="2800" b="1" u="sng" dirty="0"/>
            </a:br>
            <a:r>
              <a:rPr lang="en-US" sz="2400" b="1" dirty="0"/>
              <a:t>(Private Rooms)</a:t>
            </a:r>
          </a:p>
          <a:p>
            <a:pPr marL="0" indent="0" algn="ctr">
              <a:buNone/>
            </a:pPr>
            <a:br>
              <a:rPr lang="en-US" sz="2400" dirty="0"/>
            </a:br>
            <a:r>
              <a:rPr lang="en-US" sz="2400" dirty="0"/>
              <a:t>for individuals who do </a:t>
            </a:r>
            <a:r>
              <a:rPr lang="en-US" sz="2400" u="sng" dirty="0"/>
              <a:t>not</a:t>
            </a:r>
            <a:r>
              <a:rPr lang="en-US" sz="2400" dirty="0"/>
              <a:t> need additional medical and/or behavioral health support</a:t>
            </a:r>
            <a:endParaRPr lang="en-US" sz="24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3341914"/>
            <a:ext cx="4754880" cy="2830285"/>
          </a:xfrm>
          <a:ln>
            <a:solidFill>
              <a:srgbClr val="005899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br>
              <a:rPr lang="en-US" sz="2800" b="1" u="sng" dirty="0"/>
            </a:br>
            <a:r>
              <a:rPr lang="en-US" sz="2800" b="1" u="sng" dirty="0"/>
              <a:t>Supported Isolation</a:t>
            </a:r>
            <a:br>
              <a:rPr lang="en-US" sz="2800" b="1" u="sng" dirty="0"/>
            </a:br>
            <a:r>
              <a:rPr lang="en-US" sz="2400" b="1" dirty="0"/>
              <a:t>(Congregate Setting)</a:t>
            </a:r>
            <a:br>
              <a:rPr lang="en-US" sz="2400" b="1" dirty="0"/>
            </a:br>
            <a:br>
              <a:rPr lang="en-US" sz="2800" dirty="0"/>
            </a:br>
            <a:r>
              <a:rPr lang="en-US" sz="2400" dirty="0"/>
              <a:t>for individuals who require additional support for other medical conditions and/or behavioral health needs</a:t>
            </a:r>
            <a:endParaRPr lang="en-US" sz="2800" u="sng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786A8E9-9FA4-4900-8A36-DB3952B59C86}"/>
              </a:ext>
            </a:extLst>
          </p:cNvPr>
          <p:cNvSpPr txBox="1">
            <a:spLocks/>
          </p:cNvSpPr>
          <p:nvPr/>
        </p:nvSpPr>
        <p:spPr>
          <a:xfrm>
            <a:off x="1063752" y="1578427"/>
            <a:ext cx="10064496" cy="16093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E4002B"/>
              </a:buClr>
              <a:buSzPct val="90000"/>
              <a:buFont typeface="Arial"/>
              <a:buChar char="•"/>
              <a:defRPr sz="2000" kern="1200">
                <a:solidFill>
                  <a:srgbClr val="005B99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Char char="•"/>
              <a:defRPr sz="1800" kern="1200">
                <a:solidFill>
                  <a:srgbClr val="005B99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Char char="•"/>
              <a:defRPr sz="1600" kern="1200">
                <a:solidFill>
                  <a:srgbClr val="005B99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Char char="•"/>
              <a:defRPr sz="1600" kern="1200">
                <a:solidFill>
                  <a:srgbClr val="005B99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E4002B"/>
              </a:buClr>
              <a:buSzPct val="90000"/>
              <a:buFont typeface="Arial"/>
              <a:buChar char="•"/>
              <a:defRPr sz="1600" kern="1200">
                <a:solidFill>
                  <a:srgbClr val="005B99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br>
              <a:rPr lang="en-US" sz="2800" dirty="0"/>
            </a:br>
            <a:r>
              <a:rPr lang="en-US" sz="2800" b="1" dirty="0"/>
              <a:t>GOAL: </a:t>
            </a:r>
            <a:r>
              <a:rPr lang="en-US" sz="2600" dirty="0"/>
              <a:t>Prevent transmission of COVID-19 by providing a range housing options, free of charge, to Chicago residents who are unable to safely isolate in their own homes. </a:t>
            </a:r>
            <a:endParaRPr lang="en-US" sz="2600" u="sng" dirty="0"/>
          </a:p>
        </p:txBody>
      </p:sp>
    </p:spTree>
    <p:extLst>
      <p:ext uri="{BB962C8B-B14F-4D97-AF65-F5344CB8AC3E}">
        <p14:creationId xmlns:p14="http://schemas.microsoft.com/office/powerpoint/2010/main" val="176020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CF4E4-A8FC-4FE5-B434-307CCDF4B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CRITERIA: INCLUSION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9BFAB9-63DD-4922-8FB7-A47DFBA9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7072" y="2093976"/>
            <a:ext cx="10165079" cy="3977640"/>
          </a:xfrm>
        </p:spPr>
        <p:txBody>
          <a:bodyPr>
            <a:noAutofit/>
          </a:bodyPr>
          <a:lstStyle/>
          <a:p>
            <a:r>
              <a:rPr lang="en-US" sz="2800" dirty="0"/>
              <a:t>Patient must have laboratory-confirmed COVID-19 diagnosis.</a:t>
            </a:r>
          </a:p>
          <a:p>
            <a:r>
              <a:rPr lang="en-US" sz="2800" dirty="0"/>
              <a:t>Less than 10 days from symptom onset or less than 3 days or more afebrile without antipyretics and improved symptoms, whichever is longer.*</a:t>
            </a:r>
          </a:p>
          <a:p>
            <a:pPr lvl="0"/>
            <a:r>
              <a:rPr lang="en-US" sz="2800" dirty="0"/>
              <a:t>Cannot safely isolate at home or in another setting.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BAFCDE-DE02-4EE2-93D6-3119251AED5D}"/>
              </a:ext>
            </a:extLst>
          </p:cNvPr>
          <p:cNvSpPr txBox="1"/>
          <p:nvPr/>
        </p:nvSpPr>
        <p:spPr>
          <a:xfrm>
            <a:off x="3021874" y="5660571"/>
            <a:ext cx="8327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*The required isolation period was recently updated based on CDC guidance, see </a:t>
            </a:r>
            <a:r>
              <a:rPr lang="en-US" sz="1600" dirty="0">
                <a:hlinkClick r:id="rId2"/>
              </a:rPr>
              <a:t>https://www.cdc.gov/coronavirus/2019-ncov/hcp/disposition-hospitalized-patients.html</a:t>
            </a:r>
            <a:r>
              <a:rPr 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877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3A89D10-1C2A-4740-9F0E-74EF7B16D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CRITERIA: EXCLUSIONS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E54EB2-B754-422D-AB79-41A0D63598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3752" y="1641130"/>
            <a:ext cx="4754880" cy="4430486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Signs or symptoms of severe COVID-19 disease: e.g. temperature &gt;103</a:t>
            </a:r>
            <a:r>
              <a:rPr lang="en-US" sz="1600" dirty="0">
                <a:sym typeface="Symbol" panose="05050102010706020507" pitchFamily="18" charset="2"/>
              </a:rPr>
              <a:t></a:t>
            </a:r>
            <a:r>
              <a:rPr lang="en-US" sz="1600" dirty="0"/>
              <a:t>F; Oxygen saturation &lt;92% on room air; respiratory rate of &gt;30 breaths per minute; difficulty breathing/respiratory distress.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Use of supplemental oxygen to maintain O2 saturation above 92% (one site)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Blood glucose readings &gt;300 mg/dL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Uncontrolled and symptomatic hypertension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Pregnancy beyond 20.0 weeks gestational age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Receiving hemodialysis or chemotherapy (unless transfer has an established relationship with a dialysis facility)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Alcohol withdrawal risk (history of alcohol use disorder or alcohol dependence and recent last drink)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Opioid withdrawal AND disinterest in medications for opioid use disorder (MOUD)/medication assisted therapy (MAT)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39F4E04-C943-4735-B500-007284089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7272" y="1641130"/>
            <a:ext cx="4754880" cy="443048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Unable to perform activities of daily living (ADLs)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Severe uncontrolled psychosis (patients currently taking antipsychotic medications and stable are NOT excluded)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Disorientation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Active suicidal/homicidal ideation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Diagnosis of acute tuberculosis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Acute diarrheal illness, active XDRO, Candida </a:t>
            </a:r>
            <a:r>
              <a:rPr lang="en-US" sz="1600" dirty="0" err="1"/>
              <a:t>auris</a:t>
            </a:r>
            <a:r>
              <a:rPr lang="en-US" sz="1600" dirty="0"/>
              <a:t> colonization or infection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Current infestations such as scabies, bedbugs, or scabies (clients who completed treatment are NOT excluded)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Personality disorders that challenge the person’s ability to abide by facility rules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Unwillingness or inability to stay at the isolation facility through completion of the isolation period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72601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5B661-BC32-4124-B680-F634677C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CENTRAL INTAKE?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3A493A-408E-4914-AD3E-AD2DEEA9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CF32C-E2E5-40C1-A701-E2140D12A602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C6CD8F-FA74-4F06-8B0B-34273EC9BFB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A support system that provides a single point of entry for assessment and referral to housing facilities.</a:t>
            </a:r>
          </a:p>
          <a:p>
            <a:r>
              <a:rPr lang="en-US" sz="2800" dirty="0"/>
              <a:t>Staffed by trained personnel who match referred clients with appropriate isolation housing to meet their needs.</a:t>
            </a:r>
          </a:p>
          <a:p>
            <a:r>
              <a:rPr lang="en-US" sz="2800" u="sng" dirty="0"/>
              <a:t>ALL</a:t>
            </a:r>
            <a:r>
              <a:rPr lang="en-US" sz="2800" dirty="0"/>
              <a:t> referrals for isolation housing from hospitals and outpatient clinics should be directed to central intake. Direct referrals to isolation facilities are not accepted.</a:t>
            </a:r>
          </a:p>
          <a:p>
            <a:r>
              <a:rPr lang="en-US" sz="2800" dirty="0"/>
              <a:t>Enables system-wide tracking of utilization and capacity.</a:t>
            </a:r>
          </a:p>
          <a:p>
            <a:r>
              <a:rPr lang="en-US" sz="2800" dirty="0"/>
              <a:t>Intake is available between </a:t>
            </a:r>
            <a:r>
              <a:rPr lang="en-US" sz="2800" b="1" u="sng" dirty="0"/>
              <a:t>8 a.m. and 6 p.m. daily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7091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43968A2-4255-4C9D-8D2F-C43424008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 INTAKE PROCESS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3F110F-C4FF-4A3C-B193-DD91F8EE4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CF32C-E2E5-40C1-A701-E2140D12A602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74363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7436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49F248-5D64-4068-8943-B940AEB42B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28" t="34852" r="42263" b="18005"/>
          <a:stretch/>
        </p:blipFill>
        <p:spPr>
          <a:xfrm>
            <a:off x="310895" y="1817913"/>
            <a:ext cx="10164599" cy="4122413"/>
          </a:xfrm>
          <a:prstGeom prst="rect">
            <a:avLst/>
          </a:prstGeom>
        </p:spPr>
      </p:pic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A1E63F8B-994F-4A79-A28C-4B6BD3F6F494}"/>
              </a:ext>
            </a:extLst>
          </p:cNvPr>
          <p:cNvSpPr/>
          <p:nvPr/>
        </p:nvSpPr>
        <p:spPr>
          <a:xfrm>
            <a:off x="10504931" y="3696556"/>
            <a:ext cx="1246633" cy="365125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General Isolation</a:t>
            </a: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E589007F-D750-4D8E-B294-3155939337CD}"/>
              </a:ext>
            </a:extLst>
          </p:cNvPr>
          <p:cNvSpPr/>
          <p:nvPr/>
        </p:nvSpPr>
        <p:spPr>
          <a:xfrm>
            <a:off x="10504931" y="4479892"/>
            <a:ext cx="1246633" cy="365125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Supported Isolation</a:t>
            </a:r>
          </a:p>
        </p:txBody>
      </p:sp>
    </p:spTree>
    <p:extLst>
      <p:ext uri="{BB962C8B-B14F-4D97-AF65-F5344CB8AC3E}">
        <p14:creationId xmlns:p14="http://schemas.microsoft.com/office/powerpoint/2010/main" val="344692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80AC0F-2E5E-4DF8-83AD-84F69A45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CF32C-E2E5-40C1-A701-E2140D12A602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EB0C7-5C2E-4E73-8BE8-6665E9F5F24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12799" y="2093976"/>
            <a:ext cx="2323805" cy="4002024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1" dirty="0"/>
              <a:t>Client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2EC541A-DE8E-443D-8650-E27CFEC005B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86200" y="2093976"/>
            <a:ext cx="6400800" cy="4002024"/>
          </a:xfrm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Provide information to confirm eligibility.</a:t>
            </a:r>
          </a:p>
          <a:p>
            <a:r>
              <a:rPr lang="en-US" sz="2800" dirty="0"/>
              <a:t>Agree to abide by all rules of the designated isolation facility, including the expectation to stay for the duration of their isolation period.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B4A02352-015B-462A-90B9-759469B00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r>
              <a:rPr lang="en-US" b="1" dirty="0"/>
              <a:t>ROLES &amp;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2020693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80AC0F-2E5E-4DF8-83AD-84F69A45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CF32C-E2E5-40C1-A701-E2140D12A602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EB0C7-5C2E-4E73-8BE8-6665E9F5F24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12799" y="2093976"/>
            <a:ext cx="2323805" cy="4002024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1" dirty="0"/>
              <a:t>Referring Provider / Discharge Planner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2EC541A-DE8E-443D-8650-E27CFEC005B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86200" y="2093976"/>
            <a:ext cx="6400800" cy="4002024"/>
          </a:xfrm>
          <a:ln w="28575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Identify clients in need of isolation housing and collect all necessary information. </a:t>
            </a:r>
          </a:p>
          <a:p>
            <a:r>
              <a:rPr lang="en-US" sz="2800" dirty="0"/>
              <a:t>Complete and submit the COVID-19 Temporary Housing Intake Form.</a:t>
            </a:r>
          </a:p>
          <a:p>
            <a:r>
              <a:rPr lang="en-US" sz="2800" dirty="0"/>
              <a:t> Be available to answer follow up questions from the central intake team.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B4A02352-015B-462A-90B9-759469B00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r>
              <a:rPr lang="en-US" b="1" dirty="0"/>
              <a:t>ROLES &amp;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4168531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Custom 2">
      <a:dk1>
        <a:sysClr val="windowText" lastClr="000000"/>
      </a:dk1>
      <a:lt1>
        <a:sysClr val="window" lastClr="FFFFFF"/>
      </a:lt1>
      <a:dk2>
        <a:srgbClr val="A4D5EE"/>
      </a:dk2>
      <a:lt2>
        <a:srgbClr val="DCE4EF"/>
      </a:lt2>
      <a:accent1>
        <a:srgbClr val="5B616B"/>
      </a:accent1>
      <a:accent2>
        <a:srgbClr val="CC393E"/>
      </a:accent2>
      <a:accent3>
        <a:srgbClr val="FAD980"/>
      </a:accent3>
      <a:accent4>
        <a:srgbClr val="E59393"/>
      </a:accent4>
      <a:accent5>
        <a:srgbClr val="4AA564"/>
      </a:accent5>
      <a:accent6>
        <a:srgbClr val="005B99"/>
      </a:accent6>
      <a:hlink>
        <a:srgbClr val="0075BB"/>
      </a:hlink>
      <a:folHlink>
        <a:srgbClr val="4C2C92"/>
      </a:folHlink>
    </a:clrScheme>
    <a:fontScheme name="Custom 1">
      <a:majorFont>
        <a:latin typeface="Big Shoulders Display"/>
        <a:ea typeface=""/>
        <a:cs typeface=""/>
      </a:majorFont>
      <a:minorFont>
        <a:latin typeface="Roboto"/>
        <a:ea typeface=""/>
        <a:cs typeface="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BD38A256C8F349892B583D9559D76A" ma:contentTypeVersion="5" ma:contentTypeDescription="Create a new document." ma:contentTypeScope="" ma:versionID="c2ad0b512c82c4c7b02c72aa4d3c01ac">
  <xsd:schema xmlns:xsd="http://www.w3.org/2001/XMLSchema" xmlns:xs="http://www.w3.org/2001/XMLSchema" xmlns:p="http://schemas.microsoft.com/office/2006/metadata/properties" xmlns:ns3="1d875de6-710b-4a0d-928b-64bdc4a6a208" xmlns:ns4="4830435e-b180-4e31-a0ab-3a3811f9ab2d" targetNamespace="http://schemas.microsoft.com/office/2006/metadata/properties" ma:root="true" ma:fieldsID="03b00c1aa1a7977c19b0c5d2d84f9e26" ns3:_="" ns4:_="">
    <xsd:import namespace="1d875de6-710b-4a0d-928b-64bdc4a6a208"/>
    <xsd:import namespace="4830435e-b180-4e31-a0ab-3a3811f9ab2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75de6-710b-4a0d-928b-64bdc4a6a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0435e-b180-4e31-a0ab-3a3811f9ab2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1B820E-D029-40A8-A4C6-8EEFDC0C64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875de6-710b-4a0d-928b-64bdc4a6a208"/>
    <ds:schemaRef ds:uri="4830435e-b180-4e31-a0ab-3a3811f9ab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A38CF8-6459-4542-BB57-0E3BB3446E62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4830435e-b180-4e31-a0ab-3a3811f9ab2d"/>
    <ds:schemaRef ds:uri="1d875de6-710b-4a0d-928b-64bdc4a6a208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CB9A1B8-BE31-4547-B08E-6141F56FDF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1068</TotalTime>
  <Words>942</Words>
  <Application>Microsoft Office PowerPoint</Application>
  <PresentationFormat>Widescreen</PresentationFormat>
  <Paragraphs>100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Big Shoulders Display</vt:lpstr>
      <vt:lpstr>Calibri</vt:lpstr>
      <vt:lpstr>Century Gothic</vt:lpstr>
      <vt:lpstr>Courier New</vt:lpstr>
      <vt:lpstr>Roboto</vt:lpstr>
      <vt:lpstr>Wingdings</vt:lpstr>
      <vt:lpstr>Wood Type</vt:lpstr>
      <vt:lpstr>Central Intake for COVID-19 Isolation Housing</vt:lpstr>
      <vt:lpstr>AGENDA</vt:lpstr>
      <vt:lpstr>ISOLATION HOUSING OPTIONS</vt:lpstr>
      <vt:lpstr>ELIGIBILITY CRITERIA: INCLUSION</vt:lpstr>
      <vt:lpstr>ELIGIBILITY CRITERIA: EXCLUSIONS</vt:lpstr>
      <vt:lpstr>WHAT IS CENTRAL INTAKE?</vt:lpstr>
      <vt:lpstr>CENTRAL INTAKE PROCESS</vt:lpstr>
      <vt:lpstr>ROLES &amp; RESPONSIBILITIES</vt:lpstr>
      <vt:lpstr>ROLES &amp; RESPONSIBILITIES</vt:lpstr>
      <vt:lpstr>ROLES &amp; RESPONSIBILITIES</vt:lpstr>
      <vt:lpstr>ROLES &amp; RESPONSIBILITIES</vt:lpstr>
      <vt:lpstr>ROLES &amp; RESPONSIBILITIES</vt:lpstr>
      <vt:lpstr>ISOLATION HOUSING WEBPAGE: https://www.chicago.gov/city/en/sites/health-care-workers/home/chicago-covid-19-isolation-facilities.html </vt:lpstr>
      <vt:lpstr>ISOLATION HOUSING INTAKE FORM: https://redcap.dph.illinois.gov/surveys/?s=NN8LH73WY7 </vt:lpstr>
      <vt:lpstr>BEST PRACTICES TO STREAMLINE REFERRALS</vt:lpstr>
      <vt:lpstr>QUESTIONS OR FEEDBACK?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Schuster</dc:creator>
  <cp:lastModifiedBy>Erich Sprague</cp:lastModifiedBy>
  <cp:revision>72</cp:revision>
  <cp:lastPrinted>2020-03-03T14:42:20Z</cp:lastPrinted>
  <dcterms:created xsi:type="dcterms:W3CDTF">2019-10-28T16:54:32Z</dcterms:created>
  <dcterms:modified xsi:type="dcterms:W3CDTF">2020-05-08T17:45:46Z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0x010100AFBD38A256C8F349892B583D9559D76A</vt:lpwstr>
  </property>
</Properties>
</file>