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4" r:id="rId5"/>
    <p:sldMasterId id="2147483716" r:id="rId6"/>
  </p:sldMasterIdLst>
  <p:notesMasterIdLst>
    <p:notesMasterId r:id="rId60"/>
  </p:notesMasterIdLst>
  <p:handoutMasterIdLst>
    <p:handoutMasterId r:id="rId61"/>
  </p:handoutMasterIdLst>
  <p:sldIdLst>
    <p:sldId id="2372" r:id="rId7"/>
    <p:sldId id="2375" r:id="rId8"/>
    <p:sldId id="2145706107" r:id="rId9"/>
    <p:sldId id="2145706108" r:id="rId10"/>
    <p:sldId id="2145706388" r:id="rId11"/>
    <p:sldId id="2145706173" r:id="rId12"/>
    <p:sldId id="2145706424" r:id="rId13"/>
    <p:sldId id="2145706425" r:id="rId14"/>
    <p:sldId id="2145706426" r:id="rId15"/>
    <p:sldId id="2145706427" r:id="rId16"/>
    <p:sldId id="2145706428" r:id="rId17"/>
    <p:sldId id="2145706429" r:id="rId18"/>
    <p:sldId id="2145706430" r:id="rId19"/>
    <p:sldId id="2145706431" r:id="rId20"/>
    <p:sldId id="2145706432" r:id="rId21"/>
    <p:sldId id="2145706433" r:id="rId22"/>
    <p:sldId id="2145706434" r:id="rId23"/>
    <p:sldId id="2145706435" r:id="rId24"/>
    <p:sldId id="2145706436" r:id="rId25"/>
    <p:sldId id="2145706437" r:id="rId26"/>
    <p:sldId id="2145706438" r:id="rId27"/>
    <p:sldId id="2145706219" r:id="rId28"/>
    <p:sldId id="2145706339" r:id="rId29"/>
    <p:sldId id="2145706338" r:id="rId30"/>
    <p:sldId id="2145706386" r:id="rId31"/>
    <p:sldId id="2145706365" r:id="rId32"/>
    <p:sldId id="2145706385" r:id="rId33"/>
    <p:sldId id="2145706340" r:id="rId34"/>
    <p:sldId id="2145706341" r:id="rId35"/>
    <p:sldId id="2145706342" r:id="rId36"/>
    <p:sldId id="2145706343" r:id="rId37"/>
    <p:sldId id="2145706366" r:id="rId38"/>
    <p:sldId id="2145706404" r:id="rId39"/>
    <p:sldId id="2145706405" r:id="rId40"/>
    <p:sldId id="2145706406" r:id="rId41"/>
    <p:sldId id="2145706407" r:id="rId42"/>
    <p:sldId id="2145706408" r:id="rId43"/>
    <p:sldId id="2145706409" r:id="rId44"/>
    <p:sldId id="2145706410" r:id="rId45"/>
    <p:sldId id="2145706411" r:id="rId46"/>
    <p:sldId id="2145706412" r:id="rId47"/>
    <p:sldId id="2145706413" r:id="rId48"/>
    <p:sldId id="2145706414" r:id="rId49"/>
    <p:sldId id="2145706415" r:id="rId50"/>
    <p:sldId id="2145706416" r:id="rId51"/>
    <p:sldId id="2145706417" r:id="rId52"/>
    <p:sldId id="2145706418" r:id="rId53"/>
    <p:sldId id="2145706419" r:id="rId54"/>
    <p:sldId id="2145706420" r:id="rId55"/>
    <p:sldId id="2145706421" r:id="rId56"/>
    <p:sldId id="2145706422" r:id="rId57"/>
    <p:sldId id="2145706423" r:id="rId58"/>
    <p:sldId id="2255" r:id="rId5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Black" initials="AB" lastIdx="1" clrIdx="0"/>
  <p:cmAuthor id="2" name="Liz Shane" initials="LS" lastIdx="1" clrIdx="1">
    <p:extLst>
      <p:ext uri="{19B8F6BF-5375-455C-9EA6-DF929625EA0E}">
        <p15:presenceInfo xmlns:p15="http://schemas.microsoft.com/office/powerpoint/2012/main" userId="8e592b2a5fac75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9"/>
    <a:srgbClr val="E4002B"/>
    <a:srgbClr val="FFF36C"/>
    <a:srgbClr val="FFF609"/>
    <a:srgbClr val="FFB323"/>
    <a:srgbClr val="F7FF63"/>
    <a:srgbClr val="FFEF35"/>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4" autoAdjust="0"/>
    <p:restoredTop sz="95588" autoAdjust="0"/>
  </p:normalViewPr>
  <p:slideViewPr>
    <p:cSldViewPr snapToGrid="0">
      <p:cViewPr varScale="1">
        <p:scale>
          <a:sx n="73" d="100"/>
          <a:sy n="73" d="100"/>
        </p:scale>
        <p:origin x="162" y="3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552"/>
    </p:cViewPr>
  </p:sorterViewPr>
  <p:notesViewPr>
    <p:cSldViewPr snapToGrid="0">
      <p:cViewPr varScale="1">
        <p:scale>
          <a:sx n="64" d="100"/>
          <a:sy n="64" d="100"/>
        </p:scale>
        <p:origin x="239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'4_27'!$I$2</c:f>
              <c:strCache>
                <c:ptCount val="1"/>
                <c:pt idx="0">
                  <c:v>HCW (n=1,687)</c:v>
                </c:pt>
              </c:strCache>
            </c:strRef>
          </c:tx>
          <c:spPr>
            <a:solidFill>
              <a:schemeClr val="accent1"/>
            </a:solidFill>
            <a:ln>
              <a:solidFill>
                <a:schemeClr val="tx1"/>
              </a:solidFill>
            </a:ln>
            <a:effectLst/>
          </c:spPr>
          <c:invertIfNegative val="0"/>
          <c:cat>
            <c:numRef>
              <c:f>'4_27'!$H$3:$H$237</c:f>
              <c:numCache>
                <c:formatCode>m/d/yyyy</c:formatCode>
                <c:ptCount val="235"/>
                <c:pt idx="0">
                  <c:v>44075</c:v>
                </c:pt>
                <c:pt idx="1">
                  <c:v>44076</c:v>
                </c:pt>
                <c:pt idx="2">
                  <c:v>44077</c:v>
                </c:pt>
                <c:pt idx="3">
                  <c:v>44078</c:v>
                </c:pt>
                <c:pt idx="4">
                  <c:v>44079</c:v>
                </c:pt>
                <c:pt idx="5">
                  <c:v>44080</c:v>
                </c:pt>
                <c:pt idx="6">
                  <c:v>44081</c:v>
                </c:pt>
                <c:pt idx="7">
                  <c:v>44082</c:v>
                </c:pt>
                <c:pt idx="8">
                  <c:v>44083</c:v>
                </c:pt>
                <c:pt idx="9">
                  <c:v>44084</c:v>
                </c:pt>
                <c:pt idx="10">
                  <c:v>44085</c:v>
                </c:pt>
                <c:pt idx="11">
                  <c:v>44086</c:v>
                </c:pt>
                <c:pt idx="12">
                  <c:v>44087</c:v>
                </c:pt>
                <c:pt idx="13">
                  <c:v>44088</c:v>
                </c:pt>
                <c:pt idx="14">
                  <c:v>44089</c:v>
                </c:pt>
                <c:pt idx="15">
                  <c:v>44090</c:v>
                </c:pt>
                <c:pt idx="16">
                  <c:v>44091</c:v>
                </c:pt>
                <c:pt idx="17">
                  <c:v>44092</c:v>
                </c:pt>
                <c:pt idx="18">
                  <c:v>44093</c:v>
                </c:pt>
                <c:pt idx="19">
                  <c:v>44094</c:v>
                </c:pt>
                <c:pt idx="20">
                  <c:v>44095</c:v>
                </c:pt>
                <c:pt idx="21">
                  <c:v>44096</c:v>
                </c:pt>
                <c:pt idx="22">
                  <c:v>44097</c:v>
                </c:pt>
                <c:pt idx="23">
                  <c:v>44098</c:v>
                </c:pt>
                <c:pt idx="24">
                  <c:v>44099</c:v>
                </c:pt>
                <c:pt idx="25">
                  <c:v>44100</c:v>
                </c:pt>
                <c:pt idx="26">
                  <c:v>44101</c:v>
                </c:pt>
                <c:pt idx="27">
                  <c:v>44102</c:v>
                </c:pt>
                <c:pt idx="28">
                  <c:v>44103</c:v>
                </c:pt>
                <c:pt idx="29">
                  <c:v>44104</c:v>
                </c:pt>
                <c:pt idx="30">
                  <c:v>44105</c:v>
                </c:pt>
                <c:pt idx="31">
                  <c:v>44106</c:v>
                </c:pt>
                <c:pt idx="32">
                  <c:v>44107</c:v>
                </c:pt>
                <c:pt idx="33">
                  <c:v>44108</c:v>
                </c:pt>
                <c:pt idx="34">
                  <c:v>44109</c:v>
                </c:pt>
                <c:pt idx="35">
                  <c:v>44110</c:v>
                </c:pt>
                <c:pt idx="36">
                  <c:v>44111</c:v>
                </c:pt>
                <c:pt idx="37">
                  <c:v>44112</c:v>
                </c:pt>
                <c:pt idx="38">
                  <c:v>44113</c:v>
                </c:pt>
                <c:pt idx="39">
                  <c:v>44114</c:v>
                </c:pt>
                <c:pt idx="40">
                  <c:v>44115</c:v>
                </c:pt>
                <c:pt idx="41">
                  <c:v>44116</c:v>
                </c:pt>
                <c:pt idx="42">
                  <c:v>44117</c:v>
                </c:pt>
                <c:pt idx="43">
                  <c:v>44118</c:v>
                </c:pt>
                <c:pt idx="44">
                  <c:v>44119</c:v>
                </c:pt>
                <c:pt idx="45">
                  <c:v>44120</c:v>
                </c:pt>
                <c:pt idx="46">
                  <c:v>44121</c:v>
                </c:pt>
                <c:pt idx="47">
                  <c:v>44122</c:v>
                </c:pt>
                <c:pt idx="48">
                  <c:v>44123</c:v>
                </c:pt>
                <c:pt idx="49">
                  <c:v>44124</c:v>
                </c:pt>
                <c:pt idx="50">
                  <c:v>44125</c:v>
                </c:pt>
                <c:pt idx="51">
                  <c:v>44126</c:v>
                </c:pt>
                <c:pt idx="52">
                  <c:v>44127</c:v>
                </c:pt>
                <c:pt idx="53">
                  <c:v>44128</c:v>
                </c:pt>
                <c:pt idx="54">
                  <c:v>44129</c:v>
                </c:pt>
                <c:pt idx="55">
                  <c:v>44130</c:v>
                </c:pt>
                <c:pt idx="56">
                  <c:v>44131</c:v>
                </c:pt>
                <c:pt idx="57">
                  <c:v>44132</c:v>
                </c:pt>
                <c:pt idx="58">
                  <c:v>44133</c:v>
                </c:pt>
                <c:pt idx="59">
                  <c:v>44134</c:v>
                </c:pt>
                <c:pt idx="60">
                  <c:v>44135</c:v>
                </c:pt>
                <c:pt idx="61">
                  <c:v>44136</c:v>
                </c:pt>
                <c:pt idx="62">
                  <c:v>44137</c:v>
                </c:pt>
                <c:pt idx="63">
                  <c:v>44138</c:v>
                </c:pt>
                <c:pt idx="64">
                  <c:v>44139</c:v>
                </c:pt>
                <c:pt idx="65">
                  <c:v>44140</c:v>
                </c:pt>
                <c:pt idx="66">
                  <c:v>44141</c:v>
                </c:pt>
                <c:pt idx="67">
                  <c:v>44142</c:v>
                </c:pt>
                <c:pt idx="68">
                  <c:v>44143</c:v>
                </c:pt>
                <c:pt idx="69">
                  <c:v>44144</c:v>
                </c:pt>
                <c:pt idx="70">
                  <c:v>44145</c:v>
                </c:pt>
                <c:pt idx="71">
                  <c:v>44146</c:v>
                </c:pt>
                <c:pt idx="72">
                  <c:v>44147</c:v>
                </c:pt>
                <c:pt idx="73">
                  <c:v>44148</c:v>
                </c:pt>
                <c:pt idx="74">
                  <c:v>44149</c:v>
                </c:pt>
                <c:pt idx="75">
                  <c:v>44150</c:v>
                </c:pt>
                <c:pt idx="76">
                  <c:v>44151</c:v>
                </c:pt>
                <c:pt idx="77">
                  <c:v>44152</c:v>
                </c:pt>
                <c:pt idx="78">
                  <c:v>44153</c:v>
                </c:pt>
                <c:pt idx="79">
                  <c:v>44154</c:v>
                </c:pt>
                <c:pt idx="80">
                  <c:v>44155</c:v>
                </c:pt>
                <c:pt idx="81">
                  <c:v>44156</c:v>
                </c:pt>
                <c:pt idx="82">
                  <c:v>44157</c:v>
                </c:pt>
                <c:pt idx="83">
                  <c:v>44158</c:v>
                </c:pt>
                <c:pt idx="84">
                  <c:v>44159</c:v>
                </c:pt>
                <c:pt idx="85">
                  <c:v>44160</c:v>
                </c:pt>
                <c:pt idx="86">
                  <c:v>44161</c:v>
                </c:pt>
                <c:pt idx="87">
                  <c:v>44162</c:v>
                </c:pt>
                <c:pt idx="88">
                  <c:v>44163</c:v>
                </c:pt>
                <c:pt idx="89">
                  <c:v>44164</c:v>
                </c:pt>
                <c:pt idx="90">
                  <c:v>44165</c:v>
                </c:pt>
                <c:pt idx="91">
                  <c:v>44166</c:v>
                </c:pt>
                <c:pt idx="92">
                  <c:v>44167</c:v>
                </c:pt>
                <c:pt idx="93">
                  <c:v>44168</c:v>
                </c:pt>
                <c:pt idx="94">
                  <c:v>44169</c:v>
                </c:pt>
                <c:pt idx="95">
                  <c:v>44170</c:v>
                </c:pt>
                <c:pt idx="96">
                  <c:v>44171</c:v>
                </c:pt>
                <c:pt idx="97">
                  <c:v>44172</c:v>
                </c:pt>
                <c:pt idx="98">
                  <c:v>44173</c:v>
                </c:pt>
                <c:pt idx="99">
                  <c:v>44174</c:v>
                </c:pt>
                <c:pt idx="100">
                  <c:v>44175</c:v>
                </c:pt>
                <c:pt idx="101">
                  <c:v>44176</c:v>
                </c:pt>
                <c:pt idx="102">
                  <c:v>44177</c:v>
                </c:pt>
                <c:pt idx="103">
                  <c:v>44178</c:v>
                </c:pt>
                <c:pt idx="104">
                  <c:v>44179</c:v>
                </c:pt>
                <c:pt idx="105">
                  <c:v>44180</c:v>
                </c:pt>
                <c:pt idx="106">
                  <c:v>44181</c:v>
                </c:pt>
                <c:pt idx="107">
                  <c:v>44182</c:v>
                </c:pt>
                <c:pt idx="108">
                  <c:v>44183</c:v>
                </c:pt>
                <c:pt idx="109">
                  <c:v>44184</c:v>
                </c:pt>
                <c:pt idx="110">
                  <c:v>44185</c:v>
                </c:pt>
                <c:pt idx="111">
                  <c:v>44186</c:v>
                </c:pt>
                <c:pt idx="112">
                  <c:v>44187</c:v>
                </c:pt>
                <c:pt idx="113">
                  <c:v>44188</c:v>
                </c:pt>
                <c:pt idx="114">
                  <c:v>44189</c:v>
                </c:pt>
                <c:pt idx="115">
                  <c:v>44190</c:v>
                </c:pt>
                <c:pt idx="116">
                  <c:v>44191</c:v>
                </c:pt>
                <c:pt idx="117">
                  <c:v>44192</c:v>
                </c:pt>
                <c:pt idx="118">
                  <c:v>44193</c:v>
                </c:pt>
                <c:pt idx="119">
                  <c:v>44194</c:v>
                </c:pt>
                <c:pt idx="120">
                  <c:v>44195</c:v>
                </c:pt>
                <c:pt idx="121">
                  <c:v>44196</c:v>
                </c:pt>
                <c:pt idx="122">
                  <c:v>44197</c:v>
                </c:pt>
                <c:pt idx="123">
                  <c:v>44198</c:v>
                </c:pt>
                <c:pt idx="124">
                  <c:v>44199</c:v>
                </c:pt>
                <c:pt idx="125">
                  <c:v>44200</c:v>
                </c:pt>
                <c:pt idx="126">
                  <c:v>44201</c:v>
                </c:pt>
                <c:pt idx="127">
                  <c:v>44202</c:v>
                </c:pt>
                <c:pt idx="128">
                  <c:v>44203</c:v>
                </c:pt>
                <c:pt idx="129">
                  <c:v>44204</c:v>
                </c:pt>
                <c:pt idx="130">
                  <c:v>44205</c:v>
                </c:pt>
                <c:pt idx="131">
                  <c:v>44206</c:v>
                </c:pt>
                <c:pt idx="132">
                  <c:v>44207</c:v>
                </c:pt>
                <c:pt idx="133">
                  <c:v>44208</c:v>
                </c:pt>
                <c:pt idx="134">
                  <c:v>44209</c:v>
                </c:pt>
                <c:pt idx="135">
                  <c:v>44210</c:v>
                </c:pt>
                <c:pt idx="136">
                  <c:v>44211</c:v>
                </c:pt>
                <c:pt idx="137">
                  <c:v>44212</c:v>
                </c:pt>
                <c:pt idx="138">
                  <c:v>44213</c:v>
                </c:pt>
                <c:pt idx="139">
                  <c:v>44214</c:v>
                </c:pt>
                <c:pt idx="140">
                  <c:v>44215</c:v>
                </c:pt>
                <c:pt idx="141">
                  <c:v>44216</c:v>
                </c:pt>
                <c:pt idx="142">
                  <c:v>44217</c:v>
                </c:pt>
                <c:pt idx="143">
                  <c:v>44218</c:v>
                </c:pt>
                <c:pt idx="144">
                  <c:v>44219</c:v>
                </c:pt>
                <c:pt idx="145">
                  <c:v>44220</c:v>
                </c:pt>
                <c:pt idx="146">
                  <c:v>44221</c:v>
                </c:pt>
                <c:pt idx="147">
                  <c:v>44222</c:v>
                </c:pt>
                <c:pt idx="148">
                  <c:v>44223</c:v>
                </c:pt>
                <c:pt idx="149">
                  <c:v>44224</c:v>
                </c:pt>
                <c:pt idx="150">
                  <c:v>44225</c:v>
                </c:pt>
                <c:pt idx="151">
                  <c:v>44226</c:v>
                </c:pt>
                <c:pt idx="152">
                  <c:v>44227</c:v>
                </c:pt>
                <c:pt idx="153">
                  <c:v>44228</c:v>
                </c:pt>
                <c:pt idx="154">
                  <c:v>44229</c:v>
                </c:pt>
                <c:pt idx="155">
                  <c:v>44230</c:v>
                </c:pt>
                <c:pt idx="156">
                  <c:v>44231</c:v>
                </c:pt>
                <c:pt idx="157">
                  <c:v>44232</c:v>
                </c:pt>
                <c:pt idx="158">
                  <c:v>44233</c:v>
                </c:pt>
                <c:pt idx="159">
                  <c:v>44234</c:v>
                </c:pt>
                <c:pt idx="160">
                  <c:v>44235</c:v>
                </c:pt>
                <c:pt idx="161">
                  <c:v>44236</c:v>
                </c:pt>
                <c:pt idx="162">
                  <c:v>44237</c:v>
                </c:pt>
                <c:pt idx="163">
                  <c:v>44238</c:v>
                </c:pt>
                <c:pt idx="164">
                  <c:v>44239</c:v>
                </c:pt>
                <c:pt idx="165">
                  <c:v>44240</c:v>
                </c:pt>
                <c:pt idx="166">
                  <c:v>44241</c:v>
                </c:pt>
                <c:pt idx="167">
                  <c:v>44242</c:v>
                </c:pt>
                <c:pt idx="168">
                  <c:v>44243</c:v>
                </c:pt>
                <c:pt idx="169">
                  <c:v>44244</c:v>
                </c:pt>
                <c:pt idx="170">
                  <c:v>44245</c:v>
                </c:pt>
                <c:pt idx="171">
                  <c:v>44246</c:v>
                </c:pt>
                <c:pt idx="172">
                  <c:v>44247</c:v>
                </c:pt>
                <c:pt idx="173">
                  <c:v>44248</c:v>
                </c:pt>
                <c:pt idx="174">
                  <c:v>44249</c:v>
                </c:pt>
                <c:pt idx="175">
                  <c:v>44250</c:v>
                </c:pt>
                <c:pt idx="176">
                  <c:v>44251</c:v>
                </c:pt>
                <c:pt idx="177">
                  <c:v>44252</c:v>
                </c:pt>
                <c:pt idx="178">
                  <c:v>44253</c:v>
                </c:pt>
                <c:pt idx="179">
                  <c:v>44254</c:v>
                </c:pt>
                <c:pt idx="180">
                  <c:v>44255</c:v>
                </c:pt>
                <c:pt idx="181">
                  <c:v>44256</c:v>
                </c:pt>
                <c:pt idx="182">
                  <c:v>44257</c:v>
                </c:pt>
                <c:pt idx="183">
                  <c:v>44258</c:v>
                </c:pt>
                <c:pt idx="184">
                  <c:v>44259</c:v>
                </c:pt>
                <c:pt idx="185">
                  <c:v>44260</c:v>
                </c:pt>
                <c:pt idx="186">
                  <c:v>44261</c:v>
                </c:pt>
                <c:pt idx="187">
                  <c:v>44262</c:v>
                </c:pt>
                <c:pt idx="188">
                  <c:v>44263</c:v>
                </c:pt>
                <c:pt idx="189">
                  <c:v>44264</c:v>
                </c:pt>
                <c:pt idx="190">
                  <c:v>44265</c:v>
                </c:pt>
                <c:pt idx="191">
                  <c:v>44266</c:v>
                </c:pt>
                <c:pt idx="192">
                  <c:v>44267</c:v>
                </c:pt>
                <c:pt idx="193">
                  <c:v>44268</c:v>
                </c:pt>
                <c:pt idx="194">
                  <c:v>44269</c:v>
                </c:pt>
                <c:pt idx="195">
                  <c:v>44270</c:v>
                </c:pt>
                <c:pt idx="196">
                  <c:v>44271</c:v>
                </c:pt>
                <c:pt idx="197">
                  <c:v>44272</c:v>
                </c:pt>
                <c:pt idx="198">
                  <c:v>44273</c:v>
                </c:pt>
                <c:pt idx="199">
                  <c:v>44274</c:v>
                </c:pt>
                <c:pt idx="200">
                  <c:v>44275</c:v>
                </c:pt>
                <c:pt idx="201">
                  <c:v>44276</c:v>
                </c:pt>
                <c:pt idx="202">
                  <c:v>44277</c:v>
                </c:pt>
                <c:pt idx="203">
                  <c:v>44278</c:v>
                </c:pt>
                <c:pt idx="204">
                  <c:v>44279</c:v>
                </c:pt>
                <c:pt idx="205">
                  <c:v>44280</c:v>
                </c:pt>
                <c:pt idx="206">
                  <c:v>44281</c:v>
                </c:pt>
                <c:pt idx="207">
                  <c:v>44282</c:v>
                </c:pt>
                <c:pt idx="208">
                  <c:v>44283</c:v>
                </c:pt>
                <c:pt idx="209">
                  <c:v>44284</c:v>
                </c:pt>
                <c:pt idx="210">
                  <c:v>44285</c:v>
                </c:pt>
                <c:pt idx="211">
                  <c:v>44286</c:v>
                </c:pt>
                <c:pt idx="212">
                  <c:v>44287</c:v>
                </c:pt>
                <c:pt idx="213">
                  <c:v>44288</c:v>
                </c:pt>
                <c:pt idx="214">
                  <c:v>44289</c:v>
                </c:pt>
                <c:pt idx="215">
                  <c:v>44290</c:v>
                </c:pt>
                <c:pt idx="216">
                  <c:v>44291</c:v>
                </c:pt>
                <c:pt idx="217">
                  <c:v>44292</c:v>
                </c:pt>
                <c:pt idx="218">
                  <c:v>44293</c:v>
                </c:pt>
                <c:pt idx="219">
                  <c:v>44294</c:v>
                </c:pt>
                <c:pt idx="220">
                  <c:v>44295</c:v>
                </c:pt>
                <c:pt idx="221">
                  <c:v>44296</c:v>
                </c:pt>
                <c:pt idx="222">
                  <c:v>44297</c:v>
                </c:pt>
                <c:pt idx="223">
                  <c:v>44298</c:v>
                </c:pt>
                <c:pt idx="224">
                  <c:v>44299</c:v>
                </c:pt>
                <c:pt idx="225">
                  <c:v>44300</c:v>
                </c:pt>
                <c:pt idx="226">
                  <c:v>44301</c:v>
                </c:pt>
                <c:pt idx="227">
                  <c:v>44302</c:v>
                </c:pt>
                <c:pt idx="228">
                  <c:v>44303</c:v>
                </c:pt>
                <c:pt idx="229">
                  <c:v>44304</c:v>
                </c:pt>
                <c:pt idx="230">
                  <c:v>44305</c:v>
                </c:pt>
                <c:pt idx="231">
                  <c:v>44306</c:v>
                </c:pt>
                <c:pt idx="232">
                  <c:v>44307</c:v>
                </c:pt>
                <c:pt idx="233">
                  <c:v>44308</c:v>
                </c:pt>
                <c:pt idx="234">
                  <c:v>44309</c:v>
                </c:pt>
              </c:numCache>
            </c:numRef>
          </c:cat>
          <c:val>
            <c:numRef>
              <c:f>'4_27'!$I$3:$I$237</c:f>
              <c:numCache>
                <c:formatCode>General</c:formatCode>
                <c:ptCount val="235"/>
                <c:pt idx="0">
                  <c:v>1</c:v>
                </c:pt>
                <c:pt idx="1">
                  <c:v>1</c:v>
                </c:pt>
                <c:pt idx="2">
                  <c:v>3</c:v>
                </c:pt>
                <c:pt idx="3">
                  <c:v>1</c:v>
                </c:pt>
                <c:pt idx="6">
                  <c:v>1</c:v>
                </c:pt>
                <c:pt idx="7">
                  <c:v>7</c:v>
                </c:pt>
                <c:pt idx="8">
                  <c:v>2</c:v>
                </c:pt>
                <c:pt idx="9">
                  <c:v>5</c:v>
                </c:pt>
                <c:pt idx="10">
                  <c:v>1</c:v>
                </c:pt>
                <c:pt idx="11">
                  <c:v>2</c:v>
                </c:pt>
                <c:pt idx="12">
                  <c:v>0</c:v>
                </c:pt>
                <c:pt idx="13">
                  <c:v>3</c:v>
                </c:pt>
                <c:pt idx="14">
                  <c:v>2</c:v>
                </c:pt>
                <c:pt idx="15">
                  <c:v>4</c:v>
                </c:pt>
                <c:pt idx="16">
                  <c:v>1</c:v>
                </c:pt>
                <c:pt idx="17">
                  <c:v>1</c:v>
                </c:pt>
                <c:pt idx="18">
                  <c:v>0</c:v>
                </c:pt>
                <c:pt idx="20">
                  <c:v>2</c:v>
                </c:pt>
                <c:pt idx="21">
                  <c:v>1</c:v>
                </c:pt>
                <c:pt idx="22">
                  <c:v>6</c:v>
                </c:pt>
                <c:pt idx="23">
                  <c:v>0</c:v>
                </c:pt>
                <c:pt idx="24">
                  <c:v>1</c:v>
                </c:pt>
                <c:pt idx="26">
                  <c:v>0</c:v>
                </c:pt>
                <c:pt idx="27">
                  <c:v>3</c:v>
                </c:pt>
                <c:pt idx="28">
                  <c:v>6</c:v>
                </c:pt>
                <c:pt idx="29">
                  <c:v>8</c:v>
                </c:pt>
                <c:pt idx="30">
                  <c:v>1</c:v>
                </c:pt>
                <c:pt idx="31">
                  <c:v>0</c:v>
                </c:pt>
                <c:pt idx="32">
                  <c:v>1</c:v>
                </c:pt>
                <c:pt idx="33">
                  <c:v>0</c:v>
                </c:pt>
                <c:pt idx="34">
                  <c:v>9</c:v>
                </c:pt>
                <c:pt idx="35">
                  <c:v>7</c:v>
                </c:pt>
                <c:pt idx="36">
                  <c:v>7</c:v>
                </c:pt>
                <c:pt idx="37">
                  <c:v>6</c:v>
                </c:pt>
                <c:pt idx="38">
                  <c:v>3</c:v>
                </c:pt>
                <c:pt idx="39">
                  <c:v>2</c:v>
                </c:pt>
                <c:pt idx="40">
                  <c:v>3</c:v>
                </c:pt>
                <c:pt idx="41">
                  <c:v>5</c:v>
                </c:pt>
                <c:pt idx="42">
                  <c:v>1</c:v>
                </c:pt>
                <c:pt idx="43">
                  <c:v>11</c:v>
                </c:pt>
                <c:pt idx="44">
                  <c:v>2</c:v>
                </c:pt>
                <c:pt idx="45">
                  <c:v>2</c:v>
                </c:pt>
                <c:pt idx="46">
                  <c:v>2</c:v>
                </c:pt>
                <c:pt idx="47">
                  <c:v>0</c:v>
                </c:pt>
                <c:pt idx="48">
                  <c:v>10</c:v>
                </c:pt>
                <c:pt idx="49">
                  <c:v>7</c:v>
                </c:pt>
                <c:pt idx="50">
                  <c:v>11</c:v>
                </c:pt>
                <c:pt idx="51">
                  <c:v>21</c:v>
                </c:pt>
                <c:pt idx="52">
                  <c:v>9</c:v>
                </c:pt>
                <c:pt idx="53">
                  <c:v>3</c:v>
                </c:pt>
                <c:pt idx="54">
                  <c:v>1</c:v>
                </c:pt>
                <c:pt idx="55">
                  <c:v>16</c:v>
                </c:pt>
                <c:pt idx="56">
                  <c:v>16</c:v>
                </c:pt>
                <c:pt idx="57">
                  <c:v>11</c:v>
                </c:pt>
                <c:pt idx="58">
                  <c:v>12</c:v>
                </c:pt>
                <c:pt idx="59">
                  <c:v>17</c:v>
                </c:pt>
                <c:pt idx="60">
                  <c:v>4</c:v>
                </c:pt>
                <c:pt idx="61">
                  <c:v>8</c:v>
                </c:pt>
                <c:pt idx="62">
                  <c:v>16</c:v>
                </c:pt>
                <c:pt idx="63">
                  <c:v>28</c:v>
                </c:pt>
                <c:pt idx="64">
                  <c:v>27</c:v>
                </c:pt>
                <c:pt idx="65">
                  <c:v>32</c:v>
                </c:pt>
                <c:pt idx="66">
                  <c:v>17</c:v>
                </c:pt>
                <c:pt idx="67">
                  <c:v>1</c:v>
                </c:pt>
                <c:pt idx="68">
                  <c:v>10</c:v>
                </c:pt>
                <c:pt idx="69">
                  <c:v>22</c:v>
                </c:pt>
                <c:pt idx="70">
                  <c:v>38</c:v>
                </c:pt>
                <c:pt idx="71">
                  <c:v>13</c:v>
                </c:pt>
                <c:pt idx="72">
                  <c:v>34</c:v>
                </c:pt>
                <c:pt idx="73">
                  <c:v>30</c:v>
                </c:pt>
                <c:pt idx="74">
                  <c:v>4</c:v>
                </c:pt>
                <c:pt idx="75">
                  <c:v>2</c:v>
                </c:pt>
                <c:pt idx="76">
                  <c:v>30</c:v>
                </c:pt>
                <c:pt idx="77">
                  <c:v>26</c:v>
                </c:pt>
                <c:pt idx="78">
                  <c:v>12</c:v>
                </c:pt>
                <c:pt idx="79">
                  <c:v>39</c:v>
                </c:pt>
                <c:pt idx="80">
                  <c:v>20</c:v>
                </c:pt>
                <c:pt idx="81">
                  <c:v>1</c:v>
                </c:pt>
                <c:pt idx="82">
                  <c:v>0</c:v>
                </c:pt>
                <c:pt idx="83">
                  <c:v>26</c:v>
                </c:pt>
                <c:pt idx="84">
                  <c:v>24</c:v>
                </c:pt>
                <c:pt idx="85">
                  <c:v>23</c:v>
                </c:pt>
                <c:pt idx="86">
                  <c:v>8</c:v>
                </c:pt>
                <c:pt idx="87">
                  <c:v>26</c:v>
                </c:pt>
                <c:pt idx="88">
                  <c:v>8</c:v>
                </c:pt>
                <c:pt idx="89">
                  <c:v>7</c:v>
                </c:pt>
                <c:pt idx="90">
                  <c:v>29</c:v>
                </c:pt>
                <c:pt idx="91">
                  <c:v>31</c:v>
                </c:pt>
                <c:pt idx="92">
                  <c:v>15</c:v>
                </c:pt>
                <c:pt idx="93">
                  <c:v>26</c:v>
                </c:pt>
                <c:pt idx="94">
                  <c:v>24</c:v>
                </c:pt>
                <c:pt idx="95">
                  <c:v>7</c:v>
                </c:pt>
                <c:pt idx="96">
                  <c:v>5</c:v>
                </c:pt>
                <c:pt idx="97">
                  <c:v>31</c:v>
                </c:pt>
                <c:pt idx="98">
                  <c:v>25</c:v>
                </c:pt>
                <c:pt idx="99">
                  <c:v>13</c:v>
                </c:pt>
                <c:pt idx="100">
                  <c:v>21</c:v>
                </c:pt>
                <c:pt idx="101">
                  <c:v>24</c:v>
                </c:pt>
                <c:pt idx="102">
                  <c:v>6</c:v>
                </c:pt>
                <c:pt idx="103">
                  <c:v>7</c:v>
                </c:pt>
                <c:pt idx="104">
                  <c:v>24</c:v>
                </c:pt>
                <c:pt idx="105">
                  <c:v>30</c:v>
                </c:pt>
                <c:pt idx="106">
                  <c:v>8</c:v>
                </c:pt>
                <c:pt idx="107">
                  <c:v>26</c:v>
                </c:pt>
                <c:pt idx="108">
                  <c:v>15</c:v>
                </c:pt>
                <c:pt idx="109">
                  <c:v>0</c:v>
                </c:pt>
                <c:pt idx="110">
                  <c:v>2</c:v>
                </c:pt>
                <c:pt idx="111">
                  <c:v>40</c:v>
                </c:pt>
                <c:pt idx="112">
                  <c:v>17</c:v>
                </c:pt>
                <c:pt idx="113">
                  <c:v>6</c:v>
                </c:pt>
                <c:pt idx="114">
                  <c:v>15</c:v>
                </c:pt>
                <c:pt idx="115">
                  <c:v>7</c:v>
                </c:pt>
                <c:pt idx="116">
                  <c:v>3</c:v>
                </c:pt>
                <c:pt idx="117">
                  <c:v>5</c:v>
                </c:pt>
                <c:pt idx="118">
                  <c:v>19</c:v>
                </c:pt>
                <c:pt idx="119">
                  <c:v>26</c:v>
                </c:pt>
                <c:pt idx="120">
                  <c:v>16</c:v>
                </c:pt>
                <c:pt idx="121">
                  <c:v>14</c:v>
                </c:pt>
                <c:pt idx="122">
                  <c:v>2</c:v>
                </c:pt>
                <c:pt idx="123">
                  <c:v>3</c:v>
                </c:pt>
                <c:pt idx="124">
                  <c:v>2</c:v>
                </c:pt>
                <c:pt idx="125">
                  <c:v>17</c:v>
                </c:pt>
                <c:pt idx="126">
                  <c:v>15</c:v>
                </c:pt>
                <c:pt idx="127">
                  <c:v>12</c:v>
                </c:pt>
                <c:pt idx="128">
                  <c:v>18</c:v>
                </c:pt>
                <c:pt idx="129">
                  <c:v>15</c:v>
                </c:pt>
                <c:pt idx="130">
                  <c:v>2</c:v>
                </c:pt>
                <c:pt idx="131">
                  <c:v>0</c:v>
                </c:pt>
                <c:pt idx="132">
                  <c:v>9</c:v>
                </c:pt>
                <c:pt idx="133">
                  <c:v>11</c:v>
                </c:pt>
                <c:pt idx="134">
                  <c:v>4</c:v>
                </c:pt>
                <c:pt idx="135">
                  <c:v>12</c:v>
                </c:pt>
                <c:pt idx="136">
                  <c:v>9</c:v>
                </c:pt>
                <c:pt idx="137">
                  <c:v>2</c:v>
                </c:pt>
                <c:pt idx="138">
                  <c:v>0</c:v>
                </c:pt>
                <c:pt idx="139">
                  <c:v>4</c:v>
                </c:pt>
                <c:pt idx="140">
                  <c:v>15</c:v>
                </c:pt>
                <c:pt idx="141">
                  <c:v>8</c:v>
                </c:pt>
                <c:pt idx="142">
                  <c:v>4</c:v>
                </c:pt>
                <c:pt idx="143">
                  <c:v>6</c:v>
                </c:pt>
                <c:pt idx="144">
                  <c:v>1</c:v>
                </c:pt>
                <c:pt idx="145">
                  <c:v>1</c:v>
                </c:pt>
                <c:pt idx="146">
                  <c:v>10</c:v>
                </c:pt>
                <c:pt idx="147">
                  <c:v>5</c:v>
                </c:pt>
                <c:pt idx="148">
                  <c:v>2</c:v>
                </c:pt>
                <c:pt idx="149">
                  <c:v>6</c:v>
                </c:pt>
                <c:pt idx="150">
                  <c:v>4</c:v>
                </c:pt>
                <c:pt idx="151">
                  <c:v>2</c:v>
                </c:pt>
                <c:pt idx="153">
                  <c:v>5</c:v>
                </c:pt>
                <c:pt idx="154">
                  <c:v>4</c:v>
                </c:pt>
                <c:pt idx="155">
                  <c:v>8</c:v>
                </c:pt>
                <c:pt idx="156">
                  <c:v>7</c:v>
                </c:pt>
                <c:pt idx="157">
                  <c:v>1</c:v>
                </c:pt>
                <c:pt idx="158">
                  <c:v>1</c:v>
                </c:pt>
                <c:pt idx="159">
                  <c:v>0</c:v>
                </c:pt>
                <c:pt idx="160">
                  <c:v>3</c:v>
                </c:pt>
                <c:pt idx="161">
                  <c:v>1</c:v>
                </c:pt>
                <c:pt idx="162">
                  <c:v>3</c:v>
                </c:pt>
                <c:pt idx="163">
                  <c:v>0</c:v>
                </c:pt>
                <c:pt idx="164">
                  <c:v>0</c:v>
                </c:pt>
                <c:pt idx="165">
                  <c:v>1</c:v>
                </c:pt>
                <c:pt idx="166">
                  <c:v>0</c:v>
                </c:pt>
                <c:pt idx="167">
                  <c:v>4</c:v>
                </c:pt>
                <c:pt idx="168">
                  <c:v>1</c:v>
                </c:pt>
                <c:pt idx="169">
                  <c:v>3</c:v>
                </c:pt>
                <c:pt idx="170">
                  <c:v>1</c:v>
                </c:pt>
                <c:pt idx="171">
                  <c:v>0</c:v>
                </c:pt>
                <c:pt idx="173">
                  <c:v>1</c:v>
                </c:pt>
                <c:pt idx="174">
                  <c:v>3</c:v>
                </c:pt>
                <c:pt idx="175">
                  <c:v>5</c:v>
                </c:pt>
                <c:pt idx="176">
                  <c:v>0</c:v>
                </c:pt>
                <c:pt idx="177">
                  <c:v>1</c:v>
                </c:pt>
                <c:pt idx="178">
                  <c:v>1</c:v>
                </c:pt>
                <c:pt idx="179">
                  <c:v>0</c:v>
                </c:pt>
                <c:pt idx="181">
                  <c:v>1</c:v>
                </c:pt>
                <c:pt idx="182">
                  <c:v>1</c:v>
                </c:pt>
                <c:pt idx="183">
                  <c:v>1</c:v>
                </c:pt>
                <c:pt idx="184">
                  <c:v>1</c:v>
                </c:pt>
                <c:pt idx="185">
                  <c:v>1</c:v>
                </c:pt>
                <c:pt idx="186">
                  <c:v>0</c:v>
                </c:pt>
                <c:pt idx="187">
                  <c:v>2</c:v>
                </c:pt>
                <c:pt idx="188">
                  <c:v>0</c:v>
                </c:pt>
                <c:pt idx="189">
                  <c:v>6</c:v>
                </c:pt>
                <c:pt idx="190">
                  <c:v>1</c:v>
                </c:pt>
                <c:pt idx="191">
                  <c:v>4</c:v>
                </c:pt>
                <c:pt idx="193">
                  <c:v>2</c:v>
                </c:pt>
                <c:pt idx="195">
                  <c:v>0</c:v>
                </c:pt>
                <c:pt idx="196">
                  <c:v>2</c:v>
                </c:pt>
                <c:pt idx="197">
                  <c:v>6</c:v>
                </c:pt>
                <c:pt idx="199">
                  <c:v>3</c:v>
                </c:pt>
                <c:pt idx="202">
                  <c:v>3</c:v>
                </c:pt>
                <c:pt idx="203">
                  <c:v>2</c:v>
                </c:pt>
                <c:pt idx="204">
                  <c:v>1</c:v>
                </c:pt>
                <c:pt idx="205">
                  <c:v>3</c:v>
                </c:pt>
                <c:pt idx="206">
                  <c:v>1</c:v>
                </c:pt>
                <c:pt idx="207">
                  <c:v>2</c:v>
                </c:pt>
                <c:pt idx="208">
                  <c:v>1</c:v>
                </c:pt>
                <c:pt idx="209">
                  <c:v>2</c:v>
                </c:pt>
                <c:pt idx="210">
                  <c:v>1</c:v>
                </c:pt>
                <c:pt idx="211">
                  <c:v>5</c:v>
                </c:pt>
                <c:pt idx="212">
                  <c:v>3</c:v>
                </c:pt>
                <c:pt idx="213">
                  <c:v>4</c:v>
                </c:pt>
                <c:pt idx="214">
                  <c:v>2</c:v>
                </c:pt>
                <c:pt idx="216">
                  <c:v>3</c:v>
                </c:pt>
                <c:pt idx="217">
                  <c:v>4</c:v>
                </c:pt>
                <c:pt idx="218">
                  <c:v>2</c:v>
                </c:pt>
                <c:pt idx="219">
                  <c:v>3</c:v>
                </c:pt>
                <c:pt idx="220">
                  <c:v>1</c:v>
                </c:pt>
                <c:pt idx="221">
                  <c:v>1</c:v>
                </c:pt>
                <c:pt idx="223">
                  <c:v>2</c:v>
                </c:pt>
                <c:pt idx="224">
                  <c:v>4</c:v>
                </c:pt>
                <c:pt idx="225">
                  <c:v>4</c:v>
                </c:pt>
                <c:pt idx="226">
                  <c:v>4</c:v>
                </c:pt>
                <c:pt idx="227">
                  <c:v>2</c:v>
                </c:pt>
                <c:pt idx="228">
                  <c:v>1</c:v>
                </c:pt>
                <c:pt idx="229">
                  <c:v>1</c:v>
                </c:pt>
                <c:pt idx="230">
                  <c:v>1</c:v>
                </c:pt>
                <c:pt idx="231">
                  <c:v>3</c:v>
                </c:pt>
                <c:pt idx="232">
                  <c:v>1</c:v>
                </c:pt>
                <c:pt idx="233">
                  <c:v>2</c:v>
                </c:pt>
                <c:pt idx="234">
                  <c:v>1</c:v>
                </c:pt>
              </c:numCache>
            </c:numRef>
          </c:val>
          <c:extLst xmlns:c16r2="http://schemas.microsoft.com/office/drawing/2015/06/chart">
            <c:ext xmlns:c16="http://schemas.microsoft.com/office/drawing/2014/chart" uri="{C3380CC4-5D6E-409C-BE32-E72D297353CC}">
              <c16:uniqueId val="{00000000-1BB0-4736-BF2E-B645DCCD90CC}"/>
            </c:ext>
          </c:extLst>
        </c:ser>
        <c:ser>
          <c:idx val="1"/>
          <c:order val="1"/>
          <c:tx>
            <c:strRef>
              <c:f>'4_27'!$J$2</c:f>
              <c:strCache>
                <c:ptCount val="1"/>
                <c:pt idx="0">
                  <c:v>Resident (n=1,849)</c:v>
                </c:pt>
              </c:strCache>
            </c:strRef>
          </c:tx>
          <c:spPr>
            <a:solidFill>
              <a:schemeClr val="accent2"/>
            </a:solidFill>
            <a:ln>
              <a:solidFill>
                <a:schemeClr val="tx1"/>
              </a:solidFill>
            </a:ln>
            <a:effectLst/>
          </c:spPr>
          <c:invertIfNegative val="0"/>
          <c:cat>
            <c:numRef>
              <c:f>'4_27'!$H$3:$H$237</c:f>
              <c:numCache>
                <c:formatCode>m/d/yyyy</c:formatCode>
                <c:ptCount val="235"/>
                <c:pt idx="0">
                  <c:v>44075</c:v>
                </c:pt>
                <c:pt idx="1">
                  <c:v>44076</c:v>
                </c:pt>
                <c:pt idx="2">
                  <c:v>44077</c:v>
                </c:pt>
                <c:pt idx="3">
                  <c:v>44078</c:v>
                </c:pt>
                <c:pt idx="4">
                  <c:v>44079</c:v>
                </c:pt>
                <c:pt idx="5">
                  <c:v>44080</c:v>
                </c:pt>
                <c:pt idx="6">
                  <c:v>44081</c:v>
                </c:pt>
                <c:pt idx="7">
                  <c:v>44082</c:v>
                </c:pt>
                <c:pt idx="8">
                  <c:v>44083</c:v>
                </c:pt>
                <c:pt idx="9">
                  <c:v>44084</c:v>
                </c:pt>
                <c:pt idx="10">
                  <c:v>44085</c:v>
                </c:pt>
                <c:pt idx="11">
                  <c:v>44086</c:v>
                </c:pt>
                <c:pt idx="12">
                  <c:v>44087</c:v>
                </c:pt>
                <c:pt idx="13">
                  <c:v>44088</c:v>
                </c:pt>
                <c:pt idx="14">
                  <c:v>44089</c:v>
                </c:pt>
                <c:pt idx="15">
                  <c:v>44090</c:v>
                </c:pt>
                <c:pt idx="16">
                  <c:v>44091</c:v>
                </c:pt>
                <c:pt idx="17">
                  <c:v>44092</c:v>
                </c:pt>
                <c:pt idx="18">
                  <c:v>44093</c:v>
                </c:pt>
                <c:pt idx="19">
                  <c:v>44094</c:v>
                </c:pt>
                <c:pt idx="20">
                  <c:v>44095</c:v>
                </c:pt>
                <c:pt idx="21">
                  <c:v>44096</c:v>
                </c:pt>
                <c:pt idx="22">
                  <c:v>44097</c:v>
                </c:pt>
                <c:pt idx="23">
                  <c:v>44098</c:v>
                </c:pt>
                <c:pt idx="24">
                  <c:v>44099</c:v>
                </c:pt>
                <c:pt idx="25">
                  <c:v>44100</c:v>
                </c:pt>
                <c:pt idx="26">
                  <c:v>44101</c:v>
                </c:pt>
                <c:pt idx="27">
                  <c:v>44102</c:v>
                </c:pt>
                <c:pt idx="28">
                  <c:v>44103</c:v>
                </c:pt>
                <c:pt idx="29">
                  <c:v>44104</c:v>
                </c:pt>
                <c:pt idx="30">
                  <c:v>44105</c:v>
                </c:pt>
                <c:pt idx="31">
                  <c:v>44106</c:v>
                </c:pt>
                <c:pt idx="32">
                  <c:v>44107</c:v>
                </c:pt>
                <c:pt idx="33">
                  <c:v>44108</c:v>
                </c:pt>
                <c:pt idx="34">
                  <c:v>44109</c:v>
                </c:pt>
                <c:pt idx="35">
                  <c:v>44110</c:v>
                </c:pt>
                <c:pt idx="36">
                  <c:v>44111</c:v>
                </c:pt>
                <c:pt idx="37">
                  <c:v>44112</c:v>
                </c:pt>
                <c:pt idx="38">
                  <c:v>44113</c:v>
                </c:pt>
                <c:pt idx="39">
                  <c:v>44114</c:v>
                </c:pt>
                <c:pt idx="40">
                  <c:v>44115</c:v>
                </c:pt>
                <c:pt idx="41">
                  <c:v>44116</c:v>
                </c:pt>
                <c:pt idx="42">
                  <c:v>44117</c:v>
                </c:pt>
                <c:pt idx="43">
                  <c:v>44118</c:v>
                </c:pt>
                <c:pt idx="44">
                  <c:v>44119</c:v>
                </c:pt>
                <c:pt idx="45">
                  <c:v>44120</c:v>
                </c:pt>
                <c:pt idx="46">
                  <c:v>44121</c:v>
                </c:pt>
                <c:pt idx="47">
                  <c:v>44122</c:v>
                </c:pt>
                <c:pt idx="48">
                  <c:v>44123</c:v>
                </c:pt>
                <c:pt idx="49">
                  <c:v>44124</c:v>
                </c:pt>
                <c:pt idx="50">
                  <c:v>44125</c:v>
                </c:pt>
                <c:pt idx="51">
                  <c:v>44126</c:v>
                </c:pt>
                <c:pt idx="52">
                  <c:v>44127</c:v>
                </c:pt>
                <c:pt idx="53">
                  <c:v>44128</c:v>
                </c:pt>
                <c:pt idx="54">
                  <c:v>44129</c:v>
                </c:pt>
                <c:pt idx="55">
                  <c:v>44130</c:v>
                </c:pt>
                <c:pt idx="56">
                  <c:v>44131</c:v>
                </c:pt>
                <c:pt idx="57">
                  <c:v>44132</c:v>
                </c:pt>
                <c:pt idx="58">
                  <c:v>44133</c:v>
                </c:pt>
                <c:pt idx="59">
                  <c:v>44134</c:v>
                </c:pt>
                <c:pt idx="60">
                  <c:v>44135</c:v>
                </c:pt>
                <c:pt idx="61">
                  <c:v>44136</c:v>
                </c:pt>
                <c:pt idx="62">
                  <c:v>44137</c:v>
                </c:pt>
                <c:pt idx="63">
                  <c:v>44138</c:v>
                </c:pt>
                <c:pt idx="64">
                  <c:v>44139</c:v>
                </c:pt>
                <c:pt idx="65">
                  <c:v>44140</c:v>
                </c:pt>
                <c:pt idx="66">
                  <c:v>44141</c:v>
                </c:pt>
                <c:pt idx="67">
                  <c:v>44142</c:v>
                </c:pt>
                <c:pt idx="68">
                  <c:v>44143</c:v>
                </c:pt>
                <c:pt idx="69">
                  <c:v>44144</c:v>
                </c:pt>
                <c:pt idx="70">
                  <c:v>44145</c:v>
                </c:pt>
                <c:pt idx="71">
                  <c:v>44146</c:v>
                </c:pt>
                <c:pt idx="72">
                  <c:v>44147</c:v>
                </c:pt>
                <c:pt idx="73">
                  <c:v>44148</c:v>
                </c:pt>
                <c:pt idx="74">
                  <c:v>44149</c:v>
                </c:pt>
                <c:pt idx="75">
                  <c:v>44150</c:v>
                </c:pt>
                <c:pt idx="76">
                  <c:v>44151</c:v>
                </c:pt>
                <c:pt idx="77">
                  <c:v>44152</c:v>
                </c:pt>
                <c:pt idx="78">
                  <c:v>44153</c:v>
                </c:pt>
                <c:pt idx="79">
                  <c:v>44154</c:v>
                </c:pt>
                <c:pt idx="80">
                  <c:v>44155</c:v>
                </c:pt>
                <c:pt idx="81">
                  <c:v>44156</c:v>
                </c:pt>
                <c:pt idx="82">
                  <c:v>44157</c:v>
                </c:pt>
                <c:pt idx="83">
                  <c:v>44158</c:v>
                </c:pt>
                <c:pt idx="84">
                  <c:v>44159</c:v>
                </c:pt>
                <c:pt idx="85">
                  <c:v>44160</c:v>
                </c:pt>
                <c:pt idx="86">
                  <c:v>44161</c:v>
                </c:pt>
                <c:pt idx="87">
                  <c:v>44162</c:v>
                </c:pt>
                <c:pt idx="88">
                  <c:v>44163</c:v>
                </c:pt>
                <c:pt idx="89">
                  <c:v>44164</c:v>
                </c:pt>
                <c:pt idx="90">
                  <c:v>44165</c:v>
                </c:pt>
                <c:pt idx="91">
                  <c:v>44166</c:v>
                </c:pt>
                <c:pt idx="92">
                  <c:v>44167</c:v>
                </c:pt>
                <c:pt idx="93">
                  <c:v>44168</c:v>
                </c:pt>
                <c:pt idx="94">
                  <c:v>44169</c:v>
                </c:pt>
                <c:pt idx="95">
                  <c:v>44170</c:v>
                </c:pt>
                <c:pt idx="96">
                  <c:v>44171</c:v>
                </c:pt>
                <c:pt idx="97">
                  <c:v>44172</c:v>
                </c:pt>
                <c:pt idx="98">
                  <c:v>44173</c:v>
                </c:pt>
                <c:pt idx="99">
                  <c:v>44174</c:v>
                </c:pt>
                <c:pt idx="100">
                  <c:v>44175</c:v>
                </c:pt>
                <c:pt idx="101">
                  <c:v>44176</c:v>
                </c:pt>
                <c:pt idx="102">
                  <c:v>44177</c:v>
                </c:pt>
                <c:pt idx="103">
                  <c:v>44178</c:v>
                </c:pt>
                <c:pt idx="104">
                  <c:v>44179</c:v>
                </c:pt>
                <c:pt idx="105">
                  <c:v>44180</c:v>
                </c:pt>
                <c:pt idx="106">
                  <c:v>44181</c:v>
                </c:pt>
                <c:pt idx="107">
                  <c:v>44182</c:v>
                </c:pt>
                <c:pt idx="108">
                  <c:v>44183</c:v>
                </c:pt>
                <c:pt idx="109">
                  <c:v>44184</c:v>
                </c:pt>
                <c:pt idx="110">
                  <c:v>44185</c:v>
                </c:pt>
                <c:pt idx="111">
                  <c:v>44186</c:v>
                </c:pt>
                <c:pt idx="112">
                  <c:v>44187</c:v>
                </c:pt>
                <c:pt idx="113">
                  <c:v>44188</c:v>
                </c:pt>
                <c:pt idx="114">
                  <c:v>44189</c:v>
                </c:pt>
                <c:pt idx="115">
                  <c:v>44190</c:v>
                </c:pt>
                <c:pt idx="116">
                  <c:v>44191</c:v>
                </c:pt>
                <c:pt idx="117">
                  <c:v>44192</c:v>
                </c:pt>
                <c:pt idx="118">
                  <c:v>44193</c:v>
                </c:pt>
                <c:pt idx="119">
                  <c:v>44194</c:v>
                </c:pt>
                <c:pt idx="120">
                  <c:v>44195</c:v>
                </c:pt>
                <c:pt idx="121">
                  <c:v>44196</c:v>
                </c:pt>
                <c:pt idx="122">
                  <c:v>44197</c:v>
                </c:pt>
                <c:pt idx="123">
                  <c:v>44198</c:v>
                </c:pt>
                <c:pt idx="124">
                  <c:v>44199</c:v>
                </c:pt>
                <c:pt idx="125">
                  <c:v>44200</c:v>
                </c:pt>
                <c:pt idx="126">
                  <c:v>44201</c:v>
                </c:pt>
                <c:pt idx="127">
                  <c:v>44202</c:v>
                </c:pt>
                <c:pt idx="128">
                  <c:v>44203</c:v>
                </c:pt>
                <c:pt idx="129">
                  <c:v>44204</c:v>
                </c:pt>
                <c:pt idx="130">
                  <c:v>44205</c:v>
                </c:pt>
                <c:pt idx="131">
                  <c:v>44206</c:v>
                </c:pt>
                <c:pt idx="132">
                  <c:v>44207</c:v>
                </c:pt>
                <c:pt idx="133">
                  <c:v>44208</c:v>
                </c:pt>
                <c:pt idx="134">
                  <c:v>44209</c:v>
                </c:pt>
                <c:pt idx="135">
                  <c:v>44210</c:v>
                </c:pt>
                <c:pt idx="136">
                  <c:v>44211</c:v>
                </c:pt>
                <c:pt idx="137">
                  <c:v>44212</c:v>
                </c:pt>
                <c:pt idx="138">
                  <c:v>44213</c:v>
                </c:pt>
                <c:pt idx="139">
                  <c:v>44214</c:v>
                </c:pt>
                <c:pt idx="140">
                  <c:v>44215</c:v>
                </c:pt>
                <c:pt idx="141">
                  <c:v>44216</c:v>
                </c:pt>
                <c:pt idx="142">
                  <c:v>44217</c:v>
                </c:pt>
                <c:pt idx="143">
                  <c:v>44218</c:v>
                </c:pt>
                <c:pt idx="144">
                  <c:v>44219</c:v>
                </c:pt>
                <c:pt idx="145">
                  <c:v>44220</c:v>
                </c:pt>
                <c:pt idx="146">
                  <c:v>44221</c:v>
                </c:pt>
                <c:pt idx="147">
                  <c:v>44222</c:v>
                </c:pt>
                <c:pt idx="148">
                  <c:v>44223</c:v>
                </c:pt>
                <c:pt idx="149">
                  <c:v>44224</c:v>
                </c:pt>
                <c:pt idx="150">
                  <c:v>44225</c:v>
                </c:pt>
                <c:pt idx="151">
                  <c:v>44226</c:v>
                </c:pt>
                <c:pt idx="152">
                  <c:v>44227</c:v>
                </c:pt>
                <c:pt idx="153">
                  <c:v>44228</c:v>
                </c:pt>
                <c:pt idx="154">
                  <c:v>44229</c:v>
                </c:pt>
                <c:pt idx="155">
                  <c:v>44230</c:v>
                </c:pt>
                <c:pt idx="156">
                  <c:v>44231</c:v>
                </c:pt>
                <c:pt idx="157">
                  <c:v>44232</c:v>
                </c:pt>
                <c:pt idx="158">
                  <c:v>44233</c:v>
                </c:pt>
                <c:pt idx="159">
                  <c:v>44234</c:v>
                </c:pt>
                <c:pt idx="160">
                  <c:v>44235</c:v>
                </c:pt>
                <c:pt idx="161">
                  <c:v>44236</c:v>
                </c:pt>
                <c:pt idx="162">
                  <c:v>44237</c:v>
                </c:pt>
                <c:pt idx="163">
                  <c:v>44238</c:v>
                </c:pt>
                <c:pt idx="164">
                  <c:v>44239</c:v>
                </c:pt>
                <c:pt idx="165">
                  <c:v>44240</c:v>
                </c:pt>
                <c:pt idx="166">
                  <c:v>44241</c:v>
                </c:pt>
                <c:pt idx="167">
                  <c:v>44242</c:v>
                </c:pt>
                <c:pt idx="168">
                  <c:v>44243</c:v>
                </c:pt>
                <c:pt idx="169">
                  <c:v>44244</c:v>
                </c:pt>
                <c:pt idx="170">
                  <c:v>44245</c:v>
                </c:pt>
                <c:pt idx="171">
                  <c:v>44246</c:v>
                </c:pt>
                <c:pt idx="172">
                  <c:v>44247</c:v>
                </c:pt>
                <c:pt idx="173">
                  <c:v>44248</c:v>
                </c:pt>
                <c:pt idx="174">
                  <c:v>44249</c:v>
                </c:pt>
                <c:pt idx="175">
                  <c:v>44250</c:v>
                </c:pt>
                <c:pt idx="176">
                  <c:v>44251</c:v>
                </c:pt>
                <c:pt idx="177">
                  <c:v>44252</c:v>
                </c:pt>
                <c:pt idx="178">
                  <c:v>44253</c:v>
                </c:pt>
                <c:pt idx="179">
                  <c:v>44254</c:v>
                </c:pt>
                <c:pt idx="180">
                  <c:v>44255</c:v>
                </c:pt>
                <c:pt idx="181">
                  <c:v>44256</c:v>
                </c:pt>
                <c:pt idx="182">
                  <c:v>44257</c:v>
                </c:pt>
                <c:pt idx="183">
                  <c:v>44258</c:v>
                </c:pt>
                <c:pt idx="184">
                  <c:v>44259</c:v>
                </c:pt>
                <c:pt idx="185">
                  <c:v>44260</c:v>
                </c:pt>
                <c:pt idx="186">
                  <c:v>44261</c:v>
                </c:pt>
                <c:pt idx="187">
                  <c:v>44262</c:v>
                </c:pt>
                <c:pt idx="188">
                  <c:v>44263</c:v>
                </c:pt>
                <c:pt idx="189">
                  <c:v>44264</c:v>
                </c:pt>
                <c:pt idx="190">
                  <c:v>44265</c:v>
                </c:pt>
                <c:pt idx="191">
                  <c:v>44266</c:v>
                </c:pt>
                <c:pt idx="192">
                  <c:v>44267</c:v>
                </c:pt>
                <c:pt idx="193">
                  <c:v>44268</c:v>
                </c:pt>
                <c:pt idx="194">
                  <c:v>44269</c:v>
                </c:pt>
                <c:pt idx="195">
                  <c:v>44270</c:v>
                </c:pt>
                <c:pt idx="196">
                  <c:v>44271</c:v>
                </c:pt>
                <c:pt idx="197">
                  <c:v>44272</c:v>
                </c:pt>
                <c:pt idx="198">
                  <c:v>44273</c:v>
                </c:pt>
                <c:pt idx="199">
                  <c:v>44274</c:v>
                </c:pt>
                <c:pt idx="200">
                  <c:v>44275</c:v>
                </c:pt>
                <c:pt idx="201">
                  <c:v>44276</c:v>
                </c:pt>
                <c:pt idx="202">
                  <c:v>44277</c:v>
                </c:pt>
                <c:pt idx="203">
                  <c:v>44278</c:v>
                </c:pt>
                <c:pt idx="204">
                  <c:v>44279</c:v>
                </c:pt>
                <c:pt idx="205">
                  <c:v>44280</c:v>
                </c:pt>
                <c:pt idx="206">
                  <c:v>44281</c:v>
                </c:pt>
                <c:pt idx="207">
                  <c:v>44282</c:v>
                </c:pt>
                <c:pt idx="208">
                  <c:v>44283</c:v>
                </c:pt>
                <c:pt idx="209">
                  <c:v>44284</c:v>
                </c:pt>
                <c:pt idx="210">
                  <c:v>44285</c:v>
                </c:pt>
                <c:pt idx="211">
                  <c:v>44286</c:v>
                </c:pt>
                <c:pt idx="212">
                  <c:v>44287</c:v>
                </c:pt>
                <c:pt idx="213">
                  <c:v>44288</c:v>
                </c:pt>
                <c:pt idx="214">
                  <c:v>44289</c:v>
                </c:pt>
                <c:pt idx="215">
                  <c:v>44290</c:v>
                </c:pt>
                <c:pt idx="216">
                  <c:v>44291</c:v>
                </c:pt>
                <c:pt idx="217">
                  <c:v>44292</c:v>
                </c:pt>
                <c:pt idx="218">
                  <c:v>44293</c:v>
                </c:pt>
                <c:pt idx="219">
                  <c:v>44294</c:v>
                </c:pt>
                <c:pt idx="220">
                  <c:v>44295</c:v>
                </c:pt>
                <c:pt idx="221">
                  <c:v>44296</c:v>
                </c:pt>
                <c:pt idx="222">
                  <c:v>44297</c:v>
                </c:pt>
                <c:pt idx="223">
                  <c:v>44298</c:v>
                </c:pt>
                <c:pt idx="224">
                  <c:v>44299</c:v>
                </c:pt>
                <c:pt idx="225">
                  <c:v>44300</c:v>
                </c:pt>
                <c:pt idx="226">
                  <c:v>44301</c:v>
                </c:pt>
                <c:pt idx="227">
                  <c:v>44302</c:v>
                </c:pt>
                <c:pt idx="228">
                  <c:v>44303</c:v>
                </c:pt>
                <c:pt idx="229">
                  <c:v>44304</c:v>
                </c:pt>
                <c:pt idx="230">
                  <c:v>44305</c:v>
                </c:pt>
                <c:pt idx="231">
                  <c:v>44306</c:v>
                </c:pt>
                <c:pt idx="232">
                  <c:v>44307</c:v>
                </c:pt>
                <c:pt idx="233">
                  <c:v>44308</c:v>
                </c:pt>
                <c:pt idx="234">
                  <c:v>44309</c:v>
                </c:pt>
              </c:numCache>
            </c:numRef>
          </c:cat>
          <c:val>
            <c:numRef>
              <c:f>'4_27'!$J$3:$J$237</c:f>
              <c:numCache>
                <c:formatCode>General</c:formatCode>
                <c:ptCount val="235"/>
                <c:pt idx="0">
                  <c:v>4</c:v>
                </c:pt>
                <c:pt idx="1">
                  <c:v>2</c:v>
                </c:pt>
                <c:pt idx="2">
                  <c:v>2</c:v>
                </c:pt>
                <c:pt idx="3">
                  <c:v>3</c:v>
                </c:pt>
                <c:pt idx="6">
                  <c:v>0</c:v>
                </c:pt>
                <c:pt idx="7">
                  <c:v>1</c:v>
                </c:pt>
                <c:pt idx="8">
                  <c:v>2</c:v>
                </c:pt>
                <c:pt idx="9">
                  <c:v>5</c:v>
                </c:pt>
                <c:pt idx="10">
                  <c:v>2</c:v>
                </c:pt>
                <c:pt idx="11">
                  <c:v>1</c:v>
                </c:pt>
                <c:pt idx="12">
                  <c:v>1</c:v>
                </c:pt>
                <c:pt idx="13">
                  <c:v>4</c:v>
                </c:pt>
                <c:pt idx="14">
                  <c:v>1</c:v>
                </c:pt>
                <c:pt idx="15">
                  <c:v>5</c:v>
                </c:pt>
                <c:pt idx="16">
                  <c:v>1</c:v>
                </c:pt>
                <c:pt idx="17">
                  <c:v>1</c:v>
                </c:pt>
                <c:pt idx="18">
                  <c:v>4</c:v>
                </c:pt>
                <c:pt idx="20">
                  <c:v>2</c:v>
                </c:pt>
                <c:pt idx="21">
                  <c:v>4</c:v>
                </c:pt>
                <c:pt idx="22">
                  <c:v>4</c:v>
                </c:pt>
                <c:pt idx="23">
                  <c:v>2</c:v>
                </c:pt>
                <c:pt idx="24">
                  <c:v>4</c:v>
                </c:pt>
                <c:pt idx="26">
                  <c:v>2</c:v>
                </c:pt>
                <c:pt idx="27">
                  <c:v>1</c:v>
                </c:pt>
                <c:pt idx="28">
                  <c:v>3</c:v>
                </c:pt>
                <c:pt idx="29">
                  <c:v>5</c:v>
                </c:pt>
                <c:pt idx="30">
                  <c:v>1</c:v>
                </c:pt>
                <c:pt idx="31">
                  <c:v>3</c:v>
                </c:pt>
                <c:pt idx="32">
                  <c:v>1</c:v>
                </c:pt>
                <c:pt idx="33">
                  <c:v>2</c:v>
                </c:pt>
                <c:pt idx="34">
                  <c:v>0</c:v>
                </c:pt>
                <c:pt idx="35">
                  <c:v>1</c:v>
                </c:pt>
                <c:pt idx="36">
                  <c:v>3</c:v>
                </c:pt>
                <c:pt idx="37">
                  <c:v>3</c:v>
                </c:pt>
                <c:pt idx="38">
                  <c:v>2</c:v>
                </c:pt>
                <c:pt idx="39">
                  <c:v>0</c:v>
                </c:pt>
                <c:pt idx="40">
                  <c:v>13</c:v>
                </c:pt>
                <c:pt idx="41">
                  <c:v>3</c:v>
                </c:pt>
                <c:pt idx="42">
                  <c:v>4</c:v>
                </c:pt>
                <c:pt idx="43">
                  <c:v>5</c:v>
                </c:pt>
                <c:pt idx="44">
                  <c:v>4</c:v>
                </c:pt>
                <c:pt idx="45">
                  <c:v>17</c:v>
                </c:pt>
                <c:pt idx="46">
                  <c:v>2</c:v>
                </c:pt>
                <c:pt idx="47">
                  <c:v>7</c:v>
                </c:pt>
                <c:pt idx="48">
                  <c:v>21</c:v>
                </c:pt>
                <c:pt idx="49">
                  <c:v>10</c:v>
                </c:pt>
                <c:pt idx="50">
                  <c:v>4</c:v>
                </c:pt>
                <c:pt idx="51">
                  <c:v>9</c:v>
                </c:pt>
                <c:pt idx="52">
                  <c:v>16</c:v>
                </c:pt>
                <c:pt idx="53">
                  <c:v>3</c:v>
                </c:pt>
                <c:pt idx="54">
                  <c:v>1</c:v>
                </c:pt>
                <c:pt idx="55">
                  <c:v>7</c:v>
                </c:pt>
                <c:pt idx="56">
                  <c:v>11</c:v>
                </c:pt>
                <c:pt idx="57">
                  <c:v>11</c:v>
                </c:pt>
                <c:pt idx="58">
                  <c:v>11</c:v>
                </c:pt>
                <c:pt idx="59">
                  <c:v>16</c:v>
                </c:pt>
                <c:pt idx="60">
                  <c:v>2</c:v>
                </c:pt>
                <c:pt idx="61">
                  <c:v>6</c:v>
                </c:pt>
                <c:pt idx="62">
                  <c:v>31</c:v>
                </c:pt>
                <c:pt idx="63">
                  <c:v>23</c:v>
                </c:pt>
                <c:pt idx="64">
                  <c:v>17</c:v>
                </c:pt>
                <c:pt idx="65">
                  <c:v>21</c:v>
                </c:pt>
                <c:pt idx="66">
                  <c:v>18</c:v>
                </c:pt>
                <c:pt idx="67">
                  <c:v>3</c:v>
                </c:pt>
                <c:pt idx="68">
                  <c:v>2</c:v>
                </c:pt>
                <c:pt idx="69">
                  <c:v>41</c:v>
                </c:pt>
                <c:pt idx="70">
                  <c:v>17</c:v>
                </c:pt>
                <c:pt idx="71">
                  <c:v>35</c:v>
                </c:pt>
                <c:pt idx="72">
                  <c:v>9</c:v>
                </c:pt>
                <c:pt idx="73">
                  <c:v>28</c:v>
                </c:pt>
                <c:pt idx="74">
                  <c:v>11</c:v>
                </c:pt>
                <c:pt idx="75">
                  <c:v>1</c:v>
                </c:pt>
                <c:pt idx="76">
                  <c:v>9</c:v>
                </c:pt>
                <c:pt idx="77">
                  <c:v>41</c:v>
                </c:pt>
                <c:pt idx="78">
                  <c:v>25</c:v>
                </c:pt>
                <c:pt idx="79">
                  <c:v>11</c:v>
                </c:pt>
                <c:pt idx="80">
                  <c:v>24</c:v>
                </c:pt>
                <c:pt idx="81">
                  <c:v>4</c:v>
                </c:pt>
                <c:pt idx="82">
                  <c:v>2</c:v>
                </c:pt>
                <c:pt idx="83">
                  <c:v>20</c:v>
                </c:pt>
                <c:pt idx="84">
                  <c:v>32</c:v>
                </c:pt>
                <c:pt idx="85">
                  <c:v>21</c:v>
                </c:pt>
                <c:pt idx="86">
                  <c:v>25</c:v>
                </c:pt>
                <c:pt idx="87">
                  <c:v>15</c:v>
                </c:pt>
                <c:pt idx="88">
                  <c:v>21</c:v>
                </c:pt>
                <c:pt idx="89">
                  <c:v>9</c:v>
                </c:pt>
                <c:pt idx="90">
                  <c:v>24</c:v>
                </c:pt>
                <c:pt idx="91">
                  <c:v>34</c:v>
                </c:pt>
                <c:pt idx="92">
                  <c:v>12</c:v>
                </c:pt>
                <c:pt idx="93">
                  <c:v>13</c:v>
                </c:pt>
                <c:pt idx="94">
                  <c:v>23</c:v>
                </c:pt>
                <c:pt idx="95">
                  <c:v>36</c:v>
                </c:pt>
                <c:pt idx="96">
                  <c:v>9</c:v>
                </c:pt>
                <c:pt idx="97">
                  <c:v>24</c:v>
                </c:pt>
                <c:pt idx="98">
                  <c:v>20</c:v>
                </c:pt>
                <c:pt idx="99">
                  <c:v>22</c:v>
                </c:pt>
                <c:pt idx="100">
                  <c:v>16</c:v>
                </c:pt>
                <c:pt idx="101">
                  <c:v>14</c:v>
                </c:pt>
                <c:pt idx="102">
                  <c:v>6</c:v>
                </c:pt>
                <c:pt idx="103">
                  <c:v>5</c:v>
                </c:pt>
                <c:pt idx="104">
                  <c:v>22</c:v>
                </c:pt>
                <c:pt idx="105">
                  <c:v>61</c:v>
                </c:pt>
                <c:pt idx="106">
                  <c:v>30</c:v>
                </c:pt>
                <c:pt idx="107">
                  <c:v>14</c:v>
                </c:pt>
                <c:pt idx="108">
                  <c:v>18</c:v>
                </c:pt>
                <c:pt idx="109">
                  <c:v>7</c:v>
                </c:pt>
                <c:pt idx="110">
                  <c:v>7</c:v>
                </c:pt>
                <c:pt idx="111">
                  <c:v>32</c:v>
                </c:pt>
                <c:pt idx="112">
                  <c:v>38</c:v>
                </c:pt>
                <c:pt idx="113">
                  <c:v>19</c:v>
                </c:pt>
                <c:pt idx="114">
                  <c:v>20</c:v>
                </c:pt>
                <c:pt idx="115">
                  <c:v>9</c:v>
                </c:pt>
                <c:pt idx="116">
                  <c:v>4</c:v>
                </c:pt>
                <c:pt idx="117">
                  <c:v>4</c:v>
                </c:pt>
                <c:pt idx="118">
                  <c:v>38</c:v>
                </c:pt>
                <c:pt idx="119">
                  <c:v>21</c:v>
                </c:pt>
                <c:pt idx="120">
                  <c:v>25</c:v>
                </c:pt>
                <c:pt idx="121">
                  <c:v>14</c:v>
                </c:pt>
                <c:pt idx="122">
                  <c:v>6</c:v>
                </c:pt>
                <c:pt idx="123">
                  <c:v>7</c:v>
                </c:pt>
                <c:pt idx="124">
                  <c:v>2</c:v>
                </c:pt>
                <c:pt idx="125">
                  <c:v>16</c:v>
                </c:pt>
                <c:pt idx="126">
                  <c:v>10</c:v>
                </c:pt>
                <c:pt idx="127">
                  <c:v>31</c:v>
                </c:pt>
                <c:pt idx="128">
                  <c:v>17</c:v>
                </c:pt>
                <c:pt idx="129">
                  <c:v>25</c:v>
                </c:pt>
                <c:pt idx="130">
                  <c:v>7</c:v>
                </c:pt>
                <c:pt idx="131">
                  <c:v>2</c:v>
                </c:pt>
                <c:pt idx="132">
                  <c:v>12</c:v>
                </c:pt>
                <c:pt idx="133">
                  <c:v>12</c:v>
                </c:pt>
                <c:pt idx="134">
                  <c:v>37</c:v>
                </c:pt>
                <c:pt idx="135">
                  <c:v>12</c:v>
                </c:pt>
                <c:pt idx="136">
                  <c:v>11</c:v>
                </c:pt>
                <c:pt idx="137">
                  <c:v>1</c:v>
                </c:pt>
                <c:pt idx="138">
                  <c:v>5</c:v>
                </c:pt>
                <c:pt idx="139">
                  <c:v>6</c:v>
                </c:pt>
                <c:pt idx="140">
                  <c:v>16</c:v>
                </c:pt>
                <c:pt idx="141">
                  <c:v>7</c:v>
                </c:pt>
                <c:pt idx="142">
                  <c:v>8</c:v>
                </c:pt>
                <c:pt idx="143">
                  <c:v>5</c:v>
                </c:pt>
                <c:pt idx="144">
                  <c:v>1</c:v>
                </c:pt>
                <c:pt idx="145">
                  <c:v>1</c:v>
                </c:pt>
                <c:pt idx="146">
                  <c:v>3</c:v>
                </c:pt>
                <c:pt idx="147">
                  <c:v>8</c:v>
                </c:pt>
                <c:pt idx="148">
                  <c:v>5</c:v>
                </c:pt>
                <c:pt idx="149">
                  <c:v>4</c:v>
                </c:pt>
                <c:pt idx="150">
                  <c:v>0</c:v>
                </c:pt>
                <c:pt idx="151">
                  <c:v>2</c:v>
                </c:pt>
                <c:pt idx="153">
                  <c:v>4</c:v>
                </c:pt>
                <c:pt idx="154">
                  <c:v>15</c:v>
                </c:pt>
                <c:pt idx="155">
                  <c:v>14</c:v>
                </c:pt>
                <c:pt idx="156">
                  <c:v>7</c:v>
                </c:pt>
                <c:pt idx="157">
                  <c:v>4</c:v>
                </c:pt>
                <c:pt idx="158">
                  <c:v>2</c:v>
                </c:pt>
                <c:pt idx="159">
                  <c:v>1</c:v>
                </c:pt>
                <c:pt idx="160">
                  <c:v>3</c:v>
                </c:pt>
                <c:pt idx="161">
                  <c:v>6</c:v>
                </c:pt>
                <c:pt idx="162">
                  <c:v>8</c:v>
                </c:pt>
                <c:pt idx="163">
                  <c:v>2</c:v>
                </c:pt>
                <c:pt idx="164">
                  <c:v>2</c:v>
                </c:pt>
                <c:pt idx="165">
                  <c:v>2</c:v>
                </c:pt>
                <c:pt idx="166">
                  <c:v>1</c:v>
                </c:pt>
                <c:pt idx="167">
                  <c:v>3</c:v>
                </c:pt>
                <c:pt idx="168">
                  <c:v>5</c:v>
                </c:pt>
                <c:pt idx="169">
                  <c:v>2</c:v>
                </c:pt>
                <c:pt idx="170">
                  <c:v>0</c:v>
                </c:pt>
                <c:pt idx="171">
                  <c:v>1</c:v>
                </c:pt>
                <c:pt idx="173">
                  <c:v>1</c:v>
                </c:pt>
                <c:pt idx="174">
                  <c:v>1</c:v>
                </c:pt>
                <c:pt idx="175">
                  <c:v>4</c:v>
                </c:pt>
                <c:pt idx="176">
                  <c:v>6</c:v>
                </c:pt>
                <c:pt idx="177">
                  <c:v>0</c:v>
                </c:pt>
                <c:pt idx="178">
                  <c:v>1</c:v>
                </c:pt>
                <c:pt idx="179">
                  <c:v>1</c:v>
                </c:pt>
                <c:pt idx="181">
                  <c:v>1</c:v>
                </c:pt>
                <c:pt idx="182">
                  <c:v>0</c:v>
                </c:pt>
                <c:pt idx="183">
                  <c:v>0</c:v>
                </c:pt>
                <c:pt idx="184">
                  <c:v>3</c:v>
                </c:pt>
                <c:pt idx="185">
                  <c:v>2</c:v>
                </c:pt>
                <c:pt idx="186">
                  <c:v>1</c:v>
                </c:pt>
                <c:pt idx="187">
                  <c:v>0</c:v>
                </c:pt>
                <c:pt idx="188">
                  <c:v>2</c:v>
                </c:pt>
                <c:pt idx="189">
                  <c:v>2</c:v>
                </c:pt>
                <c:pt idx="190">
                  <c:v>1</c:v>
                </c:pt>
                <c:pt idx="191">
                  <c:v>0</c:v>
                </c:pt>
                <c:pt idx="193">
                  <c:v>4</c:v>
                </c:pt>
                <c:pt idx="195">
                  <c:v>1</c:v>
                </c:pt>
                <c:pt idx="196">
                  <c:v>2</c:v>
                </c:pt>
                <c:pt idx="197">
                  <c:v>1</c:v>
                </c:pt>
                <c:pt idx="199">
                  <c:v>2</c:v>
                </c:pt>
                <c:pt idx="202">
                  <c:v>0</c:v>
                </c:pt>
                <c:pt idx="203">
                  <c:v>1</c:v>
                </c:pt>
                <c:pt idx="204">
                  <c:v>0</c:v>
                </c:pt>
                <c:pt idx="205">
                  <c:v>5</c:v>
                </c:pt>
                <c:pt idx="206">
                  <c:v>2</c:v>
                </c:pt>
                <c:pt idx="207">
                  <c:v>0</c:v>
                </c:pt>
                <c:pt idx="208">
                  <c:v>1</c:v>
                </c:pt>
                <c:pt idx="209">
                  <c:v>2</c:v>
                </c:pt>
                <c:pt idx="210">
                  <c:v>0</c:v>
                </c:pt>
                <c:pt idx="211">
                  <c:v>5</c:v>
                </c:pt>
                <c:pt idx="212">
                  <c:v>1</c:v>
                </c:pt>
                <c:pt idx="213">
                  <c:v>0</c:v>
                </c:pt>
                <c:pt idx="214">
                  <c:v>1</c:v>
                </c:pt>
                <c:pt idx="216">
                  <c:v>1</c:v>
                </c:pt>
                <c:pt idx="217">
                  <c:v>0</c:v>
                </c:pt>
                <c:pt idx="218">
                  <c:v>2</c:v>
                </c:pt>
                <c:pt idx="219">
                  <c:v>0</c:v>
                </c:pt>
                <c:pt idx="220">
                  <c:v>0</c:v>
                </c:pt>
                <c:pt idx="221">
                  <c:v>0</c:v>
                </c:pt>
                <c:pt idx="223">
                  <c:v>2</c:v>
                </c:pt>
                <c:pt idx="224">
                  <c:v>4</c:v>
                </c:pt>
                <c:pt idx="225">
                  <c:v>0</c:v>
                </c:pt>
                <c:pt idx="226">
                  <c:v>0</c:v>
                </c:pt>
                <c:pt idx="227">
                  <c:v>0</c:v>
                </c:pt>
                <c:pt idx="228">
                  <c:v>0</c:v>
                </c:pt>
                <c:pt idx="229">
                  <c:v>0</c:v>
                </c:pt>
                <c:pt idx="230">
                  <c:v>0</c:v>
                </c:pt>
                <c:pt idx="231">
                  <c:v>2</c:v>
                </c:pt>
                <c:pt idx="232">
                  <c:v>0</c:v>
                </c:pt>
                <c:pt idx="233">
                  <c:v>0</c:v>
                </c:pt>
                <c:pt idx="234">
                  <c:v>1</c:v>
                </c:pt>
              </c:numCache>
            </c:numRef>
          </c:val>
          <c:extLst xmlns:c16r2="http://schemas.microsoft.com/office/drawing/2015/06/chart">
            <c:ext xmlns:c16="http://schemas.microsoft.com/office/drawing/2014/chart" uri="{C3380CC4-5D6E-409C-BE32-E72D297353CC}">
              <c16:uniqueId val="{00000001-1BB0-4736-BF2E-B645DCCD90CC}"/>
            </c:ext>
          </c:extLst>
        </c:ser>
        <c:ser>
          <c:idx val="2"/>
          <c:order val="2"/>
          <c:tx>
            <c:strRef>
              <c:f>'4_27'!$K$2</c:f>
              <c:strCache>
                <c:ptCount val="1"/>
                <c:pt idx="0">
                  <c:v>Unknown (n=9)</c:v>
                </c:pt>
              </c:strCache>
            </c:strRef>
          </c:tx>
          <c:spPr>
            <a:solidFill>
              <a:schemeClr val="accent3"/>
            </a:solidFill>
            <a:ln>
              <a:solidFill>
                <a:schemeClr val="tx1"/>
              </a:solidFill>
            </a:ln>
            <a:effectLst/>
          </c:spPr>
          <c:invertIfNegative val="0"/>
          <c:cat>
            <c:numRef>
              <c:f>'4_27'!$H$3:$H$237</c:f>
              <c:numCache>
                <c:formatCode>m/d/yyyy</c:formatCode>
                <c:ptCount val="235"/>
                <c:pt idx="0">
                  <c:v>44075</c:v>
                </c:pt>
                <c:pt idx="1">
                  <c:v>44076</c:v>
                </c:pt>
                <c:pt idx="2">
                  <c:v>44077</c:v>
                </c:pt>
                <c:pt idx="3">
                  <c:v>44078</c:v>
                </c:pt>
                <c:pt idx="4">
                  <c:v>44079</c:v>
                </c:pt>
                <c:pt idx="5">
                  <c:v>44080</c:v>
                </c:pt>
                <c:pt idx="6">
                  <c:v>44081</c:v>
                </c:pt>
                <c:pt idx="7">
                  <c:v>44082</c:v>
                </c:pt>
                <c:pt idx="8">
                  <c:v>44083</c:v>
                </c:pt>
                <c:pt idx="9">
                  <c:v>44084</c:v>
                </c:pt>
                <c:pt idx="10">
                  <c:v>44085</c:v>
                </c:pt>
                <c:pt idx="11">
                  <c:v>44086</c:v>
                </c:pt>
                <c:pt idx="12">
                  <c:v>44087</c:v>
                </c:pt>
                <c:pt idx="13">
                  <c:v>44088</c:v>
                </c:pt>
                <c:pt idx="14">
                  <c:v>44089</c:v>
                </c:pt>
                <c:pt idx="15">
                  <c:v>44090</c:v>
                </c:pt>
                <c:pt idx="16">
                  <c:v>44091</c:v>
                </c:pt>
                <c:pt idx="17">
                  <c:v>44092</c:v>
                </c:pt>
                <c:pt idx="18">
                  <c:v>44093</c:v>
                </c:pt>
                <c:pt idx="19">
                  <c:v>44094</c:v>
                </c:pt>
                <c:pt idx="20">
                  <c:v>44095</c:v>
                </c:pt>
                <c:pt idx="21">
                  <c:v>44096</c:v>
                </c:pt>
                <c:pt idx="22">
                  <c:v>44097</c:v>
                </c:pt>
                <c:pt idx="23">
                  <c:v>44098</c:v>
                </c:pt>
                <c:pt idx="24">
                  <c:v>44099</c:v>
                </c:pt>
                <c:pt idx="25">
                  <c:v>44100</c:v>
                </c:pt>
                <c:pt idx="26">
                  <c:v>44101</c:v>
                </c:pt>
                <c:pt idx="27">
                  <c:v>44102</c:v>
                </c:pt>
                <c:pt idx="28">
                  <c:v>44103</c:v>
                </c:pt>
                <c:pt idx="29">
                  <c:v>44104</c:v>
                </c:pt>
                <c:pt idx="30">
                  <c:v>44105</c:v>
                </c:pt>
                <c:pt idx="31">
                  <c:v>44106</c:v>
                </c:pt>
                <c:pt idx="32">
                  <c:v>44107</c:v>
                </c:pt>
                <c:pt idx="33">
                  <c:v>44108</c:v>
                </c:pt>
                <c:pt idx="34">
                  <c:v>44109</c:v>
                </c:pt>
                <c:pt idx="35">
                  <c:v>44110</c:v>
                </c:pt>
                <c:pt idx="36">
                  <c:v>44111</c:v>
                </c:pt>
                <c:pt idx="37">
                  <c:v>44112</c:v>
                </c:pt>
                <c:pt idx="38">
                  <c:v>44113</c:v>
                </c:pt>
                <c:pt idx="39">
                  <c:v>44114</c:v>
                </c:pt>
                <c:pt idx="40">
                  <c:v>44115</c:v>
                </c:pt>
                <c:pt idx="41">
                  <c:v>44116</c:v>
                </c:pt>
                <c:pt idx="42">
                  <c:v>44117</c:v>
                </c:pt>
                <c:pt idx="43">
                  <c:v>44118</c:v>
                </c:pt>
                <c:pt idx="44">
                  <c:v>44119</c:v>
                </c:pt>
                <c:pt idx="45">
                  <c:v>44120</c:v>
                </c:pt>
                <c:pt idx="46">
                  <c:v>44121</c:v>
                </c:pt>
                <c:pt idx="47">
                  <c:v>44122</c:v>
                </c:pt>
                <c:pt idx="48">
                  <c:v>44123</c:v>
                </c:pt>
                <c:pt idx="49">
                  <c:v>44124</c:v>
                </c:pt>
                <c:pt idx="50">
                  <c:v>44125</c:v>
                </c:pt>
                <c:pt idx="51">
                  <c:v>44126</c:v>
                </c:pt>
                <c:pt idx="52">
                  <c:v>44127</c:v>
                </c:pt>
                <c:pt idx="53">
                  <c:v>44128</c:v>
                </c:pt>
                <c:pt idx="54">
                  <c:v>44129</c:v>
                </c:pt>
                <c:pt idx="55">
                  <c:v>44130</c:v>
                </c:pt>
                <c:pt idx="56">
                  <c:v>44131</c:v>
                </c:pt>
                <c:pt idx="57">
                  <c:v>44132</c:v>
                </c:pt>
                <c:pt idx="58">
                  <c:v>44133</c:v>
                </c:pt>
                <c:pt idx="59">
                  <c:v>44134</c:v>
                </c:pt>
                <c:pt idx="60">
                  <c:v>44135</c:v>
                </c:pt>
                <c:pt idx="61">
                  <c:v>44136</c:v>
                </c:pt>
                <c:pt idx="62">
                  <c:v>44137</c:v>
                </c:pt>
                <c:pt idx="63">
                  <c:v>44138</c:v>
                </c:pt>
                <c:pt idx="64">
                  <c:v>44139</c:v>
                </c:pt>
                <c:pt idx="65">
                  <c:v>44140</c:v>
                </c:pt>
                <c:pt idx="66">
                  <c:v>44141</c:v>
                </c:pt>
                <c:pt idx="67">
                  <c:v>44142</c:v>
                </c:pt>
                <c:pt idx="68">
                  <c:v>44143</c:v>
                </c:pt>
                <c:pt idx="69">
                  <c:v>44144</c:v>
                </c:pt>
                <c:pt idx="70">
                  <c:v>44145</c:v>
                </c:pt>
                <c:pt idx="71">
                  <c:v>44146</c:v>
                </c:pt>
                <c:pt idx="72">
                  <c:v>44147</c:v>
                </c:pt>
                <c:pt idx="73">
                  <c:v>44148</c:v>
                </c:pt>
                <c:pt idx="74">
                  <c:v>44149</c:v>
                </c:pt>
                <c:pt idx="75">
                  <c:v>44150</c:v>
                </c:pt>
                <c:pt idx="76">
                  <c:v>44151</c:v>
                </c:pt>
                <c:pt idx="77">
                  <c:v>44152</c:v>
                </c:pt>
                <c:pt idx="78">
                  <c:v>44153</c:v>
                </c:pt>
                <c:pt idx="79">
                  <c:v>44154</c:v>
                </c:pt>
                <c:pt idx="80">
                  <c:v>44155</c:v>
                </c:pt>
                <c:pt idx="81">
                  <c:v>44156</c:v>
                </c:pt>
                <c:pt idx="82">
                  <c:v>44157</c:v>
                </c:pt>
                <c:pt idx="83">
                  <c:v>44158</c:v>
                </c:pt>
                <c:pt idx="84">
                  <c:v>44159</c:v>
                </c:pt>
                <c:pt idx="85">
                  <c:v>44160</c:v>
                </c:pt>
                <c:pt idx="86">
                  <c:v>44161</c:v>
                </c:pt>
                <c:pt idx="87">
                  <c:v>44162</c:v>
                </c:pt>
                <c:pt idx="88">
                  <c:v>44163</c:v>
                </c:pt>
                <c:pt idx="89">
                  <c:v>44164</c:v>
                </c:pt>
                <c:pt idx="90">
                  <c:v>44165</c:v>
                </c:pt>
                <c:pt idx="91">
                  <c:v>44166</c:v>
                </c:pt>
                <c:pt idx="92">
                  <c:v>44167</c:v>
                </c:pt>
                <c:pt idx="93">
                  <c:v>44168</c:v>
                </c:pt>
                <c:pt idx="94">
                  <c:v>44169</c:v>
                </c:pt>
                <c:pt idx="95">
                  <c:v>44170</c:v>
                </c:pt>
                <c:pt idx="96">
                  <c:v>44171</c:v>
                </c:pt>
                <c:pt idx="97">
                  <c:v>44172</c:v>
                </c:pt>
                <c:pt idx="98">
                  <c:v>44173</c:v>
                </c:pt>
                <c:pt idx="99">
                  <c:v>44174</c:v>
                </c:pt>
                <c:pt idx="100">
                  <c:v>44175</c:v>
                </c:pt>
                <c:pt idx="101">
                  <c:v>44176</c:v>
                </c:pt>
                <c:pt idx="102">
                  <c:v>44177</c:v>
                </c:pt>
                <c:pt idx="103">
                  <c:v>44178</c:v>
                </c:pt>
                <c:pt idx="104">
                  <c:v>44179</c:v>
                </c:pt>
                <c:pt idx="105">
                  <c:v>44180</c:v>
                </c:pt>
                <c:pt idx="106">
                  <c:v>44181</c:v>
                </c:pt>
                <c:pt idx="107">
                  <c:v>44182</c:v>
                </c:pt>
                <c:pt idx="108">
                  <c:v>44183</c:v>
                </c:pt>
                <c:pt idx="109">
                  <c:v>44184</c:v>
                </c:pt>
                <c:pt idx="110">
                  <c:v>44185</c:v>
                </c:pt>
                <c:pt idx="111">
                  <c:v>44186</c:v>
                </c:pt>
                <c:pt idx="112">
                  <c:v>44187</c:v>
                </c:pt>
                <c:pt idx="113">
                  <c:v>44188</c:v>
                </c:pt>
                <c:pt idx="114">
                  <c:v>44189</c:v>
                </c:pt>
                <c:pt idx="115">
                  <c:v>44190</c:v>
                </c:pt>
                <c:pt idx="116">
                  <c:v>44191</c:v>
                </c:pt>
                <c:pt idx="117">
                  <c:v>44192</c:v>
                </c:pt>
                <c:pt idx="118">
                  <c:v>44193</c:v>
                </c:pt>
                <c:pt idx="119">
                  <c:v>44194</c:v>
                </c:pt>
                <c:pt idx="120">
                  <c:v>44195</c:v>
                </c:pt>
                <c:pt idx="121">
                  <c:v>44196</c:v>
                </c:pt>
                <c:pt idx="122">
                  <c:v>44197</c:v>
                </c:pt>
                <c:pt idx="123">
                  <c:v>44198</c:v>
                </c:pt>
                <c:pt idx="124">
                  <c:v>44199</c:v>
                </c:pt>
                <c:pt idx="125">
                  <c:v>44200</c:v>
                </c:pt>
                <c:pt idx="126">
                  <c:v>44201</c:v>
                </c:pt>
                <c:pt idx="127">
                  <c:v>44202</c:v>
                </c:pt>
                <c:pt idx="128">
                  <c:v>44203</c:v>
                </c:pt>
                <c:pt idx="129">
                  <c:v>44204</c:v>
                </c:pt>
                <c:pt idx="130">
                  <c:v>44205</c:v>
                </c:pt>
                <c:pt idx="131">
                  <c:v>44206</c:v>
                </c:pt>
                <c:pt idx="132">
                  <c:v>44207</c:v>
                </c:pt>
                <c:pt idx="133">
                  <c:v>44208</c:v>
                </c:pt>
                <c:pt idx="134">
                  <c:v>44209</c:v>
                </c:pt>
                <c:pt idx="135">
                  <c:v>44210</c:v>
                </c:pt>
                <c:pt idx="136">
                  <c:v>44211</c:v>
                </c:pt>
                <c:pt idx="137">
                  <c:v>44212</c:v>
                </c:pt>
                <c:pt idx="138">
                  <c:v>44213</c:v>
                </c:pt>
                <c:pt idx="139">
                  <c:v>44214</c:v>
                </c:pt>
                <c:pt idx="140">
                  <c:v>44215</c:v>
                </c:pt>
                <c:pt idx="141">
                  <c:v>44216</c:v>
                </c:pt>
                <c:pt idx="142">
                  <c:v>44217</c:v>
                </c:pt>
                <c:pt idx="143">
                  <c:v>44218</c:v>
                </c:pt>
                <c:pt idx="144">
                  <c:v>44219</c:v>
                </c:pt>
                <c:pt idx="145">
                  <c:v>44220</c:v>
                </c:pt>
                <c:pt idx="146">
                  <c:v>44221</c:v>
                </c:pt>
                <c:pt idx="147">
                  <c:v>44222</c:v>
                </c:pt>
                <c:pt idx="148">
                  <c:v>44223</c:v>
                </c:pt>
                <c:pt idx="149">
                  <c:v>44224</c:v>
                </c:pt>
                <c:pt idx="150">
                  <c:v>44225</c:v>
                </c:pt>
                <c:pt idx="151">
                  <c:v>44226</c:v>
                </c:pt>
                <c:pt idx="152">
                  <c:v>44227</c:v>
                </c:pt>
                <c:pt idx="153">
                  <c:v>44228</c:v>
                </c:pt>
                <c:pt idx="154">
                  <c:v>44229</c:v>
                </c:pt>
                <c:pt idx="155">
                  <c:v>44230</c:v>
                </c:pt>
                <c:pt idx="156">
                  <c:v>44231</c:v>
                </c:pt>
                <c:pt idx="157">
                  <c:v>44232</c:v>
                </c:pt>
                <c:pt idx="158">
                  <c:v>44233</c:v>
                </c:pt>
                <c:pt idx="159">
                  <c:v>44234</c:v>
                </c:pt>
                <c:pt idx="160">
                  <c:v>44235</c:v>
                </c:pt>
                <c:pt idx="161">
                  <c:v>44236</c:v>
                </c:pt>
                <c:pt idx="162">
                  <c:v>44237</c:v>
                </c:pt>
                <c:pt idx="163">
                  <c:v>44238</c:v>
                </c:pt>
                <c:pt idx="164">
                  <c:v>44239</c:v>
                </c:pt>
                <c:pt idx="165">
                  <c:v>44240</c:v>
                </c:pt>
                <c:pt idx="166">
                  <c:v>44241</c:v>
                </c:pt>
                <c:pt idx="167">
                  <c:v>44242</c:v>
                </c:pt>
                <c:pt idx="168">
                  <c:v>44243</c:v>
                </c:pt>
                <c:pt idx="169">
                  <c:v>44244</c:v>
                </c:pt>
                <c:pt idx="170">
                  <c:v>44245</c:v>
                </c:pt>
                <c:pt idx="171">
                  <c:v>44246</c:v>
                </c:pt>
                <c:pt idx="172">
                  <c:v>44247</c:v>
                </c:pt>
                <c:pt idx="173">
                  <c:v>44248</c:v>
                </c:pt>
                <c:pt idx="174">
                  <c:v>44249</c:v>
                </c:pt>
                <c:pt idx="175">
                  <c:v>44250</c:v>
                </c:pt>
                <c:pt idx="176">
                  <c:v>44251</c:v>
                </c:pt>
                <c:pt idx="177">
                  <c:v>44252</c:v>
                </c:pt>
                <c:pt idx="178">
                  <c:v>44253</c:v>
                </c:pt>
                <c:pt idx="179">
                  <c:v>44254</c:v>
                </c:pt>
                <c:pt idx="180">
                  <c:v>44255</c:v>
                </c:pt>
                <c:pt idx="181">
                  <c:v>44256</c:v>
                </c:pt>
                <c:pt idx="182">
                  <c:v>44257</c:v>
                </c:pt>
                <c:pt idx="183">
                  <c:v>44258</c:v>
                </c:pt>
                <c:pt idx="184">
                  <c:v>44259</c:v>
                </c:pt>
                <c:pt idx="185">
                  <c:v>44260</c:v>
                </c:pt>
                <c:pt idx="186">
                  <c:v>44261</c:v>
                </c:pt>
                <c:pt idx="187">
                  <c:v>44262</c:v>
                </c:pt>
                <c:pt idx="188">
                  <c:v>44263</c:v>
                </c:pt>
                <c:pt idx="189">
                  <c:v>44264</c:v>
                </c:pt>
                <c:pt idx="190">
                  <c:v>44265</c:v>
                </c:pt>
                <c:pt idx="191">
                  <c:v>44266</c:v>
                </c:pt>
                <c:pt idx="192">
                  <c:v>44267</c:v>
                </c:pt>
                <c:pt idx="193">
                  <c:v>44268</c:v>
                </c:pt>
                <c:pt idx="194">
                  <c:v>44269</c:v>
                </c:pt>
                <c:pt idx="195">
                  <c:v>44270</c:v>
                </c:pt>
                <c:pt idx="196">
                  <c:v>44271</c:v>
                </c:pt>
                <c:pt idx="197">
                  <c:v>44272</c:v>
                </c:pt>
                <c:pt idx="198">
                  <c:v>44273</c:v>
                </c:pt>
                <c:pt idx="199">
                  <c:v>44274</c:v>
                </c:pt>
                <c:pt idx="200">
                  <c:v>44275</c:v>
                </c:pt>
                <c:pt idx="201">
                  <c:v>44276</c:v>
                </c:pt>
                <c:pt idx="202">
                  <c:v>44277</c:v>
                </c:pt>
                <c:pt idx="203">
                  <c:v>44278</c:v>
                </c:pt>
                <c:pt idx="204">
                  <c:v>44279</c:v>
                </c:pt>
                <c:pt idx="205">
                  <c:v>44280</c:v>
                </c:pt>
                <c:pt idx="206">
                  <c:v>44281</c:v>
                </c:pt>
                <c:pt idx="207">
                  <c:v>44282</c:v>
                </c:pt>
                <c:pt idx="208">
                  <c:v>44283</c:v>
                </c:pt>
                <c:pt idx="209">
                  <c:v>44284</c:v>
                </c:pt>
                <c:pt idx="210">
                  <c:v>44285</c:v>
                </c:pt>
                <c:pt idx="211">
                  <c:v>44286</c:v>
                </c:pt>
                <c:pt idx="212">
                  <c:v>44287</c:v>
                </c:pt>
                <c:pt idx="213">
                  <c:v>44288</c:v>
                </c:pt>
                <c:pt idx="214">
                  <c:v>44289</c:v>
                </c:pt>
                <c:pt idx="215">
                  <c:v>44290</c:v>
                </c:pt>
                <c:pt idx="216">
                  <c:v>44291</c:v>
                </c:pt>
                <c:pt idx="217">
                  <c:v>44292</c:v>
                </c:pt>
                <c:pt idx="218">
                  <c:v>44293</c:v>
                </c:pt>
                <c:pt idx="219">
                  <c:v>44294</c:v>
                </c:pt>
                <c:pt idx="220">
                  <c:v>44295</c:v>
                </c:pt>
                <c:pt idx="221">
                  <c:v>44296</c:v>
                </c:pt>
                <c:pt idx="222">
                  <c:v>44297</c:v>
                </c:pt>
                <c:pt idx="223">
                  <c:v>44298</c:v>
                </c:pt>
                <c:pt idx="224">
                  <c:v>44299</c:v>
                </c:pt>
                <c:pt idx="225">
                  <c:v>44300</c:v>
                </c:pt>
                <c:pt idx="226">
                  <c:v>44301</c:v>
                </c:pt>
                <c:pt idx="227">
                  <c:v>44302</c:v>
                </c:pt>
                <c:pt idx="228">
                  <c:v>44303</c:v>
                </c:pt>
                <c:pt idx="229">
                  <c:v>44304</c:v>
                </c:pt>
                <c:pt idx="230">
                  <c:v>44305</c:v>
                </c:pt>
                <c:pt idx="231">
                  <c:v>44306</c:v>
                </c:pt>
                <c:pt idx="232">
                  <c:v>44307</c:v>
                </c:pt>
                <c:pt idx="233">
                  <c:v>44308</c:v>
                </c:pt>
                <c:pt idx="234">
                  <c:v>44309</c:v>
                </c:pt>
              </c:numCache>
            </c:numRef>
          </c:cat>
          <c:val>
            <c:numRef>
              <c:f>'4_27'!$K$3:$K$237</c:f>
              <c:numCache>
                <c:formatCode>General</c:formatCode>
                <c:ptCount val="235"/>
                <c:pt idx="0">
                  <c:v>0</c:v>
                </c:pt>
                <c:pt idx="1">
                  <c:v>0</c:v>
                </c:pt>
                <c:pt idx="2">
                  <c:v>0</c:v>
                </c:pt>
                <c:pt idx="3">
                  <c:v>0</c:v>
                </c:pt>
                <c:pt idx="6">
                  <c:v>0</c:v>
                </c:pt>
                <c:pt idx="7">
                  <c:v>0</c:v>
                </c:pt>
                <c:pt idx="8">
                  <c:v>0</c:v>
                </c:pt>
                <c:pt idx="9">
                  <c:v>0</c:v>
                </c:pt>
                <c:pt idx="10">
                  <c:v>0</c:v>
                </c:pt>
                <c:pt idx="11">
                  <c:v>0</c:v>
                </c:pt>
                <c:pt idx="12">
                  <c:v>0</c:v>
                </c:pt>
                <c:pt idx="13">
                  <c:v>0</c:v>
                </c:pt>
                <c:pt idx="14">
                  <c:v>0</c:v>
                </c:pt>
                <c:pt idx="15">
                  <c:v>0</c:v>
                </c:pt>
                <c:pt idx="16">
                  <c:v>0</c:v>
                </c:pt>
                <c:pt idx="17">
                  <c:v>0</c:v>
                </c:pt>
                <c:pt idx="18">
                  <c:v>0</c:v>
                </c:pt>
                <c:pt idx="20">
                  <c:v>0</c:v>
                </c:pt>
                <c:pt idx="21">
                  <c:v>0</c:v>
                </c:pt>
                <c:pt idx="22">
                  <c:v>0</c:v>
                </c:pt>
                <c:pt idx="23">
                  <c:v>0</c:v>
                </c:pt>
                <c:pt idx="24">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3">
                  <c:v>0</c:v>
                </c:pt>
                <c:pt idx="174">
                  <c:v>0</c:v>
                </c:pt>
                <c:pt idx="175">
                  <c:v>0</c:v>
                </c:pt>
                <c:pt idx="176">
                  <c:v>0</c:v>
                </c:pt>
                <c:pt idx="177">
                  <c:v>0</c:v>
                </c:pt>
                <c:pt idx="178">
                  <c:v>0</c:v>
                </c:pt>
                <c:pt idx="179">
                  <c:v>0</c:v>
                </c:pt>
                <c:pt idx="181">
                  <c:v>0</c:v>
                </c:pt>
                <c:pt idx="182">
                  <c:v>0</c:v>
                </c:pt>
                <c:pt idx="183">
                  <c:v>0</c:v>
                </c:pt>
                <c:pt idx="184">
                  <c:v>0</c:v>
                </c:pt>
                <c:pt idx="185">
                  <c:v>0</c:v>
                </c:pt>
                <c:pt idx="186">
                  <c:v>0</c:v>
                </c:pt>
                <c:pt idx="187">
                  <c:v>0</c:v>
                </c:pt>
                <c:pt idx="188">
                  <c:v>0</c:v>
                </c:pt>
                <c:pt idx="189">
                  <c:v>0</c:v>
                </c:pt>
                <c:pt idx="190">
                  <c:v>0</c:v>
                </c:pt>
                <c:pt idx="191">
                  <c:v>0</c:v>
                </c:pt>
                <c:pt idx="193">
                  <c:v>0</c:v>
                </c:pt>
                <c:pt idx="195">
                  <c:v>0</c:v>
                </c:pt>
                <c:pt idx="196">
                  <c:v>0</c:v>
                </c:pt>
                <c:pt idx="197">
                  <c:v>0</c:v>
                </c:pt>
                <c:pt idx="199">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6">
                  <c:v>0</c:v>
                </c:pt>
                <c:pt idx="217">
                  <c:v>0</c:v>
                </c:pt>
                <c:pt idx="218">
                  <c:v>0</c:v>
                </c:pt>
                <c:pt idx="219">
                  <c:v>0</c:v>
                </c:pt>
                <c:pt idx="220">
                  <c:v>0</c:v>
                </c:pt>
                <c:pt idx="221">
                  <c:v>0</c:v>
                </c:pt>
                <c:pt idx="223">
                  <c:v>0</c:v>
                </c:pt>
                <c:pt idx="224">
                  <c:v>0</c:v>
                </c:pt>
                <c:pt idx="225">
                  <c:v>0</c:v>
                </c:pt>
                <c:pt idx="226">
                  <c:v>0</c:v>
                </c:pt>
                <c:pt idx="227">
                  <c:v>0</c:v>
                </c:pt>
                <c:pt idx="228">
                  <c:v>0</c:v>
                </c:pt>
                <c:pt idx="229">
                  <c:v>0</c:v>
                </c:pt>
                <c:pt idx="230">
                  <c:v>1</c:v>
                </c:pt>
                <c:pt idx="231">
                  <c:v>0</c:v>
                </c:pt>
                <c:pt idx="232">
                  <c:v>3</c:v>
                </c:pt>
                <c:pt idx="233">
                  <c:v>3</c:v>
                </c:pt>
                <c:pt idx="234">
                  <c:v>2</c:v>
                </c:pt>
              </c:numCache>
            </c:numRef>
          </c:val>
          <c:extLst xmlns:c16r2="http://schemas.microsoft.com/office/drawing/2015/06/chart">
            <c:ext xmlns:c16="http://schemas.microsoft.com/office/drawing/2014/chart" uri="{C3380CC4-5D6E-409C-BE32-E72D297353CC}">
              <c16:uniqueId val="{00000002-1BB0-4736-BF2E-B645DCCD90CC}"/>
            </c:ext>
          </c:extLst>
        </c:ser>
        <c:dLbls>
          <c:showLegendKey val="0"/>
          <c:showVal val="0"/>
          <c:showCatName val="0"/>
          <c:showSerName val="0"/>
          <c:showPercent val="0"/>
          <c:showBubbleSize val="0"/>
        </c:dLbls>
        <c:gapWidth val="0"/>
        <c:overlap val="100"/>
        <c:axId val="420257392"/>
        <c:axId val="420258568"/>
      </c:barChart>
      <c:dateAx>
        <c:axId val="42025739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258568"/>
        <c:crosses val="autoZero"/>
        <c:auto val="1"/>
        <c:lblOffset val="100"/>
        <c:baseTimeUnit val="days"/>
      </c:dateAx>
      <c:valAx>
        <c:axId val="420258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25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643834448402146E-2"/>
          <c:y val="0.30909579489580463"/>
          <c:w val="0.9375729964648728"/>
          <c:h val="0.53823106118985953"/>
        </c:manualLayout>
      </c:layout>
      <c:barChart>
        <c:barDir val="col"/>
        <c:grouping val="stacked"/>
        <c:varyColors val="0"/>
        <c:ser>
          <c:idx val="0"/>
          <c:order val="0"/>
          <c:tx>
            <c:strRef>
              <c:f>Sheet2!$B$2</c:f>
              <c:strCache>
                <c:ptCount val="1"/>
                <c:pt idx="0">
                  <c:v>Unvaccinated (n = 447)</c:v>
                </c:pt>
              </c:strCache>
            </c:strRef>
          </c:tx>
          <c:spPr>
            <a:solidFill>
              <a:schemeClr val="bg1">
                <a:lumMod val="65000"/>
              </a:schemeClr>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Sheet2!$B$3:$B$96</c:f>
              <c:numCache>
                <c:formatCode>General</c:formatCode>
                <c:ptCount val="94"/>
                <c:pt idx="0">
                  <c:v>3</c:v>
                </c:pt>
                <c:pt idx="1">
                  <c:v>5</c:v>
                </c:pt>
                <c:pt idx="2">
                  <c:v>7</c:v>
                </c:pt>
                <c:pt idx="3">
                  <c:v>8</c:v>
                </c:pt>
                <c:pt idx="5">
                  <c:v>5</c:v>
                </c:pt>
                <c:pt idx="6">
                  <c:v>1</c:v>
                </c:pt>
                <c:pt idx="7">
                  <c:v>3</c:v>
                </c:pt>
                <c:pt idx="8">
                  <c:v>8</c:v>
                </c:pt>
                <c:pt idx="9">
                  <c:v>5</c:v>
                </c:pt>
                <c:pt idx="10">
                  <c:v>16</c:v>
                </c:pt>
                <c:pt idx="11">
                  <c:v>15</c:v>
                </c:pt>
                <c:pt idx="12">
                  <c:v>5</c:v>
                </c:pt>
                <c:pt idx="13">
                  <c:v>0</c:v>
                </c:pt>
                <c:pt idx="14">
                  <c:v>9</c:v>
                </c:pt>
                <c:pt idx="15">
                  <c:v>12</c:v>
                </c:pt>
                <c:pt idx="16">
                  <c:v>29</c:v>
                </c:pt>
                <c:pt idx="17">
                  <c:v>13</c:v>
                </c:pt>
                <c:pt idx="18">
                  <c:v>9</c:v>
                </c:pt>
                <c:pt idx="19">
                  <c:v>4</c:v>
                </c:pt>
                <c:pt idx="20">
                  <c:v>2</c:v>
                </c:pt>
                <c:pt idx="21">
                  <c:v>6</c:v>
                </c:pt>
                <c:pt idx="22">
                  <c:v>21</c:v>
                </c:pt>
                <c:pt idx="23">
                  <c:v>12</c:v>
                </c:pt>
                <c:pt idx="24">
                  <c:v>6</c:v>
                </c:pt>
                <c:pt idx="25">
                  <c:v>8</c:v>
                </c:pt>
                <c:pt idx="26">
                  <c:v>2</c:v>
                </c:pt>
                <c:pt idx="27">
                  <c:v>1</c:v>
                </c:pt>
                <c:pt idx="28">
                  <c:v>9</c:v>
                </c:pt>
                <c:pt idx="29">
                  <c:v>11</c:v>
                </c:pt>
                <c:pt idx="30">
                  <c:v>7</c:v>
                </c:pt>
                <c:pt idx="31">
                  <c:v>7</c:v>
                </c:pt>
                <c:pt idx="32">
                  <c:v>4</c:v>
                </c:pt>
                <c:pt idx="33">
                  <c:v>4</c:v>
                </c:pt>
                <c:pt idx="35">
                  <c:v>6</c:v>
                </c:pt>
                <c:pt idx="36">
                  <c:v>13</c:v>
                </c:pt>
                <c:pt idx="37">
                  <c:v>18</c:v>
                </c:pt>
                <c:pt idx="38">
                  <c:v>10</c:v>
                </c:pt>
                <c:pt idx="39">
                  <c:v>4</c:v>
                </c:pt>
                <c:pt idx="40">
                  <c:v>3</c:v>
                </c:pt>
                <c:pt idx="41">
                  <c:v>0</c:v>
                </c:pt>
                <c:pt idx="42">
                  <c:v>7</c:v>
                </c:pt>
                <c:pt idx="43">
                  <c:v>6</c:v>
                </c:pt>
                <c:pt idx="44">
                  <c:v>6</c:v>
                </c:pt>
                <c:pt idx="45">
                  <c:v>2</c:v>
                </c:pt>
                <c:pt idx="46">
                  <c:v>2</c:v>
                </c:pt>
                <c:pt idx="47">
                  <c:v>3</c:v>
                </c:pt>
                <c:pt idx="48">
                  <c:v>1</c:v>
                </c:pt>
                <c:pt idx="49">
                  <c:v>5</c:v>
                </c:pt>
                <c:pt idx="50">
                  <c:v>4</c:v>
                </c:pt>
                <c:pt idx="51">
                  <c:v>3</c:v>
                </c:pt>
                <c:pt idx="52">
                  <c:v>1</c:v>
                </c:pt>
                <c:pt idx="53">
                  <c:v>1</c:v>
                </c:pt>
                <c:pt idx="55">
                  <c:v>2</c:v>
                </c:pt>
                <c:pt idx="56">
                  <c:v>4</c:v>
                </c:pt>
                <c:pt idx="57">
                  <c:v>6</c:v>
                </c:pt>
                <c:pt idx="58">
                  <c:v>5</c:v>
                </c:pt>
                <c:pt idx="59">
                  <c:v>0</c:v>
                </c:pt>
                <c:pt idx="60">
                  <c:v>2</c:v>
                </c:pt>
                <c:pt idx="61">
                  <c:v>2</c:v>
                </c:pt>
                <c:pt idx="63">
                  <c:v>2</c:v>
                </c:pt>
                <c:pt idx="64">
                  <c:v>0</c:v>
                </c:pt>
                <c:pt idx="65">
                  <c:v>1</c:v>
                </c:pt>
                <c:pt idx="66">
                  <c:v>4</c:v>
                </c:pt>
                <c:pt idx="67">
                  <c:v>1</c:v>
                </c:pt>
                <c:pt idx="68">
                  <c:v>1</c:v>
                </c:pt>
                <c:pt idx="69">
                  <c:v>1</c:v>
                </c:pt>
                <c:pt idx="70">
                  <c:v>1</c:v>
                </c:pt>
                <c:pt idx="71">
                  <c:v>8</c:v>
                </c:pt>
                <c:pt idx="72">
                  <c:v>2</c:v>
                </c:pt>
                <c:pt idx="73">
                  <c:v>2</c:v>
                </c:pt>
                <c:pt idx="74">
                  <c:v>0</c:v>
                </c:pt>
                <c:pt idx="75">
                  <c:v>3</c:v>
                </c:pt>
                <c:pt idx="77">
                  <c:v>2</c:v>
                </c:pt>
                <c:pt idx="78">
                  <c:v>3</c:v>
                </c:pt>
                <c:pt idx="79">
                  <c:v>6</c:v>
                </c:pt>
                <c:pt idx="81">
                  <c:v>5</c:v>
                </c:pt>
                <c:pt idx="83">
                  <c:v>0</c:v>
                </c:pt>
                <c:pt idx="84">
                  <c:v>3</c:v>
                </c:pt>
                <c:pt idx="85">
                  <c:v>3</c:v>
                </c:pt>
                <c:pt idx="86">
                  <c:v>1</c:v>
                </c:pt>
                <c:pt idx="87">
                  <c:v>7</c:v>
                </c:pt>
                <c:pt idx="88">
                  <c:v>3</c:v>
                </c:pt>
                <c:pt idx="89">
                  <c:v>2</c:v>
                </c:pt>
                <c:pt idx="90">
                  <c:v>1</c:v>
                </c:pt>
                <c:pt idx="91">
                  <c:v>1</c:v>
                </c:pt>
                <c:pt idx="92">
                  <c:v>1</c:v>
                </c:pt>
                <c:pt idx="93">
                  <c:v>10</c:v>
                </c:pt>
              </c:numCache>
            </c:numRef>
          </c:val>
          <c:extLst xmlns:c16r2="http://schemas.microsoft.com/office/drawing/2015/06/chart">
            <c:ext xmlns:c16="http://schemas.microsoft.com/office/drawing/2014/chart" uri="{C3380CC4-5D6E-409C-BE32-E72D297353CC}">
              <c16:uniqueId val="{00000000-C188-4AAC-BB61-45BAC98B5D00}"/>
            </c:ext>
          </c:extLst>
        </c:ser>
        <c:ser>
          <c:idx val="1"/>
          <c:order val="1"/>
          <c:tx>
            <c:strRef>
              <c:f>Sheet2!$C$2</c:f>
              <c:strCache>
                <c:ptCount val="1"/>
                <c:pt idx="0">
                  <c:v>Partially vaccinated (n = 145)</c:v>
                </c:pt>
              </c:strCache>
            </c:strRef>
          </c:tx>
          <c:spPr>
            <a:solidFill>
              <a:schemeClr val="accent1"/>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Sheet2!$C$3:$C$96</c:f>
              <c:numCache>
                <c:formatCode>General</c:formatCode>
                <c:ptCount val="94"/>
                <c:pt idx="0">
                  <c:v>1</c:v>
                </c:pt>
                <c:pt idx="1">
                  <c:v>1</c:v>
                </c:pt>
                <c:pt idx="2">
                  <c:v>0</c:v>
                </c:pt>
                <c:pt idx="3">
                  <c:v>1</c:v>
                </c:pt>
                <c:pt idx="5">
                  <c:v>0</c:v>
                </c:pt>
                <c:pt idx="6">
                  <c:v>0</c:v>
                </c:pt>
                <c:pt idx="7">
                  <c:v>3</c:v>
                </c:pt>
                <c:pt idx="8">
                  <c:v>1</c:v>
                </c:pt>
                <c:pt idx="9">
                  <c:v>2</c:v>
                </c:pt>
                <c:pt idx="10">
                  <c:v>10</c:v>
                </c:pt>
                <c:pt idx="11">
                  <c:v>6</c:v>
                </c:pt>
                <c:pt idx="12">
                  <c:v>3</c:v>
                </c:pt>
                <c:pt idx="13">
                  <c:v>1</c:v>
                </c:pt>
                <c:pt idx="14">
                  <c:v>4</c:v>
                </c:pt>
                <c:pt idx="15">
                  <c:v>7</c:v>
                </c:pt>
                <c:pt idx="16">
                  <c:v>12</c:v>
                </c:pt>
                <c:pt idx="17">
                  <c:v>6</c:v>
                </c:pt>
                <c:pt idx="18">
                  <c:v>4</c:v>
                </c:pt>
                <c:pt idx="19">
                  <c:v>0</c:v>
                </c:pt>
                <c:pt idx="20">
                  <c:v>2</c:v>
                </c:pt>
                <c:pt idx="21">
                  <c:v>4</c:v>
                </c:pt>
                <c:pt idx="22">
                  <c:v>10</c:v>
                </c:pt>
                <c:pt idx="23">
                  <c:v>3</c:v>
                </c:pt>
                <c:pt idx="24">
                  <c:v>7</c:v>
                </c:pt>
                <c:pt idx="25">
                  <c:v>3</c:v>
                </c:pt>
                <c:pt idx="26">
                  <c:v>0</c:v>
                </c:pt>
                <c:pt idx="27">
                  <c:v>1</c:v>
                </c:pt>
                <c:pt idx="28">
                  <c:v>4</c:v>
                </c:pt>
                <c:pt idx="29">
                  <c:v>4</c:v>
                </c:pt>
                <c:pt idx="30">
                  <c:v>1</c:v>
                </c:pt>
                <c:pt idx="31">
                  <c:v>4</c:v>
                </c:pt>
                <c:pt idx="32">
                  <c:v>1</c:v>
                </c:pt>
                <c:pt idx="33">
                  <c:v>0</c:v>
                </c:pt>
                <c:pt idx="35">
                  <c:v>5</c:v>
                </c:pt>
                <c:pt idx="36">
                  <c:v>6</c:v>
                </c:pt>
                <c:pt idx="37">
                  <c:v>5</c:v>
                </c:pt>
                <c:pt idx="38">
                  <c:v>2</c:v>
                </c:pt>
                <c:pt idx="39">
                  <c:v>1</c:v>
                </c:pt>
                <c:pt idx="40">
                  <c:v>0</c:v>
                </c:pt>
                <c:pt idx="41">
                  <c:v>1</c:v>
                </c:pt>
                <c:pt idx="42">
                  <c:v>0</c:v>
                </c:pt>
                <c:pt idx="43">
                  <c:v>2</c:v>
                </c:pt>
                <c:pt idx="44">
                  <c:v>3</c:v>
                </c:pt>
                <c:pt idx="45">
                  <c:v>0</c:v>
                </c:pt>
                <c:pt idx="46">
                  <c:v>0</c:v>
                </c:pt>
                <c:pt idx="47">
                  <c:v>0</c:v>
                </c:pt>
                <c:pt idx="48">
                  <c:v>0</c:v>
                </c:pt>
                <c:pt idx="49">
                  <c:v>2</c:v>
                </c:pt>
                <c:pt idx="50">
                  <c:v>1</c:v>
                </c:pt>
                <c:pt idx="51">
                  <c:v>0</c:v>
                </c:pt>
                <c:pt idx="52">
                  <c:v>0</c:v>
                </c:pt>
                <c:pt idx="53">
                  <c:v>0</c:v>
                </c:pt>
                <c:pt idx="55">
                  <c:v>0</c:v>
                </c:pt>
                <c:pt idx="56">
                  <c:v>0</c:v>
                </c:pt>
                <c:pt idx="57">
                  <c:v>1</c:v>
                </c:pt>
                <c:pt idx="58">
                  <c:v>0</c:v>
                </c:pt>
                <c:pt idx="59">
                  <c:v>0</c:v>
                </c:pt>
                <c:pt idx="60">
                  <c:v>0</c:v>
                </c:pt>
                <c:pt idx="61">
                  <c:v>0</c:v>
                </c:pt>
                <c:pt idx="63">
                  <c:v>0</c:v>
                </c:pt>
                <c:pt idx="64">
                  <c:v>0</c:v>
                </c:pt>
                <c:pt idx="65">
                  <c:v>0</c:v>
                </c:pt>
                <c:pt idx="66">
                  <c:v>0</c:v>
                </c:pt>
                <c:pt idx="67">
                  <c:v>2</c:v>
                </c:pt>
                <c:pt idx="68">
                  <c:v>0</c:v>
                </c:pt>
                <c:pt idx="69">
                  <c:v>0</c:v>
                </c:pt>
                <c:pt idx="70">
                  <c:v>0</c:v>
                </c:pt>
                <c:pt idx="71">
                  <c:v>0</c:v>
                </c:pt>
                <c:pt idx="72">
                  <c:v>0</c:v>
                </c:pt>
                <c:pt idx="73">
                  <c:v>0</c:v>
                </c:pt>
                <c:pt idx="74">
                  <c:v>0</c:v>
                </c:pt>
                <c:pt idx="75">
                  <c:v>3</c:v>
                </c:pt>
                <c:pt idx="77">
                  <c:v>0</c:v>
                </c:pt>
                <c:pt idx="78">
                  <c:v>0</c:v>
                </c:pt>
                <c:pt idx="79">
                  <c:v>0</c:v>
                </c:pt>
                <c:pt idx="81">
                  <c:v>1</c:v>
                </c:pt>
                <c:pt idx="83">
                  <c:v>0</c:v>
                </c:pt>
                <c:pt idx="84">
                  <c:v>0</c:v>
                </c:pt>
                <c:pt idx="85">
                  <c:v>0</c:v>
                </c:pt>
                <c:pt idx="86">
                  <c:v>1</c:v>
                </c:pt>
                <c:pt idx="87">
                  <c:v>1</c:v>
                </c:pt>
                <c:pt idx="88">
                  <c:v>0</c:v>
                </c:pt>
                <c:pt idx="89">
                  <c:v>0</c:v>
                </c:pt>
                <c:pt idx="90">
                  <c:v>0</c:v>
                </c:pt>
                <c:pt idx="91">
                  <c:v>1</c:v>
                </c:pt>
                <c:pt idx="92">
                  <c:v>0</c:v>
                </c:pt>
                <c:pt idx="93">
                  <c:v>1</c:v>
                </c:pt>
              </c:numCache>
            </c:numRef>
          </c:val>
          <c:extLst xmlns:c16r2="http://schemas.microsoft.com/office/drawing/2015/06/chart">
            <c:ext xmlns:c16="http://schemas.microsoft.com/office/drawing/2014/chart" uri="{C3380CC4-5D6E-409C-BE32-E72D297353CC}">
              <c16:uniqueId val="{00000001-C188-4AAC-BB61-45BAC98B5D00}"/>
            </c:ext>
          </c:extLst>
        </c:ser>
        <c:ser>
          <c:idx val="2"/>
          <c:order val="2"/>
          <c:tx>
            <c:strRef>
              <c:f>Sheet2!$D$2</c:f>
              <c:strCache>
                <c:ptCount val="1"/>
                <c:pt idx="0">
                  <c:v>Vaccinated but not immune (n = 13)</c:v>
                </c:pt>
              </c:strCache>
            </c:strRef>
          </c:tx>
          <c:spPr>
            <a:pattFill prst="wdUpDiag">
              <a:fgClr>
                <a:sysClr val="windowText" lastClr="000000">
                  <a:lumMod val="50000"/>
                  <a:lumOff val="50000"/>
                </a:sysClr>
              </a:fgClr>
              <a:bgClr>
                <a:sysClr val="window" lastClr="FFFFFF"/>
              </a:bgClr>
            </a:pattFill>
            <a:ln>
              <a:solidFill>
                <a:schemeClr val="tx1"/>
              </a:solidFill>
            </a:ln>
            <a:effectLst/>
          </c:spPr>
          <c:invertIfNegative val="0"/>
          <c:dPt>
            <c:idx val="37"/>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3-C188-4AAC-BB61-45BAC98B5D00}"/>
              </c:ext>
            </c:extLst>
          </c:dPt>
          <c:dPt>
            <c:idx val="38"/>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5-C188-4AAC-BB61-45BAC98B5D00}"/>
              </c:ext>
            </c:extLst>
          </c:dPt>
          <c:dPt>
            <c:idx val="44"/>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7-C188-4AAC-BB61-45BAC98B5D00}"/>
              </c:ext>
            </c:extLst>
          </c:dPt>
          <c:dPt>
            <c:idx val="49"/>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9-C188-4AAC-BB61-45BAC98B5D00}"/>
              </c:ext>
            </c:extLst>
          </c:dPt>
          <c:dPt>
            <c:idx val="50"/>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B-C188-4AAC-BB61-45BAC98B5D00}"/>
              </c:ext>
            </c:extLst>
          </c:dPt>
          <c:dPt>
            <c:idx val="57"/>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D-C188-4AAC-BB61-45BAC98B5D00}"/>
              </c:ext>
            </c:extLst>
          </c:dPt>
          <c:dPt>
            <c:idx val="74"/>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F-C188-4AAC-BB61-45BAC98B5D00}"/>
              </c:ext>
            </c:extLst>
          </c:dPt>
          <c:dPt>
            <c:idx val="79"/>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11-C188-4AAC-BB61-45BAC98B5D00}"/>
              </c:ext>
            </c:extLst>
          </c:dPt>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Sheet2!$D$3:$D$96</c:f>
              <c:numCache>
                <c:formatCode>General</c:formatCode>
                <c:ptCount val="94"/>
                <c:pt idx="0">
                  <c:v>0</c:v>
                </c:pt>
                <c:pt idx="1">
                  <c:v>0</c:v>
                </c:pt>
                <c:pt idx="2">
                  <c:v>0</c:v>
                </c:pt>
                <c:pt idx="3">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5">
                  <c:v>0</c:v>
                </c:pt>
                <c:pt idx="36">
                  <c:v>0</c:v>
                </c:pt>
                <c:pt idx="37">
                  <c:v>2</c:v>
                </c:pt>
                <c:pt idx="38">
                  <c:v>2</c:v>
                </c:pt>
                <c:pt idx="39">
                  <c:v>0</c:v>
                </c:pt>
                <c:pt idx="40">
                  <c:v>0</c:v>
                </c:pt>
                <c:pt idx="41">
                  <c:v>0</c:v>
                </c:pt>
                <c:pt idx="42">
                  <c:v>0</c:v>
                </c:pt>
                <c:pt idx="43">
                  <c:v>0</c:v>
                </c:pt>
                <c:pt idx="44">
                  <c:v>3</c:v>
                </c:pt>
                <c:pt idx="45">
                  <c:v>0</c:v>
                </c:pt>
                <c:pt idx="46">
                  <c:v>0</c:v>
                </c:pt>
                <c:pt idx="47">
                  <c:v>0</c:v>
                </c:pt>
                <c:pt idx="48">
                  <c:v>0</c:v>
                </c:pt>
                <c:pt idx="49">
                  <c:v>1</c:v>
                </c:pt>
                <c:pt idx="50">
                  <c:v>2</c:v>
                </c:pt>
                <c:pt idx="51">
                  <c:v>0</c:v>
                </c:pt>
                <c:pt idx="52">
                  <c:v>0</c:v>
                </c:pt>
                <c:pt idx="53">
                  <c:v>0</c:v>
                </c:pt>
                <c:pt idx="55">
                  <c:v>0</c:v>
                </c:pt>
                <c:pt idx="56">
                  <c:v>0</c:v>
                </c:pt>
                <c:pt idx="57">
                  <c:v>1</c:v>
                </c:pt>
                <c:pt idx="58">
                  <c:v>0</c:v>
                </c:pt>
                <c:pt idx="59">
                  <c:v>0</c:v>
                </c:pt>
                <c:pt idx="60">
                  <c:v>0</c:v>
                </c:pt>
                <c:pt idx="61">
                  <c:v>0</c:v>
                </c:pt>
                <c:pt idx="63">
                  <c:v>0</c:v>
                </c:pt>
                <c:pt idx="64">
                  <c:v>0</c:v>
                </c:pt>
                <c:pt idx="65">
                  <c:v>0</c:v>
                </c:pt>
                <c:pt idx="66">
                  <c:v>0</c:v>
                </c:pt>
                <c:pt idx="67">
                  <c:v>0</c:v>
                </c:pt>
                <c:pt idx="68">
                  <c:v>0</c:v>
                </c:pt>
                <c:pt idx="69">
                  <c:v>0</c:v>
                </c:pt>
                <c:pt idx="70">
                  <c:v>0</c:v>
                </c:pt>
                <c:pt idx="71">
                  <c:v>0</c:v>
                </c:pt>
                <c:pt idx="72">
                  <c:v>0</c:v>
                </c:pt>
                <c:pt idx="73">
                  <c:v>0</c:v>
                </c:pt>
                <c:pt idx="74">
                  <c:v>1</c:v>
                </c:pt>
                <c:pt idx="75">
                  <c:v>0</c:v>
                </c:pt>
                <c:pt idx="77">
                  <c:v>0</c:v>
                </c:pt>
                <c:pt idx="78">
                  <c:v>0</c:v>
                </c:pt>
                <c:pt idx="79">
                  <c:v>1</c:v>
                </c:pt>
                <c:pt idx="81">
                  <c:v>0</c:v>
                </c:pt>
                <c:pt idx="83">
                  <c:v>0</c:v>
                </c:pt>
                <c:pt idx="84">
                  <c:v>0</c:v>
                </c:pt>
                <c:pt idx="85">
                  <c:v>0</c:v>
                </c:pt>
                <c:pt idx="86">
                  <c:v>0</c:v>
                </c:pt>
                <c:pt idx="87">
                  <c:v>0</c:v>
                </c:pt>
                <c:pt idx="88">
                  <c:v>0</c:v>
                </c:pt>
                <c:pt idx="89">
                  <c:v>0</c:v>
                </c:pt>
                <c:pt idx="90">
                  <c:v>0</c:v>
                </c:pt>
                <c:pt idx="91">
                  <c:v>0</c:v>
                </c:pt>
                <c:pt idx="92">
                  <c:v>0</c:v>
                </c:pt>
                <c:pt idx="93">
                  <c:v>0</c:v>
                </c:pt>
              </c:numCache>
            </c:numRef>
          </c:val>
          <c:extLst xmlns:c16r2="http://schemas.microsoft.com/office/drawing/2015/06/chart">
            <c:ext xmlns:c16="http://schemas.microsoft.com/office/drawing/2014/chart" uri="{C3380CC4-5D6E-409C-BE32-E72D297353CC}">
              <c16:uniqueId val="{00000012-C188-4AAC-BB61-45BAC98B5D00}"/>
            </c:ext>
          </c:extLst>
        </c:ser>
        <c:ser>
          <c:idx val="3"/>
          <c:order val="3"/>
          <c:tx>
            <c:strRef>
              <c:f>Sheet2!$E$2</c:f>
              <c:strCache>
                <c:ptCount val="1"/>
                <c:pt idx="0">
                  <c:v>Fully vaccinated with breakthrough infection (n = 22)</c:v>
                </c:pt>
              </c:strCache>
            </c:strRef>
          </c:tx>
          <c:spPr>
            <a:solidFill>
              <a:schemeClr val="tx1"/>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Sheet2!$E$3:$E$96</c:f>
              <c:numCache>
                <c:formatCode>General</c:formatCode>
                <c:ptCount val="94"/>
                <c:pt idx="0">
                  <c:v>0</c:v>
                </c:pt>
                <c:pt idx="1">
                  <c:v>0</c:v>
                </c:pt>
                <c:pt idx="2">
                  <c:v>0</c:v>
                </c:pt>
                <c:pt idx="3">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0</c:v>
                </c:pt>
                <c:pt idx="51">
                  <c:v>3</c:v>
                </c:pt>
                <c:pt idx="52">
                  <c:v>0</c:v>
                </c:pt>
                <c:pt idx="53">
                  <c:v>0</c:v>
                </c:pt>
                <c:pt idx="55">
                  <c:v>0</c:v>
                </c:pt>
                <c:pt idx="56">
                  <c:v>0</c:v>
                </c:pt>
                <c:pt idx="57">
                  <c:v>1</c:v>
                </c:pt>
                <c:pt idx="58">
                  <c:v>1</c:v>
                </c:pt>
                <c:pt idx="59">
                  <c:v>1</c:v>
                </c:pt>
                <c:pt idx="60">
                  <c:v>0</c:v>
                </c:pt>
                <c:pt idx="61">
                  <c:v>0</c:v>
                </c:pt>
                <c:pt idx="63">
                  <c:v>0</c:v>
                </c:pt>
                <c:pt idx="64">
                  <c:v>2</c:v>
                </c:pt>
                <c:pt idx="65">
                  <c:v>1</c:v>
                </c:pt>
                <c:pt idx="66">
                  <c:v>0</c:v>
                </c:pt>
                <c:pt idx="67">
                  <c:v>1</c:v>
                </c:pt>
                <c:pt idx="68">
                  <c:v>0</c:v>
                </c:pt>
                <c:pt idx="69">
                  <c:v>1</c:v>
                </c:pt>
                <c:pt idx="70">
                  <c:v>1</c:v>
                </c:pt>
                <c:pt idx="71">
                  <c:v>0</c:v>
                </c:pt>
                <c:pt idx="72">
                  <c:v>0</c:v>
                </c:pt>
                <c:pt idx="73">
                  <c:v>2</c:v>
                </c:pt>
                <c:pt idx="74">
                  <c:v>0</c:v>
                </c:pt>
                <c:pt idx="75">
                  <c:v>0</c:v>
                </c:pt>
                <c:pt idx="77">
                  <c:v>0</c:v>
                </c:pt>
                <c:pt idx="78">
                  <c:v>1</c:v>
                </c:pt>
                <c:pt idx="79">
                  <c:v>1</c:v>
                </c:pt>
                <c:pt idx="81">
                  <c:v>0</c:v>
                </c:pt>
                <c:pt idx="83">
                  <c:v>1</c:v>
                </c:pt>
                <c:pt idx="84">
                  <c:v>0</c:v>
                </c:pt>
                <c:pt idx="85">
                  <c:v>0</c:v>
                </c:pt>
                <c:pt idx="86">
                  <c:v>0</c:v>
                </c:pt>
                <c:pt idx="87">
                  <c:v>0</c:v>
                </c:pt>
                <c:pt idx="88">
                  <c:v>1</c:v>
                </c:pt>
                <c:pt idx="89">
                  <c:v>0</c:v>
                </c:pt>
                <c:pt idx="90">
                  <c:v>1</c:v>
                </c:pt>
                <c:pt idx="91">
                  <c:v>1</c:v>
                </c:pt>
                <c:pt idx="92">
                  <c:v>0</c:v>
                </c:pt>
                <c:pt idx="93">
                  <c:v>1</c:v>
                </c:pt>
              </c:numCache>
            </c:numRef>
          </c:val>
          <c:extLst xmlns:c16r2="http://schemas.microsoft.com/office/drawing/2015/06/chart">
            <c:ext xmlns:c16="http://schemas.microsoft.com/office/drawing/2014/chart" uri="{C3380CC4-5D6E-409C-BE32-E72D297353CC}">
              <c16:uniqueId val="{00000013-C188-4AAC-BB61-45BAC98B5D00}"/>
            </c:ext>
          </c:extLst>
        </c:ser>
        <c:dLbls>
          <c:showLegendKey val="0"/>
          <c:showVal val="0"/>
          <c:showCatName val="0"/>
          <c:showSerName val="0"/>
          <c:showPercent val="0"/>
          <c:showBubbleSize val="0"/>
        </c:dLbls>
        <c:gapWidth val="0"/>
        <c:overlap val="100"/>
        <c:axId val="473273352"/>
        <c:axId val="473266688"/>
      </c:barChart>
      <c:dateAx>
        <c:axId val="47327335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a:t>Specimen collection date</a:t>
                </a:r>
              </a:p>
            </c:rich>
          </c:tx>
          <c:layout>
            <c:manualLayout>
              <c:xMode val="edge"/>
              <c:yMode val="edge"/>
              <c:x val="0.46514755777479033"/>
              <c:y val="0.9587893180019164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3266688"/>
        <c:crosses val="autoZero"/>
        <c:auto val="1"/>
        <c:lblOffset val="100"/>
        <c:baseTimeUnit val="days"/>
        <c:majorUnit val="3"/>
        <c:majorTimeUnit val="days"/>
      </c:dateAx>
      <c:valAx>
        <c:axId val="473266688"/>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a:t>No. of cases</a:t>
                </a:r>
              </a:p>
            </c:rich>
          </c:tx>
          <c:layout>
            <c:manualLayout>
              <c:xMode val="edge"/>
              <c:yMode val="edge"/>
              <c:x val="1.0840108401084011E-2"/>
              <c:y val="0.3964015609159966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3273352"/>
        <c:crossesAt val="44193"/>
        <c:crossBetween val="between"/>
      </c:valAx>
      <c:spPr>
        <a:noFill/>
        <a:ln>
          <a:noFill/>
        </a:ln>
        <a:effectLst/>
      </c:spPr>
    </c:plotArea>
    <c:legend>
      <c:legendPos val="r"/>
      <c:layout>
        <c:manualLayout>
          <c:xMode val="edge"/>
          <c:yMode val="edge"/>
          <c:x val="0"/>
          <c:y val="5.6424918396055436E-2"/>
          <c:w val="0.29854084871820091"/>
          <c:h val="0.15110495096103144"/>
        </c:manualLayout>
      </c:layout>
      <c:overlay val="0"/>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b="1"/>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643834448402146E-2"/>
          <c:y val="0.30909579489580463"/>
          <c:w val="0.9375729964648728"/>
          <c:h val="0.53823106118985953"/>
        </c:manualLayout>
      </c:layout>
      <c:barChart>
        <c:barDir val="col"/>
        <c:grouping val="stacked"/>
        <c:varyColors val="0"/>
        <c:ser>
          <c:idx val="0"/>
          <c:order val="0"/>
          <c:tx>
            <c:strRef>
              <c:f>Sheet2!$B$2</c:f>
              <c:strCache>
                <c:ptCount val="1"/>
                <c:pt idx="0">
                  <c:v>Unvaccinated (n = 447)</c:v>
                </c:pt>
              </c:strCache>
            </c:strRef>
          </c:tx>
          <c:spPr>
            <a:solidFill>
              <a:schemeClr val="bg1">
                <a:lumMod val="65000"/>
              </a:schemeClr>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Sheet2!$B$3:$B$96</c:f>
              <c:numCache>
                <c:formatCode>General</c:formatCode>
                <c:ptCount val="94"/>
                <c:pt idx="0">
                  <c:v>3</c:v>
                </c:pt>
                <c:pt idx="1">
                  <c:v>5</c:v>
                </c:pt>
                <c:pt idx="2">
                  <c:v>7</c:v>
                </c:pt>
                <c:pt idx="3">
                  <c:v>8</c:v>
                </c:pt>
                <c:pt idx="5">
                  <c:v>5</c:v>
                </c:pt>
                <c:pt idx="6">
                  <c:v>1</c:v>
                </c:pt>
                <c:pt idx="7">
                  <c:v>3</c:v>
                </c:pt>
                <c:pt idx="8">
                  <c:v>8</c:v>
                </c:pt>
                <c:pt idx="9">
                  <c:v>5</c:v>
                </c:pt>
                <c:pt idx="10">
                  <c:v>16</c:v>
                </c:pt>
                <c:pt idx="11">
                  <c:v>15</c:v>
                </c:pt>
                <c:pt idx="12">
                  <c:v>5</c:v>
                </c:pt>
                <c:pt idx="13">
                  <c:v>0</c:v>
                </c:pt>
                <c:pt idx="14">
                  <c:v>9</c:v>
                </c:pt>
                <c:pt idx="15">
                  <c:v>12</c:v>
                </c:pt>
                <c:pt idx="16">
                  <c:v>29</c:v>
                </c:pt>
                <c:pt idx="17">
                  <c:v>13</c:v>
                </c:pt>
                <c:pt idx="18">
                  <c:v>9</c:v>
                </c:pt>
                <c:pt idx="19">
                  <c:v>4</c:v>
                </c:pt>
                <c:pt idx="20">
                  <c:v>2</c:v>
                </c:pt>
                <c:pt idx="21">
                  <c:v>6</c:v>
                </c:pt>
                <c:pt idx="22">
                  <c:v>21</c:v>
                </c:pt>
                <c:pt idx="23">
                  <c:v>12</c:v>
                </c:pt>
                <c:pt idx="24">
                  <c:v>6</c:v>
                </c:pt>
                <c:pt idx="25">
                  <c:v>8</c:v>
                </c:pt>
                <c:pt idx="26">
                  <c:v>2</c:v>
                </c:pt>
                <c:pt idx="27">
                  <c:v>1</c:v>
                </c:pt>
                <c:pt idx="28">
                  <c:v>9</c:v>
                </c:pt>
                <c:pt idx="29">
                  <c:v>11</c:v>
                </c:pt>
                <c:pt idx="30">
                  <c:v>7</c:v>
                </c:pt>
                <c:pt idx="31">
                  <c:v>7</c:v>
                </c:pt>
                <c:pt idx="32">
                  <c:v>4</c:v>
                </c:pt>
                <c:pt idx="33">
                  <c:v>4</c:v>
                </c:pt>
                <c:pt idx="35">
                  <c:v>6</c:v>
                </c:pt>
                <c:pt idx="36">
                  <c:v>13</c:v>
                </c:pt>
                <c:pt idx="37">
                  <c:v>18</c:v>
                </c:pt>
                <c:pt idx="38">
                  <c:v>10</c:v>
                </c:pt>
                <c:pt idx="39">
                  <c:v>4</c:v>
                </c:pt>
                <c:pt idx="40">
                  <c:v>3</c:v>
                </c:pt>
                <c:pt idx="41">
                  <c:v>0</c:v>
                </c:pt>
                <c:pt idx="42">
                  <c:v>7</c:v>
                </c:pt>
                <c:pt idx="43">
                  <c:v>6</c:v>
                </c:pt>
                <c:pt idx="44">
                  <c:v>6</c:v>
                </c:pt>
                <c:pt idx="45">
                  <c:v>2</c:v>
                </c:pt>
                <c:pt idx="46">
                  <c:v>2</c:v>
                </c:pt>
                <c:pt idx="47">
                  <c:v>3</c:v>
                </c:pt>
                <c:pt idx="48">
                  <c:v>1</c:v>
                </c:pt>
                <c:pt idx="49">
                  <c:v>5</c:v>
                </c:pt>
                <c:pt idx="50">
                  <c:v>4</c:v>
                </c:pt>
                <c:pt idx="51">
                  <c:v>3</c:v>
                </c:pt>
                <c:pt idx="52">
                  <c:v>1</c:v>
                </c:pt>
                <c:pt idx="53">
                  <c:v>1</c:v>
                </c:pt>
                <c:pt idx="55">
                  <c:v>2</c:v>
                </c:pt>
                <c:pt idx="56">
                  <c:v>4</c:v>
                </c:pt>
                <c:pt idx="57">
                  <c:v>6</c:v>
                </c:pt>
                <c:pt idx="58">
                  <c:v>5</c:v>
                </c:pt>
                <c:pt idx="59">
                  <c:v>0</c:v>
                </c:pt>
                <c:pt idx="60">
                  <c:v>2</c:v>
                </c:pt>
                <c:pt idx="61">
                  <c:v>2</c:v>
                </c:pt>
                <c:pt idx="63">
                  <c:v>2</c:v>
                </c:pt>
                <c:pt idx="64">
                  <c:v>0</c:v>
                </c:pt>
                <c:pt idx="65">
                  <c:v>1</c:v>
                </c:pt>
                <c:pt idx="66">
                  <c:v>4</c:v>
                </c:pt>
                <c:pt idx="67">
                  <c:v>1</c:v>
                </c:pt>
                <c:pt idx="68">
                  <c:v>1</c:v>
                </c:pt>
                <c:pt idx="69">
                  <c:v>1</c:v>
                </c:pt>
                <c:pt idx="70">
                  <c:v>1</c:v>
                </c:pt>
                <c:pt idx="71">
                  <c:v>8</c:v>
                </c:pt>
                <c:pt idx="72">
                  <c:v>2</c:v>
                </c:pt>
                <c:pt idx="73">
                  <c:v>2</c:v>
                </c:pt>
                <c:pt idx="74">
                  <c:v>0</c:v>
                </c:pt>
                <c:pt idx="75">
                  <c:v>3</c:v>
                </c:pt>
                <c:pt idx="77">
                  <c:v>2</c:v>
                </c:pt>
                <c:pt idx="78">
                  <c:v>3</c:v>
                </c:pt>
                <c:pt idx="79">
                  <c:v>6</c:v>
                </c:pt>
                <c:pt idx="81">
                  <c:v>5</c:v>
                </c:pt>
                <c:pt idx="83">
                  <c:v>0</c:v>
                </c:pt>
                <c:pt idx="84">
                  <c:v>3</c:v>
                </c:pt>
                <c:pt idx="85">
                  <c:v>3</c:v>
                </c:pt>
                <c:pt idx="86">
                  <c:v>1</c:v>
                </c:pt>
                <c:pt idx="87">
                  <c:v>7</c:v>
                </c:pt>
                <c:pt idx="88">
                  <c:v>3</c:v>
                </c:pt>
                <c:pt idx="89">
                  <c:v>2</c:v>
                </c:pt>
                <c:pt idx="90">
                  <c:v>1</c:v>
                </c:pt>
                <c:pt idx="91">
                  <c:v>1</c:v>
                </c:pt>
                <c:pt idx="92">
                  <c:v>1</c:v>
                </c:pt>
                <c:pt idx="93">
                  <c:v>10</c:v>
                </c:pt>
              </c:numCache>
            </c:numRef>
          </c:val>
          <c:extLst xmlns:c16r2="http://schemas.microsoft.com/office/drawing/2015/06/chart">
            <c:ext xmlns:c16="http://schemas.microsoft.com/office/drawing/2014/chart" uri="{C3380CC4-5D6E-409C-BE32-E72D297353CC}">
              <c16:uniqueId val="{00000000-C188-4AAC-BB61-45BAC98B5D00}"/>
            </c:ext>
          </c:extLst>
        </c:ser>
        <c:ser>
          <c:idx val="1"/>
          <c:order val="1"/>
          <c:tx>
            <c:strRef>
              <c:f>Sheet2!$C$2</c:f>
              <c:strCache>
                <c:ptCount val="1"/>
                <c:pt idx="0">
                  <c:v>Partially vaccinated (n = 145)</c:v>
                </c:pt>
              </c:strCache>
            </c:strRef>
          </c:tx>
          <c:spPr>
            <a:solidFill>
              <a:schemeClr val="accent1"/>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Sheet2!$C$3:$C$96</c:f>
              <c:numCache>
                <c:formatCode>General</c:formatCode>
                <c:ptCount val="94"/>
                <c:pt idx="0">
                  <c:v>1</c:v>
                </c:pt>
                <c:pt idx="1">
                  <c:v>1</c:v>
                </c:pt>
                <c:pt idx="2">
                  <c:v>0</c:v>
                </c:pt>
                <c:pt idx="3">
                  <c:v>1</c:v>
                </c:pt>
                <c:pt idx="5">
                  <c:v>0</c:v>
                </c:pt>
                <c:pt idx="6">
                  <c:v>0</c:v>
                </c:pt>
                <c:pt idx="7">
                  <c:v>3</c:v>
                </c:pt>
                <c:pt idx="8">
                  <c:v>1</c:v>
                </c:pt>
                <c:pt idx="9">
                  <c:v>2</c:v>
                </c:pt>
                <c:pt idx="10">
                  <c:v>10</c:v>
                </c:pt>
                <c:pt idx="11">
                  <c:v>6</c:v>
                </c:pt>
                <c:pt idx="12">
                  <c:v>3</c:v>
                </c:pt>
                <c:pt idx="13">
                  <c:v>1</c:v>
                </c:pt>
                <c:pt idx="14">
                  <c:v>4</c:v>
                </c:pt>
                <c:pt idx="15">
                  <c:v>7</c:v>
                </c:pt>
                <c:pt idx="16">
                  <c:v>12</c:v>
                </c:pt>
                <c:pt idx="17">
                  <c:v>6</c:v>
                </c:pt>
                <c:pt idx="18">
                  <c:v>4</c:v>
                </c:pt>
                <c:pt idx="19">
                  <c:v>0</c:v>
                </c:pt>
                <c:pt idx="20">
                  <c:v>2</c:v>
                </c:pt>
                <c:pt idx="21">
                  <c:v>4</c:v>
                </c:pt>
                <c:pt idx="22">
                  <c:v>10</c:v>
                </c:pt>
                <c:pt idx="23">
                  <c:v>3</c:v>
                </c:pt>
                <c:pt idx="24">
                  <c:v>7</c:v>
                </c:pt>
                <c:pt idx="25">
                  <c:v>3</c:v>
                </c:pt>
                <c:pt idx="26">
                  <c:v>0</c:v>
                </c:pt>
                <c:pt idx="27">
                  <c:v>1</c:v>
                </c:pt>
                <c:pt idx="28">
                  <c:v>4</c:v>
                </c:pt>
                <c:pt idx="29">
                  <c:v>4</c:v>
                </c:pt>
                <c:pt idx="30">
                  <c:v>1</c:v>
                </c:pt>
                <c:pt idx="31">
                  <c:v>4</c:v>
                </c:pt>
                <c:pt idx="32">
                  <c:v>1</c:v>
                </c:pt>
                <c:pt idx="33">
                  <c:v>0</c:v>
                </c:pt>
                <c:pt idx="35">
                  <c:v>5</c:v>
                </c:pt>
                <c:pt idx="36">
                  <c:v>6</c:v>
                </c:pt>
                <c:pt idx="37">
                  <c:v>5</c:v>
                </c:pt>
                <c:pt idx="38">
                  <c:v>2</c:v>
                </c:pt>
                <c:pt idx="39">
                  <c:v>1</c:v>
                </c:pt>
                <c:pt idx="40">
                  <c:v>0</c:v>
                </c:pt>
                <c:pt idx="41">
                  <c:v>1</c:v>
                </c:pt>
                <c:pt idx="42">
                  <c:v>0</c:v>
                </c:pt>
                <c:pt idx="43">
                  <c:v>2</c:v>
                </c:pt>
                <c:pt idx="44">
                  <c:v>3</c:v>
                </c:pt>
                <c:pt idx="45">
                  <c:v>0</c:v>
                </c:pt>
                <c:pt idx="46">
                  <c:v>0</c:v>
                </c:pt>
                <c:pt idx="47">
                  <c:v>0</c:v>
                </c:pt>
                <c:pt idx="48">
                  <c:v>0</c:v>
                </c:pt>
                <c:pt idx="49">
                  <c:v>2</c:v>
                </c:pt>
                <c:pt idx="50">
                  <c:v>1</c:v>
                </c:pt>
                <c:pt idx="51">
                  <c:v>0</c:v>
                </c:pt>
                <c:pt idx="52">
                  <c:v>0</c:v>
                </c:pt>
                <c:pt idx="53">
                  <c:v>0</c:v>
                </c:pt>
                <c:pt idx="55">
                  <c:v>0</c:v>
                </c:pt>
                <c:pt idx="56">
                  <c:v>0</c:v>
                </c:pt>
                <c:pt idx="57">
                  <c:v>1</c:v>
                </c:pt>
                <c:pt idx="58">
                  <c:v>0</c:v>
                </c:pt>
                <c:pt idx="59">
                  <c:v>0</c:v>
                </c:pt>
                <c:pt idx="60">
                  <c:v>0</c:v>
                </c:pt>
                <c:pt idx="61">
                  <c:v>0</c:v>
                </c:pt>
                <c:pt idx="63">
                  <c:v>0</c:v>
                </c:pt>
                <c:pt idx="64">
                  <c:v>0</c:v>
                </c:pt>
                <c:pt idx="65">
                  <c:v>0</c:v>
                </c:pt>
                <c:pt idx="66">
                  <c:v>0</c:v>
                </c:pt>
                <c:pt idx="67">
                  <c:v>2</c:v>
                </c:pt>
                <c:pt idx="68">
                  <c:v>0</c:v>
                </c:pt>
                <c:pt idx="69">
                  <c:v>0</c:v>
                </c:pt>
                <c:pt idx="70">
                  <c:v>0</c:v>
                </c:pt>
                <c:pt idx="71">
                  <c:v>0</c:v>
                </c:pt>
                <c:pt idx="72">
                  <c:v>0</c:v>
                </c:pt>
                <c:pt idx="73">
                  <c:v>0</c:v>
                </c:pt>
                <c:pt idx="74">
                  <c:v>0</c:v>
                </c:pt>
                <c:pt idx="75">
                  <c:v>3</c:v>
                </c:pt>
                <c:pt idx="77">
                  <c:v>0</c:v>
                </c:pt>
                <c:pt idx="78">
                  <c:v>0</c:v>
                </c:pt>
                <c:pt idx="79">
                  <c:v>0</c:v>
                </c:pt>
                <c:pt idx="81">
                  <c:v>1</c:v>
                </c:pt>
                <c:pt idx="83">
                  <c:v>0</c:v>
                </c:pt>
                <c:pt idx="84">
                  <c:v>0</c:v>
                </c:pt>
                <c:pt idx="85">
                  <c:v>0</c:v>
                </c:pt>
                <c:pt idx="86">
                  <c:v>1</c:v>
                </c:pt>
                <c:pt idx="87">
                  <c:v>1</c:v>
                </c:pt>
                <c:pt idx="88">
                  <c:v>0</c:v>
                </c:pt>
                <c:pt idx="89">
                  <c:v>0</c:v>
                </c:pt>
                <c:pt idx="90">
                  <c:v>0</c:v>
                </c:pt>
                <c:pt idx="91">
                  <c:v>1</c:v>
                </c:pt>
                <c:pt idx="92">
                  <c:v>0</c:v>
                </c:pt>
                <c:pt idx="93">
                  <c:v>1</c:v>
                </c:pt>
              </c:numCache>
            </c:numRef>
          </c:val>
          <c:extLst xmlns:c16r2="http://schemas.microsoft.com/office/drawing/2015/06/chart">
            <c:ext xmlns:c16="http://schemas.microsoft.com/office/drawing/2014/chart" uri="{C3380CC4-5D6E-409C-BE32-E72D297353CC}">
              <c16:uniqueId val="{00000001-C188-4AAC-BB61-45BAC98B5D00}"/>
            </c:ext>
          </c:extLst>
        </c:ser>
        <c:ser>
          <c:idx val="2"/>
          <c:order val="2"/>
          <c:tx>
            <c:strRef>
              <c:f>Sheet2!$D$2</c:f>
              <c:strCache>
                <c:ptCount val="1"/>
                <c:pt idx="0">
                  <c:v>Vaccinated but not immune (n = 13)</c:v>
                </c:pt>
              </c:strCache>
            </c:strRef>
          </c:tx>
          <c:spPr>
            <a:pattFill prst="wdUpDiag">
              <a:fgClr>
                <a:sysClr val="windowText" lastClr="000000">
                  <a:lumMod val="50000"/>
                  <a:lumOff val="50000"/>
                </a:sysClr>
              </a:fgClr>
              <a:bgClr>
                <a:sysClr val="window" lastClr="FFFFFF"/>
              </a:bgClr>
            </a:pattFill>
            <a:ln>
              <a:solidFill>
                <a:schemeClr val="tx1"/>
              </a:solidFill>
            </a:ln>
            <a:effectLst/>
          </c:spPr>
          <c:invertIfNegative val="0"/>
          <c:dPt>
            <c:idx val="37"/>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3-C188-4AAC-BB61-45BAC98B5D00}"/>
              </c:ext>
            </c:extLst>
          </c:dPt>
          <c:dPt>
            <c:idx val="38"/>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5-C188-4AAC-BB61-45BAC98B5D00}"/>
              </c:ext>
            </c:extLst>
          </c:dPt>
          <c:dPt>
            <c:idx val="44"/>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7-C188-4AAC-BB61-45BAC98B5D00}"/>
              </c:ext>
            </c:extLst>
          </c:dPt>
          <c:dPt>
            <c:idx val="49"/>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9-C188-4AAC-BB61-45BAC98B5D00}"/>
              </c:ext>
            </c:extLst>
          </c:dPt>
          <c:dPt>
            <c:idx val="50"/>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B-C188-4AAC-BB61-45BAC98B5D00}"/>
              </c:ext>
            </c:extLst>
          </c:dPt>
          <c:dPt>
            <c:idx val="57"/>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D-C188-4AAC-BB61-45BAC98B5D00}"/>
              </c:ext>
            </c:extLst>
          </c:dPt>
          <c:dPt>
            <c:idx val="74"/>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F-C188-4AAC-BB61-45BAC98B5D00}"/>
              </c:ext>
            </c:extLst>
          </c:dPt>
          <c:dPt>
            <c:idx val="79"/>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11-C188-4AAC-BB61-45BAC98B5D00}"/>
              </c:ext>
            </c:extLst>
          </c:dPt>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Sheet2!$D$3:$D$96</c:f>
              <c:numCache>
                <c:formatCode>General</c:formatCode>
                <c:ptCount val="94"/>
                <c:pt idx="0">
                  <c:v>0</c:v>
                </c:pt>
                <c:pt idx="1">
                  <c:v>0</c:v>
                </c:pt>
                <c:pt idx="2">
                  <c:v>0</c:v>
                </c:pt>
                <c:pt idx="3">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5">
                  <c:v>0</c:v>
                </c:pt>
                <c:pt idx="36">
                  <c:v>0</c:v>
                </c:pt>
                <c:pt idx="37">
                  <c:v>2</c:v>
                </c:pt>
                <c:pt idx="38">
                  <c:v>2</c:v>
                </c:pt>
                <c:pt idx="39">
                  <c:v>0</c:v>
                </c:pt>
                <c:pt idx="40">
                  <c:v>0</c:v>
                </c:pt>
                <c:pt idx="41">
                  <c:v>0</c:v>
                </c:pt>
                <c:pt idx="42">
                  <c:v>0</c:v>
                </c:pt>
                <c:pt idx="43">
                  <c:v>0</c:v>
                </c:pt>
                <c:pt idx="44">
                  <c:v>3</c:v>
                </c:pt>
                <c:pt idx="45">
                  <c:v>0</c:v>
                </c:pt>
                <c:pt idx="46">
                  <c:v>0</c:v>
                </c:pt>
                <c:pt idx="47">
                  <c:v>0</c:v>
                </c:pt>
                <c:pt idx="48">
                  <c:v>0</c:v>
                </c:pt>
                <c:pt idx="49">
                  <c:v>1</c:v>
                </c:pt>
                <c:pt idx="50">
                  <c:v>2</c:v>
                </c:pt>
                <c:pt idx="51">
                  <c:v>0</c:v>
                </c:pt>
                <c:pt idx="52">
                  <c:v>0</c:v>
                </c:pt>
                <c:pt idx="53">
                  <c:v>0</c:v>
                </c:pt>
                <c:pt idx="55">
                  <c:v>0</c:v>
                </c:pt>
                <c:pt idx="56">
                  <c:v>0</c:v>
                </c:pt>
                <c:pt idx="57">
                  <c:v>1</c:v>
                </c:pt>
                <c:pt idx="58">
                  <c:v>0</c:v>
                </c:pt>
                <c:pt idx="59">
                  <c:v>0</c:v>
                </c:pt>
                <c:pt idx="60">
                  <c:v>0</c:v>
                </c:pt>
                <c:pt idx="61">
                  <c:v>0</c:v>
                </c:pt>
                <c:pt idx="63">
                  <c:v>0</c:v>
                </c:pt>
                <c:pt idx="64">
                  <c:v>0</c:v>
                </c:pt>
                <c:pt idx="65">
                  <c:v>0</c:v>
                </c:pt>
                <c:pt idx="66">
                  <c:v>0</c:v>
                </c:pt>
                <c:pt idx="67">
                  <c:v>0</c:v>
                </c:pt>
                <c:pt idx="68">
                  <c:v>0</c:v>
                </c:pt>
                <c:pt idx="69">
                  <c:v>0</c:v>
                </c:pt>
                <c:pt idx="70">
                  <c:v>0</c:v>
                </c:pt>
                <c:pt idx="71">
                  <c:v>0</c:v>
                </c:pt>
                <c:pt idx="72">
                  <c:v>0</c:v>
                </c:pt>
                <c:pt idx="73">
                  <c:v>0</c:v>
                </c:pt>
                <c:pt idx="74">
                  <c:v>1</c:v>
                </c:pt>
                <c:pt idx="75">
                  <c:v>0</c:v>
                </c:pt>
                <c:pt idx="77">
                  <c:v>0</c:v>
                </c:pt>
                <c:pt idx="78">
                  <c:v>0</c:v>
                </c:pt>
                <c:pt idx="79">
                  <c:v>1</c:v>
                </c:pt>
                <c:pt idx="81">
                  <c:v>0</c:v>
                </c:pt>
                <c:pt idx="83">
                  <c:v>0</c:v>
                </c:pt>
                <c:pt idx="84">
                  <c:v>0</c:v>
                </c:pt>
                <c:pt idx="85">
                  <c:v>0</c:v>
                </c:pt>
                <c:pt idx="86">
                  <c:v>0</c:v>
                </c:pt>
                <c:pt idx="87">
                  <c:v>0</c:v>
                </c:pt>
                <c:pt idx="88">
                  <c:v>0</c:v>
                </c:pt>
                <c:pt idx="89">
                  <c:v>0</c:v>
                </c:pt>
                <c:pt idx="90">
                  <c:v>0</c:v>
                </c:pt>
                <c:pt idx="91">
                  <c:v>0</c:v>
                </c:pt>
                <c:pt idx="92">
                  <c:v>0</c:v>
                </c:pt>
                <c:pt idx="93">
                  <c:v>0</c:v>
                </c:pt>
              </c:numCache>
            </c:numRef>
          </c:val>
          <c:extLst xmlns:c16r2="http://schemas.microsoft.com/office/drawing/2015/06/chart">
            <c:ext xmlns:c16="http://schemas.microsoft.com/office/drawing/2014/chart" uri="{C3380CC4-5D6E-409C-BE32-E72D297353CC}">
              <c16:uniqueId val="{00000012-C188-4AAC-BB61-45BAC98B5D00}"/>
            </c:ext>
          </c:extLst>
        </c:ser>
        <c:ser>
          <c:idx val="3"/>
          <c:order val="3"/>
          <c:tx>
            <c:strRef>
              <c:f>Sheet2!$E$2</c:f>
              <c:strCache>
                <c:ptCount val="1"/>
                <c:pt idx="0">
                  <c:v>Fully vaccinated with breakthrough infection (n = 22)</c:v>
                </c:pt>
              </c:strCache>
            </c:strRef>
          </c:tx>
          <c:spPr>
            <a:solidFill>
              <a:schemeClr val="tx1"/>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Sheet2!$E$3:$E$96</c:f>
              <c:numCache>
                <c:formatCode>General</c:formatCode>
                <c:ptCount val="94"/>
                <c:pt idx="0">
                  <c:v>0</c:v>
                </c:pt>
                <c:pt idx="1">
                  <c:v>0</c:v>
                </c:pt>
                <c:pt idx="2">
                  <c:v>0</c:v>
                </c:pt>
                <c:pt idx="3">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0</c:v>
                </c:pt>
                <c:pt idx="51">
                  <c:v>3</c:v>
                </c:pt>
                <c:pt idx="52">
                  <c:v>0</c:v>
                </c:pt>
                <c:pt idx="53">
                  <c:v>0</c:v>
                </c:pt>
                <c:pt idx="55">
                  <c:v>0</c:v>
                </c:pt>
                <c:pt idx="56">
                  <c:v>0</c:v>
                </c:pt>
                <c:pt idx="57">
                  <c:v>1</c:v>
                </c:pt>
                <c:pt idx="58">
                  <c:v>1</c:v>
                </c:pt>
                <c:pt idx="59">
                  <c:v>1</c:v>
                </c:pt>
                <c:pt idx="60">
                  <c:v>0</c:v>
                </c:pt>
                <c:pt idx="61">
                  <c:v>0</c:v>
                </c:pt>
                <c:pt idx="63">
                  <c:v>0</c:v>
                </c:pt>
                <c:pt idx="64">
                  <c:v>2</c:v>
                </c:pt>
                <c:pt idx="65">
                  <c:v>1</c:v>
                </c:pt>
                <c:pt idx="66">
                  <c:v>0</c:v>
                </c:pt>
                <c:pt idx="67">
                  <c:v>1</c:v>
                </c:pt>
                <c:pt idx="68">
                  <c:v>0</c:v>
                </c:pt>
                <c:pt idx="69">
                  <c:v>1</c:v>
                </c:pt>
                <c:pt idx="70">
                  <c:v>1</c:v>
                </c:pt>
                <c:pt idx="71">
                  <c:v>0</c:v>
                </c:pt>
                <c:pt idx="72">
                  <c:v>0</c:v>
                </c:pt>
                <c:pt idx="73">
                  <c:v>2</c:v>
                </c:pt>
                <c:pt idx="74">
                  <c:v>0</c:v>
                </c:pt>
                <c:pt idx="75">
                  <c:v>0</c:v>
                </c:pt>
                <c:pt idx="77">
                  <c:v>0</c:v>
                </c:pt>
                <c:pt idx="78">
                  <c:v>1</c:v>
                </c:pt>
                <c:pt idx="79">
                  <c:v>1</c:v>
                </c:pt>
                <c:pt idx="81">
                  <c:v>0</c:v>
                </c:pt>
                <c:pt idx="83">
                  <c:v>1</c:v>
                </c:pt>
                <c:pt idx="84">
                  <c:v>0</c:v>
                </c:pt>
                <c:pt idx="85">
                  <c:v>0</c:v>
                </c:pt>
                <c:pt idx="86">
                  <c:v>0</c:v>
                </c:pt>
                <c:pt idx="87">
                  <c:v>0</c:v>
                </c:pt>
                <c:pt idx="88">
                  <c:v>1</c:v>
                </c:pt>
                <c:pt idx="89">
                  <c:v>0</c:v>
                </c:pt>
                <c:pt idx="90">
                  <c:v>1</c:v>
                </c:pt>
                <c:pt idx="91">
                  <c:v>1</c:v>
                </c:pt>
                <c:pt idx="92">
                  <c:v>0</c:v>
                </c:pt>
                <c:pt idx="93">
                  <c:v>1</c:v>
                </c:pt>
              </c:numCache>
            </c:numRef>
          </c:val>
          <c:extLst xmlns:c16r2="http://schemas.microsoft.com/office/drawing/2015/06/chart">
            <c:ext xmlns:c16="http://schemas.microsoft.com/office/drawing/2014/chart" uri="{C3380CC4-5D6E-409C-BE32-E72D297353CC}">
              <c16:uniqueId val="{00000013-C188-4AAC-BB61-45BAC98B5D00}"/>
            </c:ext>
          </c:extLst>
        </c:ser>
        <c:dLbls>
          <c:showLegendKey val="0"/>
          <c:showVal val="0"/>
          <c:showCatName val="0"/>
          <c:showSerName val="0"/>
          <c:showPercent val="0"/>
          <c:showBubbleSize val="0"/>
        </c:dLbls>
        <c:gapWidth val="0"/>
        <c:overlap val="100"/>
        <c:axId val="473616936"/>
        <c:axId val="473622032"/>
      </c:barChart>
      <c:dateAx>
        <c:axId val="47361693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a:t>Specimen collection date</a:t>
                </a:r>
              </a:p>
            </c:rich>
          </c:tx>
          <c:layout>
            <c:manualLayout>
              <c:xMode val="edge"/>
              <c:yMode val="edge"/>
              <c:x val="0.46514755777479033"/>
              <c:y val="0.9587893180019164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3622032"/>
        <c:crosses val="autoZero"/>
        <c:auto val="1"/>
        <c:lblOffset val="100"/>
        <c:baseTimeUnit val="days"/>
        <c:majorUnit val="3"/>
        <c:majorTimeUnit val="days"/>
      </c:dateAx>
      <c:valAx>
        <c:axId val="473622032"/>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a:t>No. of cases</a:t>
                </a:r>
              </a:p>
            </c:rich>
          </c:tx>
          <c:layout>
            <c:manualLayout>
              <c:xMode val="edge"/>
              <c:yMode val="edge"/>
              <c:x val="1.0840108401084011E-2"/>
              <c:y val="0.3964015609159966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3616936"/>
        <c:crossesAt val="44193"/>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b="1"/>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643834448402146E-2"/>
          <c:y val="0.30909579489580463"/>
          <c:w val="0.9375729964648728"/>
          <c:h val="0.53823106118985953"/>
        </c:manualLayout>
      </c:layout>
      <c:barChart>
        <c:barDir val="col"/>
        <c:grouping val="stacked"/>
        <c:varyColors val="0"/>
        <c:ser>
          <c:idx val="0"/>
          <c:order val="0"/>
          <c:tx>
            <c:strRef>
              <c:f>Sheet2!$B$2</c:f>
              <c:strCache>
                <c:ptCount val="1"/>
                <c:pt idx="0">
                  <c:v>Unvaccinated (n = 447)</c:v>
                </c:pt>
              </c:strCache>
            </c:strRef>
          </c:tx>
          <c:spPr>
            <a:solidFill>
              <a:schemeClr val="bg1">
                <a:lumMod val="65000"/>
              </a:schemeClr>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Sheet2!$B$3:$B$96</c:f>
              <c:numCache>
                <c:formatCode>General</c:formatCode>
                <c:ptCount val="94"/>
                <c:pt idx="0">
                  <c:v>3</c:v>
                </c:pt>
                <c:pt idx="1">
                  <c:v>5</c:v>
                </c:pt>
                <c:pt idx="2">
                  <c:v>7</c:v>
                </c:pt>
                <c:pt idx="3">
                  <c:v>8</c:v>
                </c:pt>
                <c:pt idx="5">
                  <c:v>5</c:v>
                </c:pt>
                <c:pt idx="6">
                  <c:v>1</c:v>
                </c:pt>
                <c:pt idx="7">
                  <c:v>3</c:v>
                </c:pt>
                <c:pt idx="8">
                  <c:v>8</c:v>
                </c:pt>
                <c:pt idx="9">
                  <c:v>5</c:v>
                </c:pt>
                <c:pt idx="10">
                  <c:v>16</c:v>
                </c:pt>
                <c:pt idx="11">
                  <c:v>15</c:v>
                </c:pt>
                <c:pt idx="12">
                  <c:v>5</c:v>
                </c:pt>
                <c:pt idx="13">
                  <c:v>0</c:v>
                </c:pt>
                <c:pt idx="14">
                  <c:v>9</c:v>
                </c:pt>
                <c:pt idx="15">
                  <c:v>12</c:v>
                </c:pt>
                <c:pt idx="16">
                  <c:v>29</c:v>
                </c:pt>
                <c:pt idx="17">
                  <c:v>13</c:v>
                </c:pt>
                <c:pt idx="18">
                  <c:v>9</c:v>
                </c:pt>
                <c:pt idx="19">
                  <c:v>4</c:v>
                </c:pt>
                <c:pt idx="20">
                  <c:v>2</c:v>
                </c:pt>
                <c:pt idx="21">
                  <c:v>6</c:v>
                </c:pt>
                <c:pt idx="22">
                  <c:v>21</c:v>
                </c:pt>
                <c:pt idx="23">
                  <c:v>12</c:v>
                </c:pt>
                <c:pt idx="24">
                  <c:v>6</c:v>
                </c:pt>
                <c:pt idx="25">
                  <c:v>8</c:v>
                </c:pt>
                <c:pt idx="26">
                  <c:v>2</c:v>
                </c:pt>
                <c:pt idx="27">
                  <c:v>1</c:v>
                </c:pt>
                <c:pt idx="28">
                  <c:v>9</c:v>
                </c:pt>
                <c:pt idx="29">
                  <c:v>11</c:v>
                </c:pt>
                <c:pt idx="30">
                  <c:v>7</c:v>
                </c:pt>
                <c:pt idx="31">
                  <c:v>7</c:v>
                </c:pt>
                <c:pt idx="32">
                  <c:v>4</c:v>
                </c:pt>
                <c:pt idx="33">
                  <c:v>4</c:v>
                </c:pt>
                <c:pt idx="35">
                  <c:v>6</c:v>
                </c:pt>
                <c:pt idx="36">
                  <c:v>13</c:v>
                </c:pt>
                <c:pt idx="37">
                  <c:v>18</c:v>
                </c:pt>
                <c:pt idx="38">
                  <c:v>10</c:v>
                </c:pt>
                <c:pt idx="39">
                  <c:v>4</c:v>
                </c:pt>
                <c:pt idx="40">
                  <c:v>3</c:v>
                </c:pt>
                <c:pt idx="41">
                  <c:v>0</c:v>
                </c:pt>
                <c:pt idx="42">
                  <c:v>7</c:v>
                </c:pt>
                <c:pt idx="43">
                  <c:v>6</c:v>
                </c:pt>
                <c:pt idx="44">
                  <c:v>6</c:v>
                </c:pt>
                <c:pt idx="45">
                  <c:v>2</c:v>
                </c:pt>
                <c:pt idx="46">
                  <c:v>2</c:v>
                </c:pt>
                <c:pt idx="47">
                  <c:v>3</c:v>
                </c:pt>
                <c:pt idx="48">
                  <c:v>1</c:v>
                </c:pt>
                <c:pt idx="49">
                  <c:v>5</c:v>
                </c:pt>
                <c:pt idx="50">
                  <c:v>4</c:v>
                </c:pt>
                <c:pt idx="51">
                  <c:v>3</c:v>
                </c:pt>
                <c:pt idx="52">
                  <c:v>1</c:v>
                </c:pt>
                <c:pt idx="53">
                  <c:v>1</c:v>
                </c:pt>
                <c:pt idx="55">
                  <c:v>2</c:v>
                </c:pt>
                <c:pt idx="56">
                  <c:v>4</c:v>
                </c:pt>
                <c:pt idx="57">
                  <c:v>6</c:v>
                </c:pt>
                <c:pt idx="58">
                  <c:v>5</c:v>
                </c:pt>
                <c:pt idx="59">
                  <c:v>0</c:v>
                </c:pt>
                <c:pt idx="60">
                  <c:v>2</c:v>
                </c:pt>
                <c:pt idx="61">
                  <c:v>2</c:v>
                </c:pt>
                <c:pt idx="63">
                  <c:v>2</c:v>
                </c:pt>
                <c:pt idx="64">
                  <c:v>0</c:v>
                </c:pt>
                <c:pt idx="65">
                  <c:v>1</c:v>
                </c:pt>
                <c:pt idx="66">
                  <c:v>4</c:v>
                </c:pt>
                <c:pt idx="67">
                  <c:v>1</c:v>
                </c:pt>
                <c:pt idx="68">
                  <c:v>1</c:v>
                </c:pt>
                <c:pt idx="69">
                  <c:v>1</c:v>
                </c:pt>
                <c:pt idx="70">
                  <c:v>1</c:v>
                </c:pt>
                <c:pt idx="71">
                  <c:v>8</c:v>
                </c:pt>
                <c:pt idx="72">
                  <c:v>2</c:v>
                </c:pt>
                <c:pt idx="73">
                  <c:v>2</c:v>
                </c:pt>
                <c:pt idx="74">
                  <c:v>0</c:v>
                </c:pt>
                <c:pt idx="75">
                  <c:v>3</c:v>
                </c:pt>
                <c:pt idx="77">
                  <c:v>2</c:v>
                </c:pt>
                <c:pt idx="78">
                  <c:v>3</c:v>
                </c:pt>
                <c:pt idx="79">
                  <c:v>6</c:v>
                </c:pt>
                <c:pt idx="81">
                  <c:v>5</c:v>
                </c:pt>
                <c:pt idx="83">
                  <c:v>0</c:v>
                </c:pt>
                <c:pt idx="84">
                  <c:v>3</c:v>
                </c:pt>
                <c:pt idx="85">
                  <c:v>3</c:v>
                </c:pt>
                <c:pt idx="86">
                  <c:v>1</c:v>
                </c:pt>
                <c:pt idx="87">
                  <c:v>7</c:v>
                </c:pt>
                <c:pt idx="88">
                  <c:v>3</c:v>
                </c:pt>
                <c:pt idx="89">
                  <c:v>2</c:v>
                </c:pt>
                <c:pt idx="90">
                  <c:v>1</c:v>
                </c:pt>
                <c:pt idx="91">
                  <c:v>1</c:v>
                </c:pt>
                <c:pt idx="92">
                  <c:v>1</c:v>
                </c:pt>
                <c:pt idx="93">
                  <c:v>10</c:v>
                </c:pt>
              </c:numCache>
            </c:numRef>
          </c:val>
          <c:extLst xmlns:c16r2="http://schemas.microsoft.com/office/drawing/2015/06/chart">
            <c:ext xmlns:c16="http://schemas.microsoft.com/office/drawing/2014/chart" uri="{C3380CC4-5D6E-409C-BE32-E72D297353CC}">
              <c16:uniqueId val="{00000000-C188-4AAC-BB61-45BAC98B5D00}"/>
            </c:ext>
          </c:extLst>
        </c:ser>
        <c:ser>
          <c:idx val="1"/>
          <c:order val="1"/>
          <c:tx>
            <c:strRef>
              <c:f>Sheet2!$C$2</c:f>
              <c:strCache>
                <c:ptCount val="1"/>
                <c:pt idx="0">
                  <c:v>Partially vaccinated (n = 145)</c:v>
                </c:pt>
              </c:strCache>
            </c:strRef>
          </c:tx>
          <c:spPr>
            <a:solidFill>
              <a:schemeClr val="accent1"/>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Sheet2!$C$3:$C$96</c:f>
              <c:numCache>
                <c:formatCode>General</c:formatCode>
                <c:ptCount val="94"/>
                <c:pt idx="0">
                  <c:v>1</c:v>
                </c:pt>
                <c:pt idx="1">
                  <c:v>1</c:v>
                </c:pt>
                <c:pt idx="2">
                  <c:v>0</c:v>
                </c:pt>
                <c:pt idx="3">
                  <c:v>1</c:v>
                </c:pt>
                <c:pt idx="5">
                  <c:v>0</c:v>
                </c:pt>
                <c:pt idx="6">
                  <c:v>0</c:v>
                </c:pt>
                <c:pt idx="7">
                  <c:v>3</c:v>
                </c:pt>
                <c:pt idx="8">
                  <c:v>1</c:v>
                </c:pt>
                <c:pt idx="9">
                  <c:v>2</c:v>
                </c:pt>
                <c:pt idx="10">
                  <c:v>10</c:v>
                </c:pt>
                <c:pt idx="11">
                  <c:v>6</c:v>
                </c:pt>
                <c:pt idx="12">
                  <c:v>3</c:v>
                </c:pt>
                <c:pt idx="13">
                  <c:v>1</c:v>
                </c:pt>
                <c:pt idx="14">
                  <c:v>4</c:v>
                </c:pt>
                <c:pt idx="15">
                  <c:v>7</c:v>
                </c:pt>
                <c:pt idx="16">
                  <c:v>12</c:v>
                </c:pt>
                <c:pt idx="17">
                  <c:v>6</c:v>
                </c:pt>
                <c:pt idx="18">
                  <c:v>4</c:v>
                </c:pt>
                <c:pt idx="19">
                  <c:v>0</c:v>
                </c:pt>
                <c:pt idx="20">
                  <c:v>2</c:v>
                </c:pt>
                <c:pt idx="21">
                  <c:v>4</c:v>
                </c:pt>
                <c:pt idx="22">
                  <c:v>10</c:v>
                </c:pt>
                <c:pt idx="23">
                  <c:v>3</c:v>
                </c:pt>
                <c:pt idx="24">
                  <c:v>7</c:v>
                </c:pt>
                <c:pt idx="25">
                  <c:v>3</c:v>
                </c:pt>
                <c:pt idx="26">
                  <c:v>0</c:v>
                </c:pt>
                <c:pt idx="27">
                  <c:v>1</c:v>
                </c:pt>
                <c:pt idx="28">
                  <c:v>4</c:v>
                </c:pt>
                <c:pt idx="29">
                  <c:v>4</c:v>
                </c:pt>
                <c:pt idx="30">
                  <c:v>1</c:v>
                </c:pt>
                <c:pt idx="31">
                  <c:v>4</c:v>
                </c:pt>
                <c:pt idx="32">
                  <c:v>1</c:v>
                </c:pt>
                <c:pt idx="33">
                  <c:v>0</c:v>
                </c:pt>
                <c:pt idx="35">
                  <c:v>5</c:v>
                </c:pt>
                <c:pt idx="36">
                  <c:v>6</c:v>
                </c:pt>
                <c:pt idx="37">
                  <c:v>5</c:v>
                </c:pt>
                <c:pt idx="38">
                  <c:v>2</c:v>
                </c:pt>
                <c:pt idx="39">
                  <c:v>1</c:v>
                </c:pt>
                <c:pt idx="40">
                  <c:v>0</c:v>
                </c:pt>
                <c:pt idx="41">
                  <c:v>1</c:v>
                </c:pt>
                <c:pt idx="42">
                  <c:v>0</c:v>
                </c:pt>
                <c:pt idx="43">
                  <c:v>2</c:v>
                </c:pt>
                <c:pt idx="44">
                  <c:v>3</c:v>
                </c:pt>
                <c:pt idx="45">
                  <c:v>0</c:v>
                </c:pt>
                <c:pt idx="46">
                  <c:v>0</c:v>
                </c:pt>
                <c:pt idx="47">
                  <c:v>0</c:v>
                </c:pt>
                <c:pt idx="48">
                  <c:v>0</c:v>
                </c:pt>
                <c:pt idx="49">
                  <c:v>2</c:v>
                </c:pt>
                <c:pt idx="50">
                  <c:v>1</c:v>
                </c:pt>
                <c:pt idx="51">
                  <c:v>0</c:v>
                </c:pt>
                <c:pt idx="52">
                  <c:v>0</c:v>
                </c:pt>
                <c:pt idx="53">
                  <c:v>0</c:v>
                </c:pt>
                <c:pt idx="55">
                  <c:v>0</c:v>
                </c:pt>
                <c:pt idx="56">
                  <c:v>0</c:v>
                </c:pt>
                <c:pt idx="57">
                  <c:v>1</c:v>
                </c:pt>
                <c:pt idx="58">
                  <c:v>0</c:v>
                </c:pt>
                <c:pt idx="59">
                  <c:v>0</c:v>
                </c:pt>
                <c:pt idx="60">
                  <c:v>0</c:v>
                </c:pt>
                <c:pt idx="61">
                  <c:v>0</c:v>
                </c:pt>
                <c:pt idx="63">
                  <c:v>0</c:v>
                </c:pt>
                <c:pt idx="64">
                  <c:v>0</c:v>
                </c:pt>
                <c:pt idx="65">
                  <c:v>0</c:v>
                </c:pt>
                <c:pt idx="66">
                  <c:v>0</c:v>
                </c:pt>
                <c:pt idx="67">
                  <c:v>2</c:v>
                </c:pt>
                <c:pt idx="68">
                  <c:v>0</c:v>
                </c:pt>
                <c:pt idx="69">
                  <c:v>0</c:v>
                </c:pt>
                <c:pt idx="70">
                  <c:v>0</c:v>
                </c:pt>
                <c:pt idx="71">
                  <c:v>0</c:v>
                </c:pt>
                <c:pt idx="72">
                  <c:v>0</c:v>
                </c:pt>
                <c:pt idx="73">
                  <c:v>0</c:v>
                </c:pt>
                <c:pt idx="74">
                  <c:v>0</c:v>
                </c:pt>
                <c:pt idx="75">
                  <c:v>3</c:v>
                </c:pt>
                <c:pt idx="77">
                  <c:v>0</c:v>
                </c:pt>
                <c:pt idx="78">
                  <c:v>0</c:v>
                </c:pt>
                <c:pt idx="79">
                  <c:v>0</c:v>
                </c:pt>
                <c:pt idx="81">
                  <c:v>1</c:v>
                </c:pt>
                <c:pt idx="83">
                  <c:v>0</c:v>
                </c:pt>
                <c:pt idx="84">
                  <c:v>0</c:v>
                </c:pt>
                <c:pt idx="85">
                  <c:v>0</c:v>
                </c:pt>
                <c:pt idx="86">
                  <c:v>1</c:v>
                </c:pt>
                <c:pt idx="87">
                  <c:v>1</c:v>
                </c:pt>
                <c:pt idx="88">
                  <c:v>0</c:v>
                </c:pt>
                <c:pt idx="89">
                  <c:v>0</c:v>
                </c:pt>
                <c:pt idx="90">
                  <c:v>0</c:v>
                </c:pt>
                <c:pt idx="91">
                  <c:v>1</c:v>
                </c:pt>
                <c:pt idx="92">
                  <c:v>0</c:v>
                </c:pt>
                <c:pt idx="93">
                  <c:v>1</c:v>
                </c:pt>
              </c:numCache>
            </c:numRef>
          </c:val>
          <c:extLst xmlns:c16r2="http://schemas.microsoft.com/office/drawing/2015/06/chart">
            <c:ext xmlns:c16="http://schemas.microsoft.com/office/drawing/2014/chart" uri="{C3380CC4-5D6E-409C-BE32-E72D297353CC}">
              <c16:uniqueId val="{00000001-C188-4AAC-BB61-45BAC98B5D00}"/>
            </c:ext>
          </c:extLst>
        </c:ser>
        <c:ser>
          <c:idx val="2"/>
          <c:order val="2"/>
          <c:tx>
            <c:strRef>
              <c:f>Sheet2!$D$2</c:f>
              <c:strCache>
                <c:ptCount val="1"/>
                <c:pt idx="0">
                  <c:v>Vaccinated but not immune (n = 13)</c:v>
                </c:pt>
              </c:strCache>
            </c:strRef>
          </c:tx>
          <c:spPr>
            <a:pattFill prst="wdUpDiag">
              <a:fgClr>
                <a:sysClr val="windowText" lastClr="000000">
                  <a:lumMod val="50000"/>
                  <a:lumOff val="50000"/>
                </a:sysClr>
              </a:fgClr>
              <a:bgClr>
                <a:sysClr val="window" lastClr="FFFFFF"/>
              </a:bgClr>
            </a:pattFill>
            <a:ln>
              <a:solidFill>
                <a:schemeClr val="tx1"/>
              </a:solidFill>
            </a:ln>
            <a:effectLst/>
          </c:spPr>
          <c:invertIfNegative val="0"/>
          <c:dPt>
            <c:idx val="37"/>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3-C188-4AAC-BB61-45BAC98B5D00}"/>
              </c:ext>
            </c:extLst>
          </c:dPt>
          <c:dPt>
            <c:idx val="38"/>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5-C188-4AAC-BB61-45BAC98B5D00}"/>
              </c:ext>
            </c:extLst>
          </c:dPt>
          <c:dPt>
            <c:idx val="44"/>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7-C188-4AAC-BB61-45BAC98B5D00}"/>
              </c:ext>
            </c:extLst>
          </c:dPt>
          <c:dPt>
            <c:idx val="49"/>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9-C188-4AAC-BB61-45BAC98B5D00}"/>
              </c:ext>
            </c:extLst>
          </c:dPt>
          <c:dPt>
            <c:idx val="50"/>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B-C188-4AAC-BB61-45BAC98B5D00}"/>
              </c:ext>
            </c:extLst>
          </c:dPt>
          <c:dPt>
            <c:idx val="57"/>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D-C188-4AAC-BB61-45BAC98B5D00}"/>
              </c:ext>
            </c:extLst>
          </c:dPt>
          <c:dPt>
            <c:idx val="74"/>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F-C188-4AAC-BB61-45BAC98B5D00}"/>
              </c:ext>
            </c:extLst>
          </c:dPt>
          <c:dPt>
            <c:idx val="79"/>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11-C188-4AAC-BB61-45BAC98B5D00}"/>
              </c:ext>
            </c:extLst>
          </c:dPt>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Sheet2!$D$3:$D$96</c:f>
              <c:numCache>
                <c:formatCode>General</c:formatCode>
                <c:ptCount val="94"/>
                <c:pt idx="0">
                  <c:v>0</c:v>
                </c:pt>
                <c:pt idx="1">
                  <c:v>0</c:v>
                </c:pt>
                <c:pt idx="2">
                  <c:v>0</c:v>
                </c:pt>
                <c:pt idx="3">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5">
                  <c:v>0</c:v>
                </c:pt>
                <c:pt idx="36">
                  <c:v>0</c:v>
                </c:pt>
                <c:pt idx="37">
                  <c:v>2</c:v>
                </c:pt>
                <c:pt idx="38">
                  <c:v>2</c:v>
                </c:pt>
                <c:pt idx="39">
                  <c:v>0</c:v>
                </c:pt>
                <c:pt idx="40">
                  <c:v>0</c:v>
                </c:pt>
                <c:pt idx="41">
                  <c:v>0</c:v>
                </c:pt>
                <c:pt idx="42">
                  <c:v>0</c:v>
                </c:pt>
                <c:pt idx="43">
                  <c:v>0</c:v>
                </c:pt>
                <c:pt idx="44">
                  <c:v>3</c:v>
                </c:pt>
                <c:pt idx="45">
                  <c:v>0</c:v>
                </c:pt>
                <c:pt idx="46">
                  <c:v>0</c:v>
                </c:pt>
                <c:pt idx="47">
                  <c:v>0</c:v>
                </c:pt>
                <c:pt idx="48">
                  <c:v>0</c:v>
                </c:pt>
                <c:pt idx="49">
                  <c:v>1</c:v>
                </c:pt>
                <c:pt idx="50">
                  <c:v>2</c:v>
                </c:pt>
                <c:pt idx="51">
                  <c:v>0</c:v>
                </c:pt>
                <c:pt idx="52">
                  <c:v>0</c:v>
                </c:pt>
                <c:pt idx="53">
                  <c:v>0</c:v>
                </c:pt>
                <c:pt idx="55">
                  <c:v>0</c:v>
                </c:pt>
                <c:pt idx="56">
                  <c:v>0</c:v>
                </c:pt>
                <c:pt idx="57">
                  <c:v>1</c:v>
                </c:pt>
                <c:pt idx="58">
                  <c:v>0</c:v>
                </c:pt>
                <c:pt idx="59">
                  <c:v>0</c:v>
                </c:pt>
                <c:pt idx="60">
                  <c:v>0</c:v>
                </c:pt>
                <c:pt idx="61">
                  <c:v>0</c:v>
                </c:pt>
                <c:pt idx="63">
                  <c:v>0</c:v>
                </c:pt>
                <c:pt idx="64">
                  <c:v>0</c:v>
                </c:pt>
                <c:pt idx="65">
                  <c:v>0</c:v>
                </c:pt>
                <c:pt idx="66">
                  <c:v>0</c:v>
                </c:pt>
                <c:pt idx="67">
                  <c:v>0</c:v>
                </c:pt>
                <c:pt idx="68">
                  <c:v>0</c:v>
                </c:pt>
                <c:pt idx="69">
                  <c:v>0</c:v>
                </c:pt>
                <c:pt idx="70">
                  <c:v>0</c:v>
                </c:pt>
                <c:pt idx="71">
                  <c:v>0</c:v>
                </c:pt>
                <c:pt idx="72">
                  <c:v>0</c:v>
                </c:pt>
                <c:pt idx="73">
                  <c:v>0</c:v>
                </c:pt>
                <c:pt idx="74">
                  <c:v>1</c:v>
                </c:pt>
                <c:pt idx="75">
                  <c:v>0</c:v>
                </c:pt>
                <c:pt idx="77">
                  <c:v>0</c:v>
                </c:pt>
                <c:pt idx="78">
                  <c:v>0</c:v>
                </c:pt>
                <c:pt idx="79">
                  <c:v>1</c:v>
                </c:pt>
                <c:pt idx="81">
                  <c:v>0</c:v>
                </c:pt>
                <c:pt idx="83">
                  <c:v>0</c:v>
                </c:pt>
                <c:pt idx="84">
                  <c:v>0</c:v>
                </c:pt>
                <c:pt idx="85">
                  <c:v>0</c:v>
                </c:pt>
                <c:pt idx="86">
                  <c:v>0</c:v>
                </c:pt>
                <c:pt idx="87">
                  <c:v>0</c:v>
                </c:pt>
                <c:pt idx="88">
                  <c:v>0</c:v>
                </c:pt>
                <c:pt idx="89">
                  <c:v>0</c:v>
                </c:pt>
                <c:pt idx="90">
                  <c:v>0</c:v>
                </c:pt>
                <c:pt idx="91">
                  <c:v>0</c:v>
                </c:pt>
                <c:pt idx="92">
                  <c:v>0</c:v>
                </c:pt>
                <c:pt idx="93">
                  <c:v>0</c:v>
                </c:pt>
              </c:numCache>
            </c:numRef>
          </c:val>
          <c:extLst xmlns:c16r2="http://schemas.microsoft.com/office/drawing/2015/06/chart">
            <c:ext xmlns:c16="http://schemas.microsoft.com/office/drawing/2014/chart" uri="{C3380CC4-5D6E-409C-BE32-E72D297353CC}">
              <c16:uniqueId val="{00000012-C188-4AAC-BB61-45BAC98B5D00}"/>
            </c:ext>
          </c:extLst>
        </c:ser>
        <c:ser>
          <c:idx val="3"/>
          <c:order val="3"/>
          <c:tx>
            <c:strRef>
              <c:f>Sheet2!$E$2</c:f>
              <c:strCache>
                <c:ptCount val="1"/>
                <c:pt idx="0">
                  <c:v>Fully vaccinated with breakthrough infection (n = 22)</c:v>
                </c:pt>
              </c:strCache>
            </c:strRef>
          </c:tx>
          <c:spPr>
            <a:solidFill>
              <a:schemeClr val="tx1"/>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Sheet2!$E$3:$E$96</c:f>
              <c:numCache>
                <c:formatCode>General</c:formatCode>
                <c:ptCount val="94"/>
                <c:pt idx="0">
                  <c:v>0</c:v>
                </c:pt>
                <c:pt idx="1">
                  <c:v>0</c:v>
                </c:pt>
                <c:pt idx="2">
                  <c:v>0</c:v>
                </c:pt>
                <c:pt idx="3">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0</c:v>
                </c:pt>
                <c:pt idx="51">
                  <c:v>3</c:v>
                </c:pt>
                <c:pt idx="52">
                  <c:v>0</c:v>
                </c:pt>
                <c:pt idx="53">
                  <c:v>0</c:v>
                </c:pt>
                <c:pt idx="55">
                  <c:v>0</c:v>
                </c:pt>
                <c:pt idx="56">
                  <c:v>0</c:v>
                </c:pt>
                <c:pt idx="57">
                  <c:v>1</c:v>
                </c:pt>
                <c:pt idx="58">
                  <c:v>1</c:v>
                </c:pt>
                <c:pt idx="59">
                  <c:v>1</c:v>
                </c:pt>
                <c:pt idx="60">
                  <c:v>0</c:v>
                </c:pt>
                <c:pt idx="61">
                  <c:v>0</c:v>
                </c:pt>
                <c:pt idx="63">
                  <c:v>0</c:v>
                </c:pt>
                <c:pt idx="64">
                  <c:v>2</c:v>
                </c:pt>
                <c:pt idx="65">
                  <c:v>1</c:v>
                </c:pt>
                <c:pt idx="66">
                  <c:v>0</c:v>
                </c:pt>
                <c:pt idx="67">
                  <c:v>1</c:v>
                </c:pt>
                <c:pt idx="68">
                  <c:v>0</c:v>
                </c:pt>
                <c:pt idx="69">
                  <c:v>1</c:v>
                </c:pt>
                <c:pt idx="70">
                  <c:v>1</c:v>
                </c:pt>
                <c:pt idx="71">
                  <c:v>0</c:v>
                </c:pt>
                <c:pt idx="72">
                  <c:v>0</c:v>
                </c:pt>
                <c:pt idx="73">
                  <c:v>2</c:v>
                </c:pt>
                <c:pt idx="74">
                  <c:v>0</c:v>
                </c:pt>
                <c:pt idx="75">
                  <c:v>0</c:v>
                </c:pt>
                <c:pt idx="77">
                  <c:v>0</c:v>
                </c:pt>
                <c:pt idx="78">
                  <c:v>1</c:v>
                </c:pt>
                <c:pt idx="79">
                  <c:v>1</c:v>
                </c:pt>
                <c:pt idx="81">
                  <c:v>0</c:v>
                </c:pt>
                <c:pt idx="83">
                  <c:v>1</c:v>
                </c:pt>
                <c:pt idx="84">
                  <c:v>0</c:v>
                </c:pt>
                <c:pt idx="85">
                  <c:v>0</c:v>
                </c:pt>
                <c:pt idx="86">
                  <c:v>0</c:v>
                </c:pt>
                <c:pt idx="87">
                  <c:v>0</c:v>
                </c:pt>
                <c:pt idx="88">
                  <c:v>1</c:v>
                </c:pt>
                <c:pt idx="89">
                  <c:v>0</c:v>
                </c:pt>
                <c:pt idx="90">
                  <c:v>1</c:v>
                </c:pt>
                <c:pt idx="91">
                  <c:v>1</c:v>
                </c:pt>
                <c:pt idx="92">
                  <c:v>0</c:v>
                </c:pt>
                <c:pt idx="93">
                  <c:v>1</c:v>
                </c:pt>
              </c:numCache>
            </c:numRef>
          </c:val>
          <c:extLst xmlns:c16r2="http://schemas.microsoft.com/office/drawing/2015/06/chart">
            <c:ext xmlns:c16="http://schemas.microsoft.com/office/drawing/2014/chart" uri="{C3380CC4-5D6E-409C-BE32-E72D297353CC}">
              <c16:uniqueId val="{00000013-C188-4AAC-BB61-45BAC98B5D00}"/>
            </c:ext>
          </c:extLst>
        </c:ser>
        <c:dLbls>
          <c:showLegendKey val="0"/>
          <c:showVal val="0"/>
          <c:showCatName val="0"/>
          <c:showSerName val="0"/>
          <c:showPercent val="0"/>
          <c:showBubbleSize val="0"/>
        </c:dLbls>
        <c:gapWidth val="0"/>
        <c:overlap val="100"/>
        <c:axId val="472390488"/>
        <c:axId val="472384608"/>
      </c:barChart>
      <c:dateAx>
        <c:axId val="472390488"/>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a:t>Specimen collection date</a:t>
                </a:r>
              </a:p>
            </c:rich>
          </c:tx>
          <c:layout>
            <c:manualLayout>
              <c:xMode val="edge"/>
              <c:yMode val="edge"/>
              <c:x val="0.46514755777479033"/>
              <c:y val="0.9587893180019164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2384608"/>
        <c:crosses val="autoZero"/>
        <c:auto val="1"/>
        <c:lblOffset val="100"/>
        <c:baseTimeUnit val="days"/>
        <c:majorUnit val="3"/>
        <c:majorTimeUnit val="days"/>
      </c:dateAx>
      <c:valAx>
        <c:axId val="472384608"/>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a:t>No. of cases</a:t>
                </a:r>
              </a:p>
            </c:rich>
          </c:tx>
          <c:layout>
            <c:manualLayout>
              <c:xMode val="edge"/>
              <c:yMode val="edge"/>
              <c:x val="1.0840108401084011E-2"/>
              <c:y val="0.3964015609159966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2390488"/>
        <c:crossesAt val="44193"/>
        <c:crossBetween val="between"/>
      </c:valAx>
      <c:spPr>
        <a:noFill/>
        <a:ln>
          <a:noFill/>
        </a:ln>
        <a:effectLst/>
      </c:spPr>
    </c:plotArea>
    <c:legend>
      <c:legendPos val="r"/>
      <c:layout>
        <c:manualLayout>
          <c:xMode val="edge"/>
          <c:yMode val="edge"/>
          <c:x val="0"/>
          <c:y val="5.6424918396055436E-2"/>
          <c:w val="0.29854084871820091"/>
          <c:h val="0.15110495096103144"/>
        </c:manualLayout>
      </c:layout>
      <c:overlay val="0"/>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b="1"/>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643834448402146E-2"/>
          <c:y val="0.30909579489580463"/>
          <c:w val="0.9375729964648728"/>
          <c:h val="0.53823106118985953"/>
        </c:manualLayout>
      </c:layout>
      <c:barChart>
        <c:barDir val="col"/>
        <c:grouping val="stacked"/>
        <c:varyColors val="0"/>
        <c:ser>
          <c:idx val="0"/>
          <c:order val="0"/>
          <c:tx>
            <c:strRef>
              <c:f>Sheet2!$B$2</c:f>
              <c:strCache>
                <c:ptCount val="1"/>
                <c:pt idx="0">
                  <c:v>Unvaccinated (n = 447)</c:v>
                </c:pt>
              </c:strCache>
            </c:strRef>
          </c:tx>
          <c:spPr>
            <a:solidFill>
              <a:schemeClr val="bg1">
                <a:lumMod val="65000"/>
              </a:schemeClr>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Sheet2!$B$3:$B$96</c:f>
              <c:numCache>
                <c:formatCode>General</c:formatCode>
                <c:ptCount val="94"/>
                <c:pt idx="0">
                  <c:v>3</c:v>
                </c:pt>
                <c:pt idx="1">
                  <c:v>5</c:v>
                </c:pt>
                <c:pt idx="2">
                  <c:v>7</c:v>
                </c:pt>
                <c:pt idx="3">
                  <c:v>8</c:v>
                </c:pt>
                <c:pt idx="5">
                  <c:v>5</c:v>
                </c:pt>
                <c:pt idx="6">
                  <c:v>1</c:v>
                </c:pt>
                <c:pt idx="7">
                  <c:v>3</c:v>
                </c:pt>
                <c:pt idx="8">
                  <c:v>8</c:v>
                </c:pt>
                <c:pt idx="9">
                  <c:v>5</c:v>
                </c:pt>
                <c:pt idx="10">
                  <c:v>16</c:v>
                </c:pt>
                <c:pt idx="11">
                  <c:v>15</c:v>
                </c:pt>
                <c:pt idx="12">
                  <c:v>5</c:v>
                </c:pt>
                <c:pt idx="13">
                  <c:v>0</c:v>
                </c:pt>
                <c:pt idx="14">
                  <c:v>9</c:v>
                </c:pt>
                <c:pt idx="15">
                  <c:v>12</c:v>
                </c:pt>
                <c:pt idx="16">
                  <c:v>29</c:v>
                </c:pt>
                <c:pt idx="17">
                  <c:v>13</c:v>
                </c:pt>
                <c:pt idx="18">
                  <c:v>9</c:v>
                </c:pt>
                <c:pt idx="19">
                  <c:v>4</c:v>
                </c:pt>
                <c:pt idx="20">
                  <c:v>2</c:v>
                </c:pt>
                <c:pt idx="21">
                  <c:v>6</c:v>
                </c:pt>
                <c:pt idx="22">
                  <c:v>21</c:v>
                </c:pt>
                <c:pt idx="23">
                  <c:v>12</c:v>
                </c:pt>
                <c:pt idx="24">
                  <c:v>6</c:v>
                </c:pt>
                <c:pt idx="25">
                  <c:v>8</c:v>
                </c:pt>
                <c:pt idx="26">
                  <c:v>2</c:v>
                </c:pt>
                <c:pt idx="27">
                  <c:v>1</c:v>
                </c:pt>
                <c:pt idx="28">
                  <c:v>9</c:v>
                </c:pt>
                <c:pt idx="29">
                  <c:v>11</c:v>
                </c:pt>
                <c:pt idx="30">
                  <c:v>7</c:v>
                </c:pt>
                <c:pt idx="31">
                  <c:v>7</c:v>
                </c:pt>
                <c:pt idx="32">
                  <c:v>4</c:v>
                </c:pt>
                <c:pt idx="33">
                  <c:v>4</c:v>
                </c:pt>
                <c:pt idx="35">
                  <c:v>6</c:v>
                </c:pt>
                <c:pt idx="36">
                  <c:v>13</c:v>
                </c:pt>
                <c:pt idx="37">
                  <c:v>18</c:v>
                </c:pt>
                <c:pt idx="38">
                  <c:v>10</c:v>
                </c:pt>
                <c:pt idx="39">
                  <c:v>4</c:v>
                </c:pt>
                <c:pt idx="40">
                  <c:v>3</c:v>
                </c:pt>
                <c:pt idx="41">
                  <c:v>0</c:v>
                </c:pt>
                <c:pt idx="42">
                  <c:v>7</c:v>
                </c:pt>
                <c:pt idx="43">
                  <c:v>6</c:v>
                </c:pt>
                <c:pt idx="44">
                  <c:v>6</c:v>
                </c:pt>
                <c:pt idx="45">
                  <c:v>2</c:v>
                </c:pt>
                <c:pt idx="46">
                  <c:v>2</c:v>
                </c:pt>
                <c:pt idx="47">
                  <c:v>3</c:v>
                </c:pt>
                <c:pt idx="48">
                  <c:v>1</c:v>
                </c:pt>
                <c:pt idx="49">
                  <c:v>5</c:v>
                </c:pt>
                <c:pt idx="50">
                  <c:v>4</c:v>
                </c:pt>
                <c:pt idx="51">
                  <c:v>3</c:v>
                </c:pt>
                <c:pt idx="52">
                  <c:v>1</c:v>
                </c:pt>
                <c:pt idx="53">
                  <c:v>1</c:v>
                </c:pt>
                <c:pt idx="55">
                  <c:v>2</c:v>
                </c:pt>
                <c:pt idx="56">
                  <c:v>4</c:v>
                </c:pt>
                <c:pt idx="57">
                  <c:v>6</c:v>
                </c:pt>
                <c:pt idx="58">
                  <c:v>5</c:v>
                </c:pt>
                <c:pt idx="59">
                  <c:v>0</c:v>
                </c:pt>
                <c:pt idx="60">
                  <c:v>2</c:v>
                </c:pt>
                <c:pt idx="61">
                  <c:v>2</c:v>
                </c:pt>
                <c:pt idx="63">
                  <c:v>2</c:v>
                </c:pt>
                <c:pt idx="64">
                  <c:v>0</c:v>
                </c:pt>
                <c:pt idx="65">
                  <c:v>1</c:v>
                </c:pt>
                <c:pt idx="66">
                  <c:v>4</c:v>
                </c:pt>
                <c:pt idx="67">
                  <c:v>1</c:v>
                </c:pt>
                <c:pt idx="68">
                  <c:v>1</c:v>
                </c:pt>
                <c:pt idx="69">
                  <c:v>1</c:v>
                </c:pt>
                <c:pt idx="70">
                  <c:v>1</c:v>
                </c:pt>
                <c:pt idx="71">
                  <c:v>8</c:v>
                </c:pt>
                <c:pt idx="72">
                  <c:v>2</c:v>
                </c:pt>
                <c:pt idx="73">
                  <c:v>2</c:v>
                </c:pt>
                <c:pt idx="74">
                  <c:v>0</c:v>
                </c:pt>
                <c:pt idx="75">
                  <c:v>3</c:v>
                </c:pt>
                <c:pt idx="77">
                  <c:v>2</c:v>
                </c:pt>
                <c:pt idx="78">
                  <c:v>3</c:v>
                </c:pt>
                <c:pt idx="79">
                  <c:v>6</c:v>
                </c:pt>
                <c:pt idx="81">
                  <c:v>5</c:v>
                </c:pt>
                <c:pt idx="83">
                  <c:v>0</c:v>
                </c:pt>
                <c:pt idx="84">
                  <c:v>3</c:v>
                </c:pt>
                <c:pt idx="85">
                  <c:v>3</c:v>
                </c:pt>
                <c:pt idx="86">
                  <c:v>1</c:v>
                </c:pt>
                <c:pt idx="87">
                  <c:v>7</c:v>
                </c:pt>
                <c:pt idx="88">
                  <c:v>3</c:v>
                </c:pt>
                <c:pt idx="89">
                  <c:v>2</c:v>
                </c:pt>
                <c:pt idx="90">
                  <c:v>1</c:v>
                </c:pt>
                <c:pt idx="91">
                  <c:v>1</c:v>
                </c:pt>
                <c:pt idx="92">
                  <c:v>1</c:v>
                </c:pt>
                <c:pt idx="93">
                  <c:v>10</c:v>
                </c:pt>
              </c:numCache>
            </c:numRef>
          </c:val>
          <c:extLst xmlns:c16r2="http://schemas.microsoft.com/office/drawing/2015/06/chart">
            <c:ext xmlns:c16="http://schemas.microsoft.com/office/drawing/2014/chart" uri="{C3380CC4-5D6E-409C-BE32-E72D297353CC}">
              <c16:uniqueId val="{00000000-C188-4AAC-BB61-45BAC98B5D00}"/>
            </c:ext>
          </c:extLst>
        </c:ser>
        <c:ser>
          <c:idx val="1"/>
          <c:order val="1"/>
          <c:tx>
            <c:strRef>
              <c:f>Sheet2!$C$2</c:f>
              <c:strCache>
                <c:ptCount val="1"/>
                <c:pt idx="0">
                  <c:v>Partially vaccinated (n = 145)</c:v>
                </c:pt>
              </c:strCache>
            </c:strRef>
          </c:tx>
          <c:spPr>
            <a:solidFill>
              <a:schemeClr val="accent1"/>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Sheet2!$C$3:$C$96</c:f>
              <c:numCache>
                <c:formatCode>General</c:formatCode>
                <c:ptCount val="94"/>
                <c:pt idx="0">
                  <c:v>1</c:v>
                </c:pt>
                <c:pt idx="1">
                  <c:v>1</c:v>
                </c:pt>
                <c:pt idx="2">
                  <c:v>0</c:v>
                </c:pt>
                <c:pt idx="3">
                  <c:v>1</c:v>
                </c:pt>
                <c:pt idx="5">
                  <c:v>0</c:v>
                </c:pt>
                <c:pt idx="6">
                  <c:v>0</c:v>
                </c:pt>
                <c:pt idx="7">
                  <c:v>3</c:v>
                </c:pt>
                <c:pt idx="8">
                  <c:v>1</c:v>
                </c:pt>
                <c:pt idx="9">
                  <c:v>2</c:v>
                </c:pt>
                <c:pt idx="10">
                  <c:v>10</c:v>
                </c:pt>
                <c:pt idx="11">
                  <c:v>6</c:v>
                </c:pt>
                <c:pt idx="12">
                  <c:v>3</c:v>
                </c:pt>
                <c:pt idx="13">
                  <c:v>1</c:v>
                </c:pt>
                <c:pt idx="14">
                  <c:v>4</c:v>
                </c:pt>
                <c:pt idx="15">
                  <c:v>7</c:v>
                </c:pt>
                <c:pt idx="16">
                  <c:v>12</c:v>
                </c:pt>
                <c:pt idx="17">
                  <c:v>6</c:v>
                </c:pt>
                <c:pt idx="18">
                  <c:v>4</c:v>
                </c:pt>
                <c:pt idx="19">
                  <c:v>0</c:v>
                </c:pt>
                <c:pt idx="20">
                  <c:v>2</c:v>
                </c:pt>
                <c:pt idx="21">
                  <c:v>4</c:v>
                </c:pt>
                <c:pt idx="22">
                  <c:v>10</c:v>
                </c:pt>
                <c:pt idx="23">
                  <c:v>3</c:v>
                </c:pt>
                <c:pt idx="24">
                  <c:v>7</c:v>
                </c:pt>
                <c:pt idx="25">
                  <c:v>3</c:v>
                </c:pt>
                <c:pt idx="26">
                  <c:v>0</c:v>
                </c:pt>
                <c:pt idx="27">
                  <c:v>1</c:v>
                </c:pt>
                <c:pt idx="28">
                  <c:v>4</c:v>
                </c:pt>
                <c:pt idx="29">
                  <c:v>4</c:v>
                </c:pt>
                <c:pt idx="30">
                  <c:v>1</c:v>
                </c:pt>
                <c:pt idx="31">
                  <c:v>4</c:v>
                </c:pt>
                <c:pt idx="32">
                  <c:v>1</c:v>
                </c:pt>
                <c:pt idx="33">
                  <c:v>0</c:v>
                </c:pt>
                <c:pt idx="35">
                  <c:v>5</c:v>
                </c:pt>
                <c:pt idx="36">
                  <c:v>6</c:v>
                </c:pt>
                <c:pt idx="37">
                  <c:v>5</c:v>
                </c:pt>
                <c:pt idx="38">
                  <c:v>2</c:v>
                </c:pt>
                <c:pt idx="39">
                  <c:v>1</c:v>
                </c:pt>
                <c:pt idx="40">
                  <c:v>0</c:v>
                </c:pt>
                <c:pt idx="41">
                  <c:v>1</c:v>
                </c:pt>
                <c:pt idx="42">
                  <c:v>0</c:v>
                </c:pt>
                <c:pt idx="43">
                  <c:v>2</c:v>
                </c:pt>
                <c:pt idx="44">
                  <c:v>3</c:v>
                </c:pt>
                <c:pt idx="45">
                  <c:v>0</c:v>
                </c:pt>
                <c:pt idx="46">
                  <c:v>0</c:v>
                </c:pt>
                <c:pt idx="47">
                  <c:v>0</c:v>
                </c:pt>
                <c:pt idx="48">
                  <c:v>0</c:v>
                </c:pt>
                <c:pt idx="49">
                  <c:v>2</c:v>
                </c:pt>
                <c:pt idx="50">
                  <c:v>1</c:v>
                </c:pt>
                <c:pt idx="51">
                  <c:v>0</c:v>
                </c:pt>
                <c:pt idx="52">
                  <c:v>0</c:v>
                </c:pt>
                <c:pt idx="53">
                  <c:v>0</c:v>
                </c:pt>
                <c:pt idx="55">
                  <c:v>0</c:v>
                </c:pt>
                <c:pt idx="56">
                  <c:v>0</c:v>
                </c:pt>
                <c:pt idx="57">
                  <c:v>1</c:v>
                </c:pt>
                <c:pt idx="58">
                  <c:v>0</c:v>
                </c:pt>
                <c:pt idx="59">
                  <c:v>0</c:v>
                </c:pt>
                <c:pt idx="60">
                  <c:v>0</c:v>
                </c:pt>
                <c:pt idx="61">
                  <c:v>0</c:v>
                </c:pt>
                <c:pt idx="63">
                  <c:v>0</c:v>
                </c:pt>
                <c:pt idx="64">
                  <c:v>0</c:v>
                </c:pt>
                <c:pt idx="65">
                  <c:v>0</c:v>
                </c:pt>
                <c:pt idx="66">
                  <c:v>0</c:v>
                </c:pt>
                <c:pt idx="67">
                  <c:v>2</c:v>
                </c:pt>
                <c:pt idx="68">
                  <c:v>0</c:v>
                </c:pt>
                <c:pt idx="69">
                  <c:v>0</c:v>
                </c:pt>
                <c:pt idx="70">
                  <c:v>0</c:v>
                </c:pt>
                <c:pt idx="71">
                  <c:v>0</c:v>
                </c:pt>
                <c:pt idx="72">
                  <c:v>0</c:v>
                </c:pt>
                <c:pt idx="73">
                  <c:v>0</c:v>
                </c:pt>
                <c:pt idx="74">
                  <c:v>0</c:v>
                </c:pt>
                <c:pt idx="75">
                  <c:v>3</c:v>
                </c:pt>
                <c:pt idx="77">
                  <c:v>0</c:v>
                </c:pt>
                <c:pt idx="78">
                  <c:v>0</c:v>
                </c:pt>
                <c:pt idx="79">
                  <c:v>0</c:v>
                </c:pt>
                <c:pt idx="81">
                  <c:v>1</c:v>
                </c:pt>
                <c:pt idx="83">
                  <c:v>0</c:v>
                </c:pt>
                <c:pt idx="84">
                  <c:v>0</c:v>
                </c:pt>
                <c:pt idx="85">
                  <c:v>0</c:v>
                </c:pt>
                <c:pt idx="86">
                  <c:v>1</c:v>
                </c:pt>
                <c:pt idx="87">
                  <c:v>1</c:v>
                </c:pt>
                <c:pt idx="88">
                  <c:v>0</c:v>
                </c:pt>
                <c:pt idx="89">
                  <c:v>0</c:v>
                </c:pt>
                <c:pt idx="90">
                  <c:v>0</c:v>
                </c:pt>
                <c:pt idx="91">
                  <c:v>1</c:v>
                </c:pt>
                <c:pt idx="92">
                  <c:v>0</c:v>
                </c:pt>
                <c:pt idx="93">
                  <c:v>1</c:v>
                </c:pt>
              </c:numCache>
            </c:numRef>
          </c:val>
          <c:extLst xmlns:c16r2="http://schemas.microsoft.com/office/drawing/2015/06/chart">
            <c:ext xmlns:c16="http://schemas.microsoft.com/office/drawing/2014/chart" uri="{C3380CC4-5D6E-409C-BE32-E72D297353CC}">
              <c16:uniqueId val="{00000001-C188-4AAC-BB61-45BAC98B5D00}"/>
            </c:ext>
          </c:extLst>
        </c:ser>
        <c:ser>
          <c:idx val="2"/>
          <c:order val="2"/>
          <c:tx>
            <c:strRef>
              <c:f>Sheet2!$D$2</c:f>
              <c:strCache>
                <c:ptCount val="1"/>
                <c:pt idx="0">
                  <c:v>Vaccinated but not immune (n = 13)</c:v>
                </c:pt>
              </c:strCache>
            </c:strRef>
          </c:tx>
          <c:spPr>
            <a:pattFill prst="wdUpDiag">
              <a:fgClr>
                <a:sysClr val="windowText" lastClr="000000">
                  <a:lumMod val="50000"/>
                  <a:lumOff val="50000"/>
                </a:sysClr>
              </a:fgClr>
              <a:bgClr>
                <a:sysClr val="window" lastClr="FFFFFF"/>
              </a:bgClr>
            </a:pattFill>
            <a:ln>
              <a:solidFill>
                <a:schemeClr val="tx1"/>
              </a:solidFill>
            </a:ln>
            <a:effectLst/>
          </c:spPr>
          <c:invertIfNegative val="0"/>
          <c:dPt>
            <c:idx val="37"/>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3-C188-4AAC-BB61-45BAC98B5D00}"/>
              </c:ext>
            </c:extLst>
          </c:dPt>
          <c:dPt>
            <c:idx val="38"/>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5-C188-4AAC-BB61-45BAC98B5D00}"/>
              </c:ext>
            </c:extLst>
          </c:dPt>
          <c:dPt>
            <c:idx val="44"/>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7-C188-4AAC-BB61-45BAC98B5D00}"/>
              </c:ext>
            </c:extLst>
          </c:dPt>
          <c:dPt>
            <c:idx val="49"/>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9-C188-4AAC-BB61-45BAC98B5D00}"/>
              </c:ext>
            </c:extLst>
          </c:dPt>
          <c:dPt>
            <c:idx val="50"/>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B-C188-4AAC-BB61-45BAC98B5D00}"/>
              </c:ext>
            </c:extLst>
          </c:dPt>
          <c:dPt>
            <c:idx val="57"/>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D-C188-4AAC-BB61-45BAC98B5D00}"/>
              </c:ext>
            </c:extLst>
          </c:dPt>
          <c:dPt>
            <c:idx val="74"/>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0F-C188-4AAC-BB61-45BAC98B5D00}"/>
              </c:ext>
            </c:extLst>
          </c:dPt>
          <c:dPt>
            <c:idx val="79"/>
            <c:invertIfNegative val="0"/>
            <c:bubble3D val="0"/>
            <c:spPr>
              <a:pattFill prst="wdUpDiag">
                <a:fgClr>
                  <a:sysClr val="windowText" lastClr="000000">
                    <a:lumMod val="50000"/>
                    <a:lumOff val="50000"/>
                  </a:sysClr>
                </a:fgClr>
                <a:bgClr>
                  <a:sysClr val="window" lastClr="FFFFFF"/>
                </a:bgClr>
              </a:pattFill>
              <a:ln>
                <a:solidFill>
                  <a:schemeClr val="tx1"/>
                </a:solidFill>
              </a:ln>
              <a:effectLst/>
            </c:spPr>
            <c:extLst xmlns:c16r2="http://schemas.microsoft.com/office/drawing/2015/06/chart">
              <c:ext xmlns:c16="http://schemas.microsoft.com/office/drawing/2014/chart" uri="{C3380CC4-5D6E-409C-BE32-E72D297353CC}">
                <c16:uniqueId val="{00000011-C188-4AAC-BB61-45BAC98B5D00}"/>
              </c:ext>
            </c:extLst>
          </c:dPt>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Sheet2!$D$3:$D$96</c:f>
              <c:numCache>
                <c:formatCode>General</c:formatCode>
                <c:ptCount val="94"/>
                <c:pt idx="0">
                  <c:v>0</c:v>
                </c:pt>
                <c:pt idx="1">
                  <c:v>0</c:v>
                </c:pt>
                <c:pt idx="2">
                  <c:v>0</c:v>
                </c:pt>
                <c:pt idx="3">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5">
                  <c:v>0</c:v>
                </c:pt>
                <c:pt idx="36">
                  <c:v>0</c:v>
                </c:pt>
                <c:pt idx="37">
                  <c:v>2</c:v>
                </c:pt>
                <c:pt idx="38">
                  <c:v>2</c:v>
                </c:pt>
                <c:pt idx="39">
                  <c:v>0</c:v>
                </c:pt>
                <c:pt idx="40">
                  <c:v>0</c:v>
                </c:pt>
                <c:pt idx="41">
                  <c:v>0</c:v>
                </c:pt>
                <c:pt idx="42">
                  <c:v>0</c:v>
                </c:pt>
                <c:pt idx="43">
                  <c:v>0</c:v>
                </c:pt>
                <c:pt idx="44">
                  <c:v>3</c:v>
                </c:pt>
                <c:pt idx="45">
                  <c:v>0</c:v>
                </c:pt>
                <c:pt idx="46">
                  <c:v>0</c:v>
                </c:pt>
                <c:pt idx="47">
                  <c:v>0</c:v>
                </c:pt>
                <c:pt idx="48">
                  <c:v>0</c:v>
                </c:pt>
                <c:pt idx="49">
                  <c:v>1</c:v>
                </c:pt>
                <c:pt idx="50">
                  <c:v>2</c:v>
                </c:pt>
                <c:pt idx="51">
                  <c:v>0</c:v>
                </c:pt>
                <c:pt idx="52">
                  <c:v>0</c:v>
                </c:pt>
                <c:pt idx="53">
                  <c:v>0</c:v>
                </c:pt>
                <c:pt idx="55">
                  <c:v>0</c:v>
                </c:pt>
                <c:pt idx="56">
                  <c:v>0</c:v>
                </c:pt>
                <c:pt idx="57">
                  <c:v>1</c:v>
                </c:pt>
                <c:pt idx="58">
                  <c:v>0</c:v>
                </c:pt>
                <c:pt idx="59">
                  <c:v>0</c:v>
                </c:pt>
                <c:pt idx="60">
                  <c:v>0</c:v>
                </c:pt>
                <c:pt idx="61">
                  <c:v>0</c:v>
                </c:pt>
                <c:pt idx="63">
                  <c:v>0</c:v>
                </c:pt>
                <c:pt idx="64">
                  <c:v>0</c:v>
                </c:pt>
                <c:pt idx="65">
                  <c:v>0</c:v>
                </c:pt>
                <c:pt idx="66">
                  <c:v>0</c:v>
                </c:pt>
                <c:pt idx="67">
                  <c:v>0</c:v>
                </c:pt>
                <c:pt idx="68">
                  <c:v>0</c:v>
                </c:pt>
                <c:pt idx="69">
                  <c:v>0</c:v>
                </c:pt>
                <c:pt idx="70">
                  <c:v>0</c:v>
                </c:pt>
                <c:pt idx="71">
                  <c:v>0</c:v>
                </c:pt>
                <c:pt idx="72">
                  <c:v>0</c:v>
                </c:pt>
                <c:pt idx="73">
                  <c:v>0</c:v>
                </c:pt>
                <c:pt idx="74">
                  <c:v>1</c:v>
                </c:pt>
                <c:pt idx="75">
                  <c:v>0</c:v>
                </c:pt>
                <c:pt idx="77">
                  <c:v>0</c:v>
                </c:pt>
                <c:pt idx="78">
                  <c:v>0</c:v>
                </c:pt>
                <c:pt idx="79">
                  <c:v>1</c:v>
                </c:pt>
                <c:pt idx="81">
                  <c:v>0</c:v>
                </c:pt>
                <c:pt idx="83">
                  <c:v>0</c:v>
                </c:pt>
                <c:pt idx="84">
                  <c:v>0</c:v>
                </c:pt>
                <c:pt idx="85">
                  <c:v>0</c:v>
                </c:pt>
                <c:pt idx="86">
                  <c:v>0</c:v>
                </c:pt>
                <c:pt idx="87">
                  <c:v>0</c:v>
                </c:pt>
                <c:pt idx="88">
                  <c:v>0</c:v>
                </c:pt>
                <c:pt idx="89">
                  <c:v>0</c:v>
                </c:pt>
                <c:pt idx="90">
                  <c:v>0</c:v>
                </c:pt>
                <c:pt idx="91">
                  <c:v>0</c:v>
                </c:pt>
                <c:pt idx="92">
                  <c:v>0</c:v>
                </c:pt>
                <c:pt idx="93">
                  <c:v>0</c:v>
                </c:pt>
              </c:numCache>
            </c:numRef>
          </c:val>
          <c:extLst xmlns:c16r2="http://schemas.microsoft.com/office/drawing/2015/06/chart">
            <c:ext xmlns:c16="http://schemas.microsoft.com/office/drawing/2014/chart" uri="{C3380CC4-5D6E-409C-BE32-E72D297353CC}">
              <c16:uniqueId val="{00000012-C188-4AAC-BB61-45BAC98B5D00}"/>
            </c:ext>
          </c:extLst>
        </c:ser>
        <c:ser>
          <c:idx val="3"/>
          <c:order val="3"/>
          <c:tx>
            <c:strRef>
              <c:f>Sheet2!$E$2</c:f>
              <c:strCache>
                <c:ptCount val="1"/>
                <c:pt idx="0">
                  <c:v>Fully vaccinated with breakthrough infection (n = 22)</c:v>
                </c:pt>
              </c:strCache>
            </c:strRef>
          </c:tx>
          <c:spPr>
            <a:solidFill>
              <a:schemeClr val="tx1"/>
            </a:solidFill>
            <a:ln>
              <a:solidFill>
                <a:schemeClr val="tx1"/>
              </a:solidFill>
            </a:ln>
            <a:effectLst/>
          </c:spPr>
          <c:invertIfNegative val="0"/>
          <c:cat>
            <c:numRef>
              <c:f>Sheet2!$A$3:$A$96</c:f>
              <c:numCache>
                <c:formatCode>m/d/yyyy</c:formatCode>
                <c:ptCount val="94"/>
                <c:pt idx="0">
                  <c:v>44193</c:v>
                </c:pt>
                <c:pt idx="1">
                  <c:v>44194</c:v>
                </c:pt>
                <c:pt idx="2">
                  <c:v>44195</c:v>
                </c:pt>
                <c:pt idx="3">
                  <c:v>44196</c:v>
                </c:pt>
                <c:pt idx="4">
                  <c:v>44197</c:v>
                </c:pt>
                <c:pt idx="5">
                  <c:v>44198</c:v>
                </c:pt>
                <c:pt idx="6">
                  <c:v>44199</c:v>
                </c:pt>
                <c:pt idx="7">
                  <c:v>44200</c:v>
                </c:pt>
                <c:pt idx="8">
                  <c:v>44201</c:v>
                </c:pt>
                <c:pt idx="9">
                  <c:v>44202</c:v>
                </c:pt>
                <c:pt idx="10">
                  <c:v>44203</c:v>
                </c:pt>
                <c:pt idx="11">
                  <c:v>44204</c:v>
                </c:pt>
                <c:pt idx="12">
                  <c:v>44205</c:v>
                </c:pt>
                <c:pt idx="13">
                  <c:v>44206</c:v>
                </c:pt>
                <c:pt idx="14">
                  <c:v>44207</c:v>
                </c:pt>
                <c:pt idx="15">
                  <c:v>44208</c:v>
                </c:pt>
                <c:pt idx="16">
                  <c:v>44209</c:v>
                </c:pt>
                <c:pt idx="17">
                  <c:v>44210</c:v>
                </c:pt>
                <c:pt idx="18">
                  <c:v>44211</c:v>
                </c:pt>
                <c:pt idx="19">
                  <c:v>44212</c:v>
                </c:pt>
                <c:pt idx="20">
                  <c:v>44213</c:v>
                </c:pt>
                <c:pt idx="21">
                  <c:v>44214</c:v>
                </c:pt>
                <c:pt idx="22">
                  <c:v>44215</c:v>
                </c:pt>
                <c:pt idx="23">
                  <c:v>44216</c:v>
                </c:pt>
                <c:pt idx="24">
                  <c:v>44217</c:v>
                </c:pt>
                <c:pt idx="25">
                  <c:v>44218</c:v>
                </c:pt>
                <c:pt idx="26">
                  <c:v>44219</c:v>
                </c:pt>
                <c:pt idx="27">
                  <c:v>44220</c:v>
                </c:pt>
                <c:pt idx="28">
                  <c:v>44221</c:v>
                </c:pt>
                <c:pt idx="29">
                  <c:v>44222</c:v>
                </c:pt>
                <c:pt idx="30">
                  <c:v>44223</c:v>
                </c:pt>
                <c:pt idx="31">
                  <c:v>44224</c:v>
                </c:pt>
                <c:pt idx="32">
                  <c:v>44225</c:v>
                </c:pt>
                <c:pt idx="33">
                  <c:v>44226</c:v>
                </c:pt>
                <c:pt idx="34">
                  <c:v>44227</c:v>
                </c:pt>
                <c:pt idx="35">
                  <c:v>44228</c:v>
                </c:pt>
                <c:pt idx="36">
                  <c:v>44229</c:v>
                </c:pt>
                <c:pt idx="37">
                  <c:v>44230</c:v>
                </c:pt>
                <c:pt idx="38">
                  <c:v>44231</c:v>
                </c:pt>
                <c:pt idx="39">
                  <c:v>44232</c:v>
                </c:pt>
                <c:pt idx="40">
                  <c:v>44233</c:v>
                </c:pt>
                <c:pt idx="41">
                  <c:v>44234</c:v>
                </c:pt>
                <c:pt idx="42">
                  <c:v>44235</c:v>
                </c:pt>
                <c:pt idx="43">
                  <c:v>44236</c:v>
                </c:pt>
                <c:pt idx="44">
                  <c:v>44237</c:v>
                </c:pt>
                <c:pt idx="45">
                  <c:v>44238</c:v>
                </c:pt>
                <c:pt idx="46">
                  <c:v>44239</c:v>
                </c:pt>
                <c:pt idx="47">
                  <c:v>44240</c:v>
                </c:pt>
                <c:pt idx="48">
                  <c:v>44241</c:v>
                </c:pt>
                <c:pt idx="49">
                  <c:v>44242</c:v>
                </c:pt>
                <c:pt idx="50">
                  <c:v>44243</c:v>
                </c:pt>
                <c:pt idx="51">
                  <c:v>44244</c:v>
                </c:pt>
                <c:pt idx="52">
                  <c:v>44245</c:v>
                </c:pt>
                <c:pt idx="53">
                  <c:v>44246</c:v>
                </c:pt>
                <c:pt idx="54">
                  <c:v>44247</c:v>
                </c:pt>
                <c:pt idx="55">
                  <c:v>44248</c:v>
                </c:pt>
                <c:pt idx="56">
                  <c:v>44249</c:v>
                </c:pt>
                <c:pt idx="57">
                  <c:v>44250</c:v>
                </c:pt>
                <c:pt idx="58">
                  <c:v>44251</c:v>
                </c:pt>
                <c:pt idx="59">
                  <c:v>44252</c:v>
                </c:pt>
                <c:pt idx="60">
                  <c:v>44253</c:v>
                </c:pt>
                <c:pt idx="61">
                  <c:v>44254</c:v>
                </c:pt>
                <c:pt idx="62">
                  <c:v>44255</c:v>
                </c:pt>
                <c:pt idx="63">
                  <c:v>44256</c:v>
                </c:pt>
                <c:pt idx="64">
                  <c:v>44257</c:v>
                </c:pt>
                <c:pt idx="65">
                  <c:v>44258</c:v>
                </c:pt>
                <c:pt idx="66">
                  <c:v>44259</c:v>
                </c:pt>
                <c:pt idx="67">
                  <c:v>44260</c:v>
                </c:pt>
                <c:pt idx="68">
                  <c:v>44261</c:v>
                </c:pt>
                <c:pt idx="69">
                  <c:v>44262</c:v>
                </c:pt>
                <c:pt idx="70">
                  <c:v>44263</c:v>
                </c:pt>
                <c:pt idx="71">
                  <c:v>44264</c:v>
                </c:pt>
                <c:pt idx="72">
                  <c:v>44265</c:v>
                </c:pt>
                <c:pt idx="73">
                  <c:v>44266</c:v>
                </c:pt>
                <c:pt idx="74">
                  <c:v>44267</c:v>
                </c:pt>
                <c:pt idx="75">
                  <c:v>44268</c:v>
                </c:pt>
                <c:pt idx="76">
                  <c:v>44269</c:v>
                </c:pt>
                <c:pt idx="77">
                  <c:v>44270</c:v>
                </c:pt>
                <c:pt idx="78">
                  <c:v>44271</c:v>
                </c:pt>
                <c:pt idx="79">
                  <c:v>44272</c:v>
                </c:pt>
                <c:pt idx="80">
                  <c:v>44273</c:v>
                </c:pt>
                <c:pt idx="81">
                  <c:v>44274</c:v>
                </c:pt>
                <c:pt idx="82">
                  <c:v>44275</c:v>
                </c:pt>
                <c:pt idx="83">
                  <c:v>44276</c:v>
                </c:pt>
                <c:pt idx="84">
                  <c:v>44277</c:v>
                </c:pt>
                <c:pt idx="85">
                  <c:v>44278</c:v>
                </c:pt>
                <c:pt idx="86">
                  <c:v>44279</c:v>
                </c:pt>
                <c:pt idx="87">
                  <c:v>44280</c:v>
                </c:pt>
                <c:pt idx="88">
                  <c:v>44281</c:v>
                </c:pt>
                <c:pt idx="89">
                  <c:v>44282</c:v>
                </c:pt>
                <c:pt idx="90">
                  <c:v>44283</c:v>
                </c:pt>
                <c:pt idx="91">
                  <c:v>44284</c:v>
                </c:pt>
                <c:pt idx="92">
                  <c:v>44285</c:v>
                </c:pt>
                <c:pt idx="93">
                  <c:v>44286</c:v>
                </c:pt>
              </c:numCache>
            </c:numRef>
          </c:cat>
          <c:val>
            <c:numRef>
              <c:f>Sheet2!$E$3:$E$96</c:f>
              <c:numCache>
                <c:formatCode>General</c:formatCode>
                <c:ptCount val="94"/>
                <c:pt idx="0">
                  <c:v>0</c:v>
                </c:pt>
                <c:pt idx="1">
                  <c:v>0</c:v>
                </c:pt>
                <c:pt idx="2">
                  <c:v>0</c:v>
                </c:pt>
                <c:pt idx="3">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0</c:v>
                </c:pt>
                <c:pt idx="51">
                  <c:v>3</c:v>
                </c:pt>
                <c:pt idx="52">
                  <c:v>0</c:v>
                </c:pt>
                <c:pt idx="53">
                  <c:v>0</c:v>
                </c:pt>
                <c:pt idx="55">
                  <c:v>0</c:v>
                </c:pt>
                <c:pt idx="56">
                  <c:v>0</c:v>
                </c:pt>
                <c:pt idx="57">
                  <c:v>1</c:v>
                </c:pt>
                <c:pt idx="58">
                  <c:v>1</c:v>
                </c:pt>
                <c:pt idx="59">
                  <c:v>1</c:v>
                </c:pt>
                <c:pt idx="60">
                  <c:v>0</c:v>
                </c:pt>
                <c:pt idx="61">
                  <c:v>0</c:v>
                </c:pt>
                <c:pt idx="63">
                  <c:v>0</c:v>
                </c:pt>
                <c:pt idx="64">
                  <c:v>2</c:v>
                </c:pt>
                <c:pt idx="65">
                  <c:v>1</c:v>
                </c:pt>
                <c:pt idx="66">
                  <c:v>0</c:v>
                </c:pt>
                <c:pt idx="67">
                  <c:v>1</c:v>
                </c:pt>
                <c:pt idx="68">
                  <c:v>0</c:v>
                </c:pt>
                <c:pt idx="69">
                  <c:v>1</c:v>
                </c:pt>
                <c:pt idx="70">
                  <c:v>1</c:v>
                </c:pt>
                <c:pt idx="71">
                  <c:v>0</c:v>
                </c:pt>
                <c:pt idx="72">
                  <c:v>0</c:v>
                </c:pt>
                <c:pt idx="73">
                  <c:v>2</c:v>
                </c:pt>
                <c:pt idx="74">
                  <c:v>0</c:v>
                </c:pt>
                <c:pt idx="75">
                  <c:v>0</c:v>
                </c:pt>
                <c:pt idx="77">
                  <c:v>0</c:v>
                </c:pt>
                <c:pt idx="78">
                  <c:v>1</c:v>
                </c:pt>
                <c:pt idx="79">
                  <c:v>1</c:v>
                </c:pt>
                <c:pt idx="81">
                  <c:v>0</c:v>
                </c:pt>
                <c:pt idx="83">
                  <c:v>1</c:v>
                </c:pt>
                <c:pt idx="84">
                  <c:v>0</c:v>
                </c:pt>
                <c:pt idx="85">
                  <c:v>0</c:v>
                </c:pt>
                <c:pt idx="86">
                  <c:v>0</c:v>
                </c:pt>
                <c:pt idx="87">
                  <c:v>0</c:v>
                </c:pt>
                <c:pt idx="88">
                  <c:v>1</c:v>
                </c:pt>
                <c:pt idx="89">
                  <c:v>0</c:v>
                </c:pt>
                <c:pt idx="90">
                  <c:v>1</c:v>
                </c:pt>
                <c:pt idx="91">
                  <c:v>1</c:v>
                </c:pt>
                <c:pt idx="92">
                  <c:v>0</c:v>
                </c:pt>
                <c:pt idx="93">
                  <c:v>1</c:v>
                </c:pt>
              </c:numCache>
            </c:numRef>
          </c:val>
          <c:extLst xmlns:c16r2="http://schemas.microsoft.com/office/drawing/2015/06/chart">
            <c:ext xmlns:c16="http://schemas.microsoft.com/office/drawing/2014/chart" uri="{C3380CC4-5D6E-409C-BE32-E72D297353CC}">
              <c16:uniqueId val="{00000013-C188-4AAC-BB61-45BAC98B5D00}"/>
            </c:ext>
          </c:extLst>
        </c:ser>
        <c:dLbls>
          <c:showLegendKey val="0"/>
          <c:showVal val="0"/>
          <c:showCatName val="0"/>
          <c:showSerName val="0"/>
          <c:showPercent val="0"/>
          <c:showBubbleSize val="0"/>
        </c:dLbls>
        <c:gapWidth val="0"/>
        <c:overlap val="100"/>
        <c:axId val="472385392"/>
        <c:axId val="472389704"/>
      </c:barChart>
      <c:dateAx>
        <c:axId val="47238539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a:t>Specimen collection date</a:t>
                </a:r>
              </a:p>
            </c:rich>
          </c:tx>
          <c:layout>
            <c:manualLayout>
              <c:xMode val="edge"/>
              <c:yMode val="edge"/>
              <c:x val="0.46514755777479033"/>
              <c:y val="0.9587893180019164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2389704"/>
        <c:crosses val="autoZero"/>
        <c:auto val="1"/>
        <c:lblOffset val="100"/>
        <c:baseTimeUnit val="days"/>
        <c:majorUnit val="3"/>
        <c:majorTimeUnit val="days"/>
      </c:dateAx>
      <c:valAx>
        <c:axId val="472389704"/>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a:t>No. of cases</a:t>
                </a:r>
              </a:p>
            </c:rich>
          </c:tx>
          <c:layout>
            <c:manualLayout>
              <c:xMode val="edge"/>
              <c:yMode val="edge"/>
              <c:x val="1.0840108401084011E-2"/>
              <c:y val="0.3964015609159966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2385392"/>
        <c:crossesAt val="44193"/>
        <c:crossBetween val="between"/>
      </c:valAx>
      <c:spPr>
        <a:noFill/>
        <a:ln>
          <a:noFill/>
        </a:ln>
        <a:effectLst/>
      </c:spPr>
    </c:plotArea>
    <c:legend>
      <c:legendPos val="r"/>
      <c:layout>
        <c:manualLayout>
          <c:xMode val="edge"/>
          <c:yMode val="edge"/>
          <c:x val="0"/>
          <c:y val="5.6424918396055436E-2"/>
          <c:w val="0.29854084871820091"/>
          <c:h val="0.15110495096103144"/>
        </c:manualLayout>
      </c:layout>
      <c:overlay val="0"/>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b="1"/>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0.05302</cdr:x>
      <cdr:y>0.30718</cdr:y>
    </cdr:from>
    <cdr:to>
      <cdr:x>0.05302</cdr:x>
      <cdr:y>0.79749</cdr:y>
    </cdr:to>
    <cdr:cxnSp macro="">
      <cdr:nvCxnSpPr>
        <cdr:cNvPr id="2" name="Straight Arrow Connector 1">
          <a:extLst xmlns:a="http://schemas.openxmlformats.org/drawingml/2006/main">
            <a:ext uri="{FF2B5EF4-FFF2-40B4-BE49-F238E27FC236}">
              <a16:creationId xmlns="" xmlns:a16="http://schemas.microsoft.com/office/drawing/2014/main" id="{FBED1200-4DB9-4070-94F5-D8EC7E897183}"/>
            </a:ext>
          </a:extLst>
        </cdr:cNvPr>
        <cdr:cNvCxnSpPr>
          <a:cxnSpLocks xmlns:a="http://schemas.openxmlformats.org/drawingml/2006/main"/>
        </cdr:cNvCxnSpPr>
      </cdr:nvCxnSpPr>
      <cdr:spPr>
        <a:xfrm xmlns:a="http://schemas.openxmlformats.org/drawingml/2006/main">
          <a:off x="641113" y="2005016"/>
          <a:ext cx="0" cy="320040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0.06488</cdr:x>
      <cdr:y>0.29213</cdr:y>
    </cdr:from>
    <cdr:to>
      <cdr:x>0.17962</cdr:x>
      <cdr:y>0.39115</cdr:y>
    </cdr:to>
    <cdr:sp macro="" textlink="">
      <cdr:nvSpPr>
        <cdr:cNvPr id="3" name="TextBox 11">
          <a:extLst xmlns:a="http://schemas.openxmlformats.org/drawingml/2006/main">
            <a:ext uri="{FF2B5EF4-FFF2-40B4-BE49-F238E27FC236}">
              <a16:creationId xmlns="" xmlns:a16="http://schemas.microsoft.com/office/drawing/2014/main" id="{4AFF878B-AA0C-4453-9AC2-A310E711FB7C}"/>
            </a:ext>
          </a:extLst>
        </cdr:cNvPr>
        <cdr:cNvSpPr txBox="1"/>
      </cdr:nvSpPr>
      <cdr:spPr>
        <a:xfrm xmlns:a="http://schemas.openxmlformats.org/drawingml/2006/main">
          <a:off x="784453" y="1906785"/>
          <a:ext cx="138737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Investigation period begins</a:t>
          </a:r>
        </a:p>
        <a:p xmlns:a="http://schemas.openxmlformats.org/drawingml/2006/main">
          <a:endParaRPr lang="en-US" sz="1200" dirty="0"/>
        </a:p>
      </cdr:txBody>
    </cdr:sp>
  </cdr:relSizeAnchor>
  <cdr:relSizeAnchor xmlns:cdr="http://schemas.openxmlformats.org/drawingml/2006/chartDrawing">
    <cdr:from>
      <cdr:x>0.06309</cdr:x>
      <cdr:y>0.35988</cdr:y>
    </cdr:from>
    <cdr:to>
      <cdr:x>0.21587</cdr:x>
      <cdr:y>0.4589</cdr:y>
    </cdr:to>
    <cdr:sp macro="" textlink="">
      <cdr:nvSpPr>
        <cdr:cNvPr id="4" name="TextBox 12">
          <a:extLst xmlns:a="http://schemas.openxmlformats.org/drawingml/2006/main">
            <a:ext uri="{FF2B5EF4-FFF2-40B4-BE49-F238E27FC236}">
              <a16:creationId xmlns="" xmlns:a16="http://schemas.microsoft.com/office/drawing/2014/main" id="{8F71E472-1306-4E99-8052-55D19330A892}"/>
            </a:ext>
          </a:extLst>
        </cdr:cNvPr>
        <cdr:cNvSpPr txBox="1"/>
      </cdr:nvSpPr>
      <cdr:spPr>
        <a:xfrm xmlns:a="http://schemas.openxmlformats.org/drawingml/2006/main">
          <a:off x="762809" y="2349006"/>
          <a:ext cx="184733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Round 1 </a:t>
          </a:r>
        </a:p>
        <a:p xmlns:a="http://schemas.openxmlformats.org/drawingml/2006/main">
          <a:r>
            <a:rPr lang="en-US" sz="1200" dirty="0"/>
            <a:t>PPP clinics begin</a:t>
          </a:r>
        </a:p>
        <a:p xmlns:a="http://schemas.openxmlformats.org/drawingml/2006/main">
          <a:endParaRPr lang="en-US" sz="1200" dirty="0"/>
        </a:p>
      </cdr:txBody>
    </cdr:sp>
  </cdr:relSizeAnchor>
  <cdr:relSizeAnchor xmlns:cdr="http://schemas.openxmlformats.org/drawingml/2006/chartDrawing">
    <cdr:from>
      <cdr:x>0.05383</cdr:x>
      <cdr:y>0.30867</cdr:y>
    </cdr:from>
    <cdr:to>
      <cdr:x>0.06488</cdr:x>
      <cdr:y>0.30867</cdr:y>
    </cdr:to>
    <cdr:cxnSp macro="">
      <cdr:nvCxnSpPr>
        <cdr:cNvPr id="5" name="Straight Connector 4">
          <a:extLst xmlns:a="http://schemas.openxmlformats.org/drawingml/2006/main">
            <a:ext uri="{FF2B5EF4-FFF2-40B4-BE49-F238E27FC236}">
              <a16:creationId xmlns="" xmlns:a16="http://schemas.microsoft.com/office/drawing/2014/main" id="{FE425B8A-58CC-4585-807F-107DD2E6D1A1}"/>
            </a:ext>
          </a:extLst>
        </cdr:cNvPr>
        <cdr:cNvCxnSpPr>
          <a:cxnSpLocks xmlns:a="http://schemas.openxmlformats.org/drawingml/2006/main"/>
        </cdr:cNvCxnSpPr>
      </cdr:nvCxnSpPr>
      <cdr:spPr>
        <a:xfrm xmlns:a="http://schemas.openxmlformats.org/drawingml/2006/main">
          <a:off x="650842" y="2014745"/>
          <a:ext cx="133611"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0.05327</cdr:x>
      <cdr:y>0.37584</cdr:y>
    </cdr:from>
    <cdr:to>
      <cdr:x>0.06628</cdr:x>
      <cdr:y>0.37584</cdr:y>
    </cdr:to>
    <cdr:cxnSp macro="">
      <cdr:nvCxnSpPr>
        <cdr:cNvPr id="6" name="Straight Connector 5">
          <a:extLst xmlns:a="http://schemas.openxmlformats.org/drawingml/2006/main">
            <a:ext uri="{FF2B5EF4-FFF2-40B4-BE49-F238E27FC236}">
              <a16:creationId xmlns="" xmlns:a16="http://schemas.microsoft.com/office/drawing/2014/main" id="{D2A7880D-3D65-4682-8946-F3657007762F}"/>
            </a:ext>
          </a:extLst>
        </cdr:cNvPr>
        <cdr:cNvCxnSpPr/>
      </cdr:nvCxnSpPr>
      <cdr:spPr>
        <a:xfrm xmlns:a="http://schemas.openxmlformats.org/drawingml/2006/main">
          <a:off x="644071" y="2453181"/>
          <a:ext cx="15731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0.26245</cdr:x>
      <cdr:y>0.42377</cdr:y>
    </cdr:from>
    <cdr:to>
      <cdr:x>0.26245</cdr:x>
      <cdr:y>0.71796</cdr:y>
    </cdr:to>
    <cdr:cxnSp macro="">
      <cdr:nvCxnSpPr>
        <cdr:cNvPr id="7" name="Straight Arrow Connector 6">
          <a:extLst xmlns:a="http://schemas.openxmlformats.org/drawingml/2006/main">
            <a:ext uri="{FF2B5EF4-FFF2-40B4-BE49-F238E27FC236}">
              <a16:creationId xmlns="" xmlns:a16="http://schemas.microsoft.com/office/drawing/2014/main" id="{222870F1-0519-48FD-87FB-631972CD284D}"/>
            </a:ext>
          </a:extLst>
        </cdr:cNvPr>
        <cdr:cNvCxnSpPr>
          <a:cxnSpLocks xmlns:a="http://schemas.openxmlformats.org/drawingml/2006/main"/>
        </cdr:cNvCxnSpPr>
      </cdr:nvCxnSpPr>
      <cdr:spPr>
        <a:xfrm xmlns:a="http://schemas.openxmlformats.org/drawingml/2006/main">
          <a:off x="3173398" y="2766065"/>
          <a:ext cx="0" cy="192024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0.20168</cdr:x>
      <cdr:y>0.35733</cdr:y>
    </cdr:from>
    <cdr:to>
      <cdr:x>0.32467</cdr:x>
      <cdr:y>0.45635</cdr:y>
    </cdr:to>
    <cdr:sp macro="" textlink="">
      <cdr:nvSpPr>
        <cdr:cNvPr id="8" name="TextBox 24">
          <a:extLst xmlns:a="http://schemas.openxmlformats.org/drawingml/2006/main">
            <a:ext uri="{FF2B5EF4-FFF2-40B4-BE49-F238E27FC236}">
              <a16:creationId xmlns="" xmlns:a16="http://schemas.microsoft.com/office/drawing/2014/main" id="{428992DA-7724-49BC-897A-367EE9638C32}"/>
            </a:ext>
          </a:extLst>
        </cdr:cNvPr>
        <cdr:cNvSpPr txBox="1"/>
      </cdr:nvSpPr>
      <cdr:spPr>
        <a:xfrm xmlns:a="http://schemas.openxmlformats.org/drawingml/2006/main">
          <a:off x="2438586" y="2332359"/>
          <a:ext cx="1487132"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1 </a:t>
          </a:r>
        </a:p>
        <a:p xmlns:a="http://schemas.openxmlformats.org/drawingml/2006/main">
          <a:pPr algn="ctr"/>
          <a:r>
            <a:rPr lang="en-US" sz="1200" dirty="0"/>
            <a:t>PPP clinics end</a:t>
          </a:r>
        </a:p>
        <a:p xmlns:a="http://schemas.openxmlformats.org/drawingml/2006/main">
          <a:pPr algn="ctr"/>
          <a:endParaRPr lang="en-US" sz="1200" dirty="0"/>
        </a:p>
      </cdr:txBody>
    </cdr:sp>
  </cdr:relSizeAnchor>
  <cdr:relSizeAnchor xmlns:cdr="http://schemas.openxmlformats.org/drawingml/2006/chartDrawing">
    <cdr:from>
      <cdr:x>0.33226</cdr:x>
      <cdr:y>0.52527</cdr:y>
    </cdr:from>
    <cdr:to>
      <cdr:x>0.33226</cdr:x>
      <cdr:y>0.67937</cdr:y>
    </cdr:to>
    <cdr:cxnSp macro="">
      <cdr:nvCxnSpPr>
        <cdr:cNvPr id="9" name="Straight Arrow Connector 8">
          <a:extLst xmlns:a="http://schemas.openxmlformats.org/drawingml/2006/main">
            <a:ext uri="{FF2B5EF4-FFF2-40B4-BE49-F238E27FC236}">
              <a16:creationId xmlns="" xmlns:a16="http://schemas.microsoft.com/office/drawing/2014/main" id="{2D2127E8-B510-4B5C-BA48-1A3843AAB8AA}"/>
            </a:ext>
          </a:extLst>
        </cdr:cNvPr>
        <cdr:cNvCxnSpPr>
          <a:cxnSpLocks xmlns:a="http://schemas.openxmlformats.org/drawingml/2006/main"/>
        </cdr:cNvCxnSpPr>
      </cdr:nvCxnSpPr>
      <cdr:spPr>
        <a:xfrm xmlns:a="http://schemas.openxmlformats.org/drawingml/2006/main">
          <a:off x="4017569" y="3428552"/>
          <a:ext cx="0" cy="100584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0.27346</cdr:x>
      <cdr:y>0.45933</cdr:y>
    </cdr:from>
    <cdr:to>
      <cdr:x>0.39645</cdr:x>
      <cdr:y>0.55836</cdr:y>
    </cdr:to>
    <cdr:sp macro="" textlink="">
      <cdr:nvSpPr>
        <cdr:cNvPr id="10" name="TextBox 19">
          <a:extLst xmlns:a="http://schemas.openxmlformats.org/drawingml/2006/main">
            <a:ext uri="{FF2B5EF4-FFF2-40B4-BE49-F238E27FC236}">
              <a16:creationId xmlns="" xmlns:a16="http://schemas.microsoft.com/office/drawing/2014/main" id="{DF86582C-CA9D-4EB7-9861-EDE7A0B88414}"/>
            </a:ext>
          </a:extLst>
        </cdr:cNvPr>
        <cdr:cNvSpPr txBox="1"/>
      </cdr:nvSpPr>
      <cdr:spPr>
        <a:xfrm xmlns:a="http://schemas.openxmlformats.org/drawingml/2006/main">
          <a:off x="3306579" y="2998197"/>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2 </a:t>
          </a:r>
        </a:p>
        <a:p xmlns:a="http://schemas.openxmlformats.org/drawingml/2006/main">
          <a:pPr algn="ctr"/>
          <a:r>
            <a:rPr lang="en-US" sz="1200" dirty="0"/>
            <a:t>PPP clinics begin</a:t>
          </a:r>
        </a:p>
        <a:p xmlns:a="http://schemas.openxmlformats.org/drawingml/2006/main">
          <a:pPr algn="ctr"/>
          <a:endParaRPr lang="en-US" sz="1200" dirty="0"/>
        </a:p>
      </cdr:txBody>
    </cdr:sp>
  </cdr:relSizeAnchor>
  <cdr:relSizeAnchor xmlns:cdr="http://schemas.openxmlformats.org/drawingml/2006/chartDrawing">
    <cdr:from>
      <cdr:x>0.60084</cdr:x>
      <cdr:y>0.42266</cdr:y>
    </cdr:from>
    <cdr:to>
      <cdr:x>0.60084</cdr:x>
      <cdr:y>0.81491</cdr:y>
    </cdr:to>
    <cdr:cxnSp macro="">
      <cdr:nvCxnSpPr>
        <cdr:cNvPr id="11" name="Straight Arrow Connector 10">
          <a:extLst xmlns:a="http://schemas.openxmlformats.org/drawingml/2006/main">
            <a:ext uri="{FF2B5EF4-FFF2-40B4-BE49-F238E27FC236}">
              <a16:creationId xmlns="" xmlns:a16="http://schemas.microsoft.com/office/drawing/2014/main" id="{2BA1C19C-DCA9-46F0-98DB-22784C341106}"/>
            </a:ext>
          </a:extLst>
        </cdr:cNvPr>
        <cdr:cNvCxnSpPr>
          <a:cxnSpLocks xmlns:a="http://schemas.openxmlformats.org/drawingml/2006/main"/>
        </cdr:cNvCxnSpPr>
      </cdr:nvCxnSpPr>
      <cdr:spPr>
        <a:xfrm xmlns:a="http://schemas.openxmlformats.org/drawingml/2006/main">
          <a:off x="7265019" y="2758807"/>
          <a:ext cx="0" cy="256032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0.54285</cdr:x>
      <cdr:y>0.35925</cdr:y>
    </cdr:from>
    <cdr:to>
      <cdr:x>0.66584</cdr:x>
      <cdr:y>0.45827</cdr:y>
    </cdr:to>
    <cdr:sp macro="" textlink="">
      <cdr:nvSpPr>
        <cdr:cNvPr id="12" name="TextBox 22">
          <a:extLst xmlns:a="http://schemas.openxmlformats.org/drawingml/2006/main">
            <a:ext uri="{FF2B5EF4-FFF2-40B4-BE49-F238E27FC236}">
              <a16:creationId xmlns="" xmlns:a16="http://schemas.microsoft.com/office/drawing/2014/main" id="{D2DF0169-0886-41D9-88FF-893207CEF707}"/>
            </a:ext>
          </a:extLst>
        </cdr:cNvPr>
        <cdr:cNvSpPr txBox="1"/>
      </cdr:nvSpPr>
      <cdr:spPr>
        <a:xfrm xmlns:a="http://schemas.openxmlformats.org/drawingml/2006/main">
          <a:off x="6563866" y="2344922"/>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3 </a:t>
          </a:r>
        </a:p>
        <a:p xmlns:a="http://schemas.openxmlformats.org/drawingml/2006/main">
          <a:pPr algn="ctr"/>
          <a:r>
            <a:rPr lang="en-US" sz="1200" dirty="0"/>
            <a:t>PPP clinics begin</a:t>
          </a:r>
        </a:p>
        <a:p xmlns:a="http://schemas.openxmlformats.org/drawingml/2006/main">
          <a:pPr algn="ctr"/>
          <a:endParaRPr lang="en-US" sz="1200" dirty="0"/>
        </a:p>
      </cdr:txBody>
    </cdr:sp>
  </cdr:relSizeAnchor>
  <cdr:relSizeAnchor xmlns:cdr="http://schemas.openxmlformats.org/drawingml/2006/chartDrawing">
    <cdr:from>
      <cdr:x>0.54161</cdr:x>
      <cdr:y>0.5271</cdr:y>
    </cdr:from>
    <cdr:to>
      <cdr:x>0.54161</cdr:x>
      <cdr:y>0.73724</cdr:y>
    </cdr:to>
    <cdr:cxnSp macro="">
      <cdr:nvCxnSpPr>
        <cdr:cNvPr id="13" name="Straight Arrow Connector 12">
          <a:extLst xmlns:a="http://schemas.openxmlformats.org/drawingml/2006/main">
            <a:ext uri="{FF2B5EF4-FFF2-40B4-BE49-F238E27FC236}">
              <a16:creationId xmlns="" xmlns:a16="http://schemas.microsoft.com/office/drawing/2014/main" id="{3A43085B-E8E5-4DF3-A4CA-DEF9C99D60E7}"/>
            </a:ext>
          </a:extLst>
        </cdr:cNvPr>
        <cdr:cNvCxnSpPr>
          <a:cxnSpLocks xmlns:a="http://schemas.openxmlformats.org/drawingml/2006/main"/>
        </cdr:cNvCxnSpPr>
      </cdr:nvCxnSpPr>
      <cdr:spPr>
        <a:xfrm xmlns:a="http://schemas.openxmlformats.org/drawingml/2006/main">
          <a:off x="6548813" y="3440546"/>
          <a:ext cx="0" cy="137160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0.48091</cdr:x>
      <cdr:y>0.462</cdr:y>
    </cdr:from>
    <cdr:to>
      <cdr:x>0.6039</cdr:x>
      <cdr:y>0.56102</cdr:y>
    </cdr:to>
    <cdr:sp macro="" textlink="">
      <cdr:nvSpPr>
        <cdr:cNvPr id="14" name="TextBox 27">
          <a:extLst xmlns:a="http://schemas.openxmlformats.org/drawingml/2006/main">
            <a:ext uri="{FF2B5EF4-FFF2-40B4-BE49-F238E27FC236}">
              <a16:creationId xmlns="" xmlns:a16="http://schemas.microsoft.com/office/drawing/2014/main" id="{EB97821D-C305-4F6F-B64A-92083C1ECD96}"/>
            </a:ext>
          </a:extLst>
        </cdr:cNvPr>
        <cdr:cNvSpPr txBox="1"/>
      </cdr:nvSpPr>
      <cdr:spPr>
        <a:xfrm xmlns:a="http://schemas.openxmlformats.org/drawingml/2006/main">
          <a:off x="5814914" y="3015573"/>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2 </a:t>
          </a:r>
        </a:p>
        <a:p xmlns:a="http://schemas.openxmlformats.org/drawingml/2006/main">
          <a:pPr algn="ctr"/>
          <a:r>
            <a:rPr lang="en-US" sz="1200" dirty="0"/>
            <a:t>PPP clinics end</a:t>
          </a:r>
        </a:p>
        <a:p xmlns:a="http://schemas.openxmlformats.org/drawingml/2006/main">
          <a:pPr algn="ctr"/>
          <a:endParaRPr lang="en-US" sz="1200" dirty="0"/>
        </a:p>
      </cdr:txBody>
    </cdr:sp>
  </cdr:relSizeAnchor>
  <cdr:relSizeAnchor xmlns:cdr="http://schemas.openxmlformats.org/drawingml/2006/chartDrawing">
    <cdr:from>
      <cdr:x>0.82115</cdr:x>
      <cdr:y>0.42316</cdr:y>
    </cdr:from>
    <cdr:to>
      <cdr:x>0.82115</cdr:x>
      <cdr:y>0.80141</cdr:y>
    </cdr:to>
    <cdr:cxnSp macro="">
      <cdr:nvCxnSpPr>
        <cdr:cNvPr id="15" name="Straight Arrow Connector 14">
          <a:extLst xmlns:a="http://schemas.openxmlformats.org/drawingml/2006/main">
            <a:ext uri="{FF2B5EF4-FFF2-40B4-BE49-F238E27FC236}">
              <a16:creationId xmlns="" xmlns:a16="http://schemas.microsoft.com/office/drawing/2014/main" id="{87DD3412-FA86-47C5-B42D-57448D9A436E}"/>
            </a:ext>
          </a:extLst>
        </cdr:cNvPr>
        <cdr:cNvCxnSpPr>
          <a:cxnSpLocks xmlns:a="http://schemas.openxmlformats.org/drawingml/2006/main"/>
        </cdr:cNvCxnSpPr>
      </cdr:nvCxnSpPr>
      <cdr:spPr>
        <a:xfrm xmlns:a="http://schemas.openxmlformats.org/drawingml/2006/main">
          <a:off x="9928865" y="2762099"/>
          <a:ext cx="0" cy="246888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0.7594</cdr:x>
      <cdr:y>0.3587</cdr:y>
    </cdr:from>
    <cdr:to>
      <cdr:x>0.88239</cdr:x>
      <cdr:y>0.45772</cdr:y>
    </cdr:to>
    <cdr:sp macro="" textlink="">
      <cdr:nvSpPr>
        <cdr:cNvPr id="16" name="TextBox 29">
          <a:extLst xmlns:a="http://schemas.openxmlformats.org/drawingml/2006/main">
            <a:ext uri="{FF2B5EF4-FFF2-40B4-BE49-F238E27FC236}">
              <a16:creationId xmlns="" xmlns:a16="http://schemas.microsoft.com/office/drawing/2014/main" id="{4E4591EE-7462-4052-A6E0-1BB471C0CBFC}"/>
            </a:ext>
          </a:extLst>
        </cdr:cNvPr>
        <cdr:cNvSpPr txBox="1"/>
      </cdr:nvSpPr>
      <cdr:spPr>
        <a:xfrm xmlns:a="http://schemas.openxmlformats.org/drawingml/2006/main">
          <a:off x="9182228" y="2341337"/>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3 </a:t>
          </a:r>
        </a:p>
        <a:p xmlns:a="http://schemas.openxmlformats.org/drawingml/2006/main">
          <a:pPr algn="ctr"/>
          <a:r>
            <a:rPr lang="en-US" sz="1200" dirty="0"/>
            <a:t>PPP clinics end</a:t>
          </a:r>
        </a:p>
        <a:p xmlns:a="http://schemas.openxmlformats.org/drawingml/2006/main">
          <a:pPr algn="ctr"/>
          <a:endParaRPr lang="en-US" sz="1200" dirty="0"/>
        </a:p>
      </cdr:txBody>
    </cdr:sp>
  </cdr:relSizeAnchor>
  <cdr:relSizeAnchor xmlns:cdr="http://schemas.openxmlformats.org/drawingml/2006/chartDrawing">
    <cdr:from>
      <cdr:x>0.44543</cdr:x>
      <cdr:y>0</cdr:y>
    </cdr:from>
    <cdr:to>
      <cdr:x>1</cdr:x>
      <cdr:y>0.17553</cdr:y>
    </cdr:to>
    <cdr:sp macro="" textlink="">
      <cdr:nvSpPr>
        <cdr:cNvPr id="17" name="Rectangle 16">
          <a:extLst xmlns:a="http://schemas.openxmlformats.org/drawingml/2006/main">
            <a:ext uri="{FF2B5EF4-FFF2-40B4-BE49-F238E27FC236}">
              <a16:creationId xmlns="" xmlns:a16="http://schemas.microsoft.com/office/drawing/2014/main" id="{3B2818BE-6BF9-4FF2-8513-2A32F6242087}"/>
            </a:ext>
          </a:extLst>
        </cdr:cNvPr>
        <cdr:cNvSpPr/>
      </cdr:nvSpPr>
      <cdr:spPr>
        <a:xfrm xmlns:a="http://schemas.openxmlformats.org/drawingml/2006/main">
          <a:off x="5385881" y="0"/>
          <a:ext cx="6705600" cy="114570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3200" b="1" dirty="0">
              <a:solidFill>
                <a:srgbClr val="0070C0"/>
              </a:solidFill>
            </a:rPr>
            <a:t>627 confirmed SARS-CoV-2 infections </a:t>
          </a:r>
        </a:p>
        <a:p xmlns:a="http://schemas.openxmlformats.org/drawingml/2006/main">
          <a:pPr algn="ctr"/>
          <a:r>
            <a:rPr lang="en-US" sz="2000" b="1" dirty="0">
              <a:solidFill>
                <a:srgbClr val="0070C0"/>
              </a:solidFill>
            </a:rPr>
            <a:t>during the investigation period</a:t>
          </a:r>
          <a:endParaRPr lang="en-US" sz="3200" b="1" dirty="0">
            <a:solidFill>
              <a:srgbClr val="0070C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0.05302</cdr:x>
      <cdr:y>0.30718</cdr:y>
    </cdr:from>
    <cdr:to>
      <cdr:x>0.05302</cdr:x>
      <cdr:y>0.79749</cdr:y>
    </cdr:to>
    <cdr:cxnSp macro="">
      <cdr:nvCxnSpPr>
        <cdr:cNvPr id="2" name="Straight Arrow Connector 1">
          <a:extLst xmlns:a="http://schemas.openxmlformats.org/drawingml/2006/main">
            <a:ext uri="{FF2B5EF4-FFF2-40B4-BE49-F238E27FC236}">
              <a16:creationId xmlns="" xmlns:a16="http://schemas.microsoft.com/office/drawing/2014/main" id="{FBED1200-4DB9-4070-94F5-D8EC7E897183}"/>
            </a:ext>
          </a:extLst>
        </cdr:cNvPr>
        <cdr:cNvCxnSpPr>
          <a:cxnSpLocks xmlns:a="http://schemas.openxmlformats.org/drawingml/2006/main"/>
        </cdr:cNvCxnSpPr>
      </cdr:nvCxnSpPr>
      <cdr:spPr>
        <a:xfrm xmlns:a="http://schemas.openxmlformats.org/drawingml/2006/main">
          <a:off x="641113" y="2005016"/>
          <a:ext cx="0" cy="320040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0.06488</cdr:x>
      <cdr:y>0.29213</cdr:y>
    </cdr:from>
    <cdr:to>
      <cdr:x>0.17962</cdr:x>
      <cdr:y>0.39115</cdr:y>
    </cdr:to>
    <cdr:sp macro="" textlink="">
      <cdr:nvSpPr>
        <cdr:cNvPr id="3" name="TextBox 11">
          <a:extLst xmlns:a="http://schemas.openxmlformats.org/drawingml/2006/main">
            <a:ext uri="{FF2B5EF4-FFF2-40B4-BE49-F238E27FC236}">
              <a16:creationId xmlns="" xmlns:a16="http://schemas.microsoft.com/office/drawing/2014/main" id="{4AFF878B-AA0C-4453-9AC2-A310E711FB7C}"/>
            </a:ext>
          </a:extLst>
        </cdr:cNvPr>
        <cdr:cNvSpPr txBox="1"/>
      </cdr:nvSpPr>
      <cdr:spPr>
        <a:xfrm xmlns:a="http://schemas.openxmlformats.org/drawingml/2006/main">
          <a:off x="784453" y="1906785"/>
          <a:ext cx="138737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Investigation period begins</a:t>
          </a:r>
        </a:p>
        <a:p xmlns:a="http://schemas.openxmlformats.org/drawingml/2006/main">
          <a:endParaRPr lang="en-US" sz="1200" dirty="0"/>
        </a:p>
      </cdr:txBody>
    </cdr:sp>
  </cdr:relSizeAnchor>
  <cdr:relSizeAnchor xmlns:cdr="http://schemas.openxmlformats.org/drawingml/2006/chartDrawing">
    <cdr:from>
      <cdr:x>0.05383</cdr:x>
      <cdr:y>0.30867</cdr:y>
    </cdr:from>
    <cdr:to>
      <cdr:x>0.06488</cdr:x>
      <cdr:y>0.30867</cdr:y>
    </cdr:to>
    <cdr:cxnSp macro="">
      <cdr:nvCxnSpPr>
        <cdr:cNvPr id="5" name="Straight Connector 4">
          <a:extLst xmlns:a="http://schemas.openxmlformats.org/drawingml/2006/main">
            <a:ext uri="{FF2B5EF4-FFF2-40B4-BE49-F238E27FC236}">
              <a16:creationId xmlns="" xmlns:a16="http://schemas.microsoft.com/office/drawing/2014/main" id="{FE425B8A-58CC-4585-807F-107DD2E6D1A1}"/>
            </a:ext>
          </a:extLst>
        </cdr:cNvPr>
        <cdr:cNvCxnSpPr>
          <a:cxnSpLocks xmlns:a="http://schemas.openxmlformats.org/drawingml/2006/main"/>
        </cdr:cNvCxnSpPr>
      </cdr:nvCxnSpPr>
      <cdr:spPr>
        <a:xfrm xmlns:a="http://schemas.openxmlformats.org/drawingml/2006/main">
          <a:off x="650842" y="2014745"/>
          <a:ext cx="133611"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0.05302</cdr:x>
      <cdr:y>0.30718</cdr:y>
    </cdr:from>
    <cdr:to>
      <cdr:x>0.05302</cdr:x>
      <cdr:y>0.79749</cdr:y>
    </cdr:to>
    <cdr:cxnSp macro="">
      <cdr:nvCxnSpPr>
        <cdr:cNvPr id="2" name="Straight Arrow Connector 1">
          <a:extLst xmlns:a="http://schemas.openxmlformats.org/drawingml/2006/main">
            <a:ext uri="{FF2B5EF4-FFF2-40B4-BE49-F238E27FC236}">
              <a16:creationId xmlns="" xmlns:a16="http://schemas.microsoft.com/office/drawing/2014/main" id="{FBED1200-4DB9-4070-94F5-D8EC7E897183}"/>
            </a:ext>
          </a:extLst>
        </cdr:cNvPr>
        <cdr:cNvCxnSpPr>
          <a:cxnSpLocks xmlns:a="http://schemas.openxmlformats.org/drawingml/2006/main"/>
        </cdr:cNvCxnSpPr>
      </cdr:nvCxnSpPr>
      <cdr:spPr>
        <a:xfrm xmlns:a="http://schemas.openxmlformats.org/drawingml/2006/main">
          <a:off x="641113" y="2005016"/>
          <a:ext cx="0" cy="320040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0.06488</cdr:x>
      <cdr:y>0.29213</cdr:y>
    </cdr:from>
    <cdr:to>
      <cdr:x>0.17962</cdr:x>
      <cdr:y>0.39115</cdr:y>
    </cdr:to>
    <cdr:sp macro="" textlink="">
      <cdr:nvSpPr>
        <cdr:cNvPr id="3" name="TextBox 11">
          <a:extLst xmlns:a="http://schemas.openxmlformats.org/drawingml/2006/main">
            <a:ext uri="{FF2B5EF4-FFF2-40B4-BE49-F238E27FC236}">
              <a16:creationId xmlns="" xmlns:a16="http://schemas.microsoft.com/office/drawing/2014/main" id="{4AFF878B-AA0C-4453-9AC2-A310E711FB7C}"/>
            </a:ext>
          </a:extLst>
        </cdr:cNvPr>
        <cdr:cNvSpPr txBox="1"/>
      </cdr:nvSpPr>
      <cdr:spPr>
        <a:xfrm xmlns:a="http://schemas.openxmlformats.org/drawingml/2006/main">
          <a:off x="784453" y="1906785"/>
          <a:ext cx="138737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Investigation period begins</a:t>
          </a:r>
        </a:p>
        <a:p xmlns:a="http://schemas.openxmlformats.org/drawingml/2006/main">
          <a:endParaRPr lang="en-US" sz="1200" dirty="0"/>
        </a:p>
      </cdr:txBody>
    </cdr:sp>
  </cdr:relSizeAnchor>
  <cdr:relSizeAnchor xmlns:cdr="http://schemas.openxmlformats.org/drawingml/2006/chartDrawing">
    <cdr:from>
      <cdr:x>0.06309</cdr:x>
      <cdr:y>0.35988</cdr:y>
    </cdr:from>
    <cdr:to>
      <cdr:x>0.21587</cdr:x>
      <cdr:y>0.4589</cdr:y>
    </cdr:to>
    <cdr:sp macro="" textlink="">
      <cdr:nvSpPr>
        <cdr:cNvPr id="4" name="TextBox 12">
          <a:extLst xmlns:a="http://schemas.openxmlformats.org/drawingml/2006/main">
            <a:ext uri="{FF2B5EF4-FFF2-40B4-BE49-F238E27FC236}">
              <a16:creationId xmlns="" xmlns:a16="http://schemas.microsoft.com/office/drawing/2014/main" id="{8F71E472-1306-4E99-8052-55D19330A892}"/>
            </a:ext>
          </a:extLst>
        </cdr:cNvPr>
        <cdr:cNvSpPr txBox="1"/>
      </cdr:nvSpPr>
      <cdr:spPr>
        <a:xfrm xmlns:a="http://schemas.openxmlformats.org/drawingml/2006/main">
          <a:off x="762809" y="2349006"/>
          <a:ext cx="184733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Round 1 </a:t>
          </a:r>
        </a:p>
        <a:p xmlns:a="http://schemas.openxmlformats.org/drawingml/2006/main">
          <a:r>
            <a:rPr lang="en-US" sz="1200" dirty="0"/>
            <a:t>PPP clinics begin</a:t>
          </a:r>
        </a:p>
        <a:p xmlns:a="http://schemas.openxmlformats.org/drawingml/2006/main">
          <a:endParaRPr lang="en-US" sz="1200" dirty="0"/>
        </a:p>
      </cdr:txBody>
    </cdr:sp>
  </cdr:relSizeAnchor>
  <cdr:relSizeAnchor xmlns:cdr="http://schemas.openxmlformats.org/drawingml/2006/chartDrawing">
    <cdr:from>
      <cdr:x>0.05383</cdr:x>
      <cdr:y>0.30867</cdr:y>
    </cdr:from>
    <cdr:to>
      <cdr:x>0.06488</cdr:x>
      <cdr:y>0.30867</cdr:y>
    </cdr:to>
    <cdr:cxnSp macro="">
      <cdr:nvCxnSpPr>
        <cdr:cNvPr id="5" name="Straight Connector 4">
          <a:extLst xmlns:a="http://schemas.openxmlformats.org/drawingml/2006/main">
            <a:ext uri="{FF2B5EF4-FFF2-40B4-BE49-F238E27FC236}">
              <a16:creationId xmlns="" xmlns:a16="http://schemas.microsoft.com/office/drawing/2014/main" id="{FE425B8A-58CC-4585-807F-107DD2E6D1A1}"/>
            </a:ext>
          </a:extLst>
        </cdr:cNvPr>
        <cdr:cNvCxnSpPr>
          <a:cxnSpLocks xmlns:a="http://schemas.openxmlformats.org/drawingml/2006/main"/>
        </cdr:cNvCxnSpPr>
      </cdr:nvCxnSpPr>
      <cdr:spPr>
        <a:xfrm xmlns:a="http://schemas.openxmlformats.org/drawingml/2006/main">
          <a:off x="650842" y="2014745"/>
          <a:ext cx="133611"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0.05327</cdr:x>
      <cdr:y>0.37584</cdr:y>
    </cdr:from>
    <cdr:to>
      <cdr:x>0.06628</cdr:x>
      <cdr:y>0.37584</cdr:y>
    </cdr:to>
    <cdr:cxnSp macro="">
      <cdr:nvCxnSpPr>
        <cdr:cNvPr id="6" name="Straight Connector 5">
          <a:extLst xmlns:a="http://schemas.openxmlformats.org/drawingml/2006/main">
            <a:ext uri="{FF2B5EF4-FFF2-40B4-BE49-F238E27FC236}">
              <a16:creationId xmlns="" xmlns:a16="http://schemas.microsoft.com/office/drawing/2014/main" id="{D2A7880D-3D65-4682-8946-F3657007762F}"/>
            </a:ext>
          </a:extLst>
        </cdr:cNvPr>
        <cdr:cNvCxnSpPr/>
      </cdr:nvCxnSpPr>
      <cdr:spPr>
        <a:xfrm xmlns:a="http://schemas.openxmlformats.org/drawingml/2006/main">
          <a:off x="644071" y="2453181"/>
          <a:ext cx="15731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0.26245</cdr:x>
      <cdr:y>0.42377</cdr:y>
    </cdr:from>
    <cdr:to>
      <cdr:x>0.26245</cdr:x>
      <cdr:y>0.71796</cdr:y>
    </cdr:to>
    <cdr:cxnSp macro="">
      <cdr:nvCxnSpPr>
        <cdr:cNvPr id="7" name="Straight Arrow Connector 6">
          <a:extLst xmlns:a="http://schemas.openxmlformats.org/drawingml/2006/main">
            <a:ext uri="{FF2B5EF4-FFF2-40B4-BE49-F238E27FC236}">
              <a16:creationId xmlns="" xmlns:a16="http://schemas.microsoft.com/office/drawing/2014/main" id="{222870F1-0519-48FD-87FB-631972CD284D}"/>
            </a:ext>
          </a:extLst>
        </cdr:cNvPr>
        <cdr:cNvCxnSpPr>
          <a:cxnSpLocks xmlns:a="http://schemas.openxmlformats.org/drawingml/2006/main"/>
        </cdr:cNvCxnSpPr>
      </cdr:nvCxnSpPr>
      <cdr:spPr>
        <a:xfrm xmlns:a="http://schemas.openxmlformats.org/drawingml/2006/main">
          <a:off x="3173398" y="2766065"/>
          <a:ext cx="0" cy="192024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0.20168</cdr:x>
      <cdr:y>0.35733</cdr:y>
    </cdr:from>
    <cdr:to>
      <cdr:x>0.32467</cdr:x>
      <cdr:y>0.45635</cdr:y>
    </cdr:to>
    <cdr:sp macro="" textlink="">
      <cdr:nvSpPr>
        <cdr:cNvPr id="8" name="TextBox 24">
          <a:extLst xmlns:a="http://schemas.openxmlformats.org/drawingml/2006/main">
            <a:ext uri="{FF2B5EF4-FFF2-40B4-BE49-F238E27FC236}">
              <a16:creationId xmlns="" xmlns:a16="http://schemas.microsoft.com/office/drawing/2014/main" id="{428992DA-7724-49BC-897A-367EE9638C32}"/>
            </a:ext>
          </a:extLst>
        </cdr:cNvPr>
        <cdr:cNvSpPr txBox="1"/>
      </cdr:nvSpPr>
      <cdr:spPr>
        <a:xfrm xmlns:a="http://schemas.openxmlformats.org/drawingml/2006/main">
          <a:off x="2438586" y="2332359"/>
          <a:ext cx="1487132"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1 </a:t>
          </a:r>
        </a:p>
        <a:p xmlns:a="http://schemas.openxmlformats.org/drawingml/2006/main">
          <a:pPr algn="ctr"/>
          <a:r>
            <a:rPr lang="en-US" sz="1200" dirty="0"/>
            <a:t>PPP clinics end</a:t>
          </a:r>
        </a:p>
        <a:p xmlns:a="http://schemas.openxmlformats.org/drawingml/2006/main">
          <a:pPr algn="ctr"/>
          <a:endParaRPr lang="en-US" sz="1200" dirty="0"/>
        </a:p>
      </cdr:txBody>
    </cdr:sp>
  </cdr:relSizeAnchor>
  <cdr:relSizeAnchor xmlns:cdr="http://schemas.openxmlformats.org/drawingml/2006/chartDrawing">
    <cdr:from>
      <cdr:x>0.33226</cdr:x>
      <cdr:y>0.52527</cdr:y>
    </cdr:from>
    <cdr:to>
      <cdr:x>0.33226</cdr:x>
      <cdr:y>0.67937</cdr:y>
    </cdr:to>
    <cdr:cxnSp macro="">
      <cdr:nvCxnSpPr>
        <cdr:cNvPr id="9" name="Straight Arrow Connector 8">
          <a:extLst xmlns:a="http://schemas.openxmlformats.org/drawingml/2006/main">
            <a:ext uri="{FF2B5EF4-FFF2-40B4-BE49-F238E27FC236}">
              <a16:creationId xmlns="" xmlns:a16="http://schemas.microsoft.com/office/drawing/2014/main" id="{2D2127E8-B510-4B5C-BA48-1A3843AAB8AA}"/>
            </a:ext>
          </a:extLst>
        </cdr:cNvPr>
        <cdr:cNvCxnSpPr>
          <a:cxnSpLocks xmlns:a="http://schemas.openxmlformats.org/drawingml/2006/main"/>
        </cdr:cNvCxnSpPr>
      </cdr:nvCxnSpPr>
      <cdr:spPr>
        <a:xfrm xmlns:a="http://schemas.openxmlformats.org/drawingml/2006/main">
          <a:off x="4017569" y="3428552"/>
          <a:ext cx="0" cy="100584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0.27346</cdr:x>
      <cdr:y>0.45933</cdr:y>
    </cdr:from>
    <cdr:to>
      <cdr:x>0.39645</cdr:x>
      <cdr:y>0.55836</cdr:y>
    </cdr:to>
    <cdr:sp macro="" textlink="">
      <cdr:nvSpPr>
        <cdr:cNvPr id="10" name="TextBox 19">
          <a:extLst xmlns:a="http://schemas.openxmlformats.org/drawingml/2006/main">
            <a:ext uri="{FF2B5EF4-FFF2-40B4-BE49-F238E27FC236}">
              <a16:creationId xmlns="" xmlns:a16="http://schemas.microsoft.com/office/drawing/2014/main" id="{DF86582C-CA9D-4EB7-9861-EDE7A0B88414}"/>
            </a:ext>
          </a:extLst>
        </cdr:cNvPr>
        <cdr:cNvSpPr txBox="1"/>
      </cdr:nvSpPr>
      <cdr:spPr>
        <a:xfrm xmlns:a="http://schemas.openxmlformats.org/drawingml/2006/main">
          <a:off x="3306579" y="2998197"/>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2 </a:t>
          </a:r>
        </a:p>
        <a:p xmlns:a="http://schemas.openxmlformats.org/drawingml/2006/main">
          <a:pPr algn="ctr"/>
          <a:r>
            <a:rPr lang="en-US" sz="1200" dirty="0"/>
            <a:t>PPP clinics begin</a:t>
          </a:r>
        </a:p>
        <a:p xmlns:a="http://schemas.openxmlformats.org/drawingml/2006/main">
          <a:pPr algn="ctr"/>
          <a:endParaRPr lang="en-US" sz="1200" dirty="0"/>
        </a:p>
      </cdr:txBody>
    </cdr:sp>
  </cdr:relSizeAnchor>
  <cdr:relSizeAnchor xmlns:cdr="http://schemas.openxmlformats.org/drawingml/2006/chartDrawing">
    <cdr:from>
      <cdr:x>0.60084</cdr:x>
      <cdr:y>0.42266</cdr:y>
    </cdr:from>
    <cdr:to>
      <cdr:x>0.60084</cdr:x>
      <cdr:y>0.81491</cdr:y>
    </cdr:to>
    <cdr:cxnSp macro="">
      <cdr:nvCxnSpPr>
        <cdr:cNvPr id="11" name="Straight Arrow Connector 10">
          <a:extLst xmlns:a="http://schemas.openxmlformats.org/drawingml/2006/main">
            <a:ext uri="{FF2B5EF4-FFF2-40B4-BE49-F238E27FC236}">
              <a16:creationId xmlns="" xmlns:a16="http://schemas.microsoft.com/office/drawing/2014/main" id="{2BA1C19C-DCA9-46F0-98DB-22784C341106}"/>
            </a:ext>
          </a:extLst>
        </cdr:cNvPr>
        <cdr:cNvCxnSpPr>
          <a:cxnSpLocks xmlns:a="http://schemas.openxmlformats.org/drawingml/2006/main"/>
        </cdr:cNvCxnSpPr>
      </cdr:nvCxnSpPr>
      <cdr:spPr>
        <a:xfrm xmlns:a="http://schemas.openxmlformats.org/drawingml/2006/main">
          <a:off x="7265019" y="2758807"/>
          <a:ext cx="0" cy="256032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0.54285</cdr:x>
      <cdr:y>0.35925</cdr:y>
    </cdr:from>
    <cdr:to>
      <cdr:x>0.66584</cdr:x>
      <cdr:y>0.45827</cdr:y>
    </cdr:to>
    <cdr:sp macro="" textlink="">
      <cdr:nvSpPr>
        <cdr:cNvPr id="12" name="TextBox 22">
          <a:extLst xmlns:a="http://schemas.openxmlformats.org/drawingml/2006/main">
            <a:ext uri="{FF2B5EF4-FFF2-40B4-BE49-F238E27FC236}">
              <a16:creationId xmlns="" xmlns:a16="http://schemas.microsoft.com/office/drawing/2014/main" id="{D2DF0169-0886-41D9-88FF-893207CEF707}"/>
            </a:ext>
          </a:extLst>
        </cdr:cNvPr>
        <cdr:cNvSpPr txBox="1"/>
      </cdr:nvSpPr>
      <cdr:spPr>
        <a:xfrm xmlns:a="http://schemas.openxmlformats.org/drawingml/2006/main">
          <a:off x="6563866" y="2344922"/>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3 </a:t>
          </a:r>
        </a:p>
        <a:p xmlns:a="http://schemas.openxmlformats.org/drawingml/2006/main">
          <a:pPr algn="ctr"/>
          <a:r>
            <a:rPr lang="en-US" sz="1200" dirty="0"/>
            <a:t>PPP clinics begin</a:t>
          </a:r>
        </a:p>
        <a:p xmlns:a="http://schemas.openxmlformats.org/drawingml/2006/main">
          <a:pPr algn="ctr"/>
          <a:endParaRPr lang="en-US" sz="1200" dirty="0"/>
        </a:p>
      </cdr:txBody>
    </cdr:sp>
  </cdr:relSizeAnchor>
  <cdr:relSizeAnchor xmlns:cdr="http://schemas.openxmlformats.org/drawingml/2006/chartDrawing">
    <cdr:from>
      <cdr:x>0.54161</cdr:x>
      <cdr:y>0.5271</cdr:y>
    </cdr:from>
    <cdr:to>
      <cdr:x>0.54161</cdr:x>
      <cdr:y>0.73724</cdr:y>
    </cdr:to>
    <cdr:cxnSp macro="">
      <cdr:nvCxnSpPr>
        <cdr:cNvPr id="13" name="Straight Arrow Connector 12">
          <a:extLst xmlns:a="http://schemas.openxmlformats.org/drawingml/2006/main">
            <a:ext uri="{FF2B5EF4-FFF2-40B4-BE49-F238E27FC236}">
              <a16:creationId xmlns="" xmlns:a16="http://schemas.microsoft.com/office/drawing/2014/main" id="{3A43085B-E8E5-4DF3-A4CA-DEF9C99D60E7}"/>
            </a:ext>
          </a:extLst>
        </cdr:cNvPr>
        <cdr:cNvCxnSpPr>
          <a:cxnSpLocks xmlns:a="http://schemas.openxmlformats.org/drawingml/2006/main"/>
        </cdr:cNvCxnSpPr>
      </cdr:nvCxnSpPr>
      <cdr:spPr>
        <a:xfrm xmlns:a="http://schemas.openxmlformats.org/drawingml/2006/main">
          <a:off x="6548813" y="3440546"/>
          <a:ext cx="0" cy="137160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0.48091</cdr:x>
      <cdr:y>0.462</cdr:y>
    </cdr:from>
    <cdr:to>
      <cdr:x>0.6039</cdr:x>
      <cdr:y>0.56102</cdr:y>
    </cdr:to>
    <cdr:sp macro="" textlink="">
      <cdr:nvSpPr>
        <cdr:cNvPr id="14" name="TextBox 27">
          <a:extLst xmlns:a="http://schemas.openxmlformats.org/drawingml/2006/main">
            <a:ext uri="{FF2B5EF4-FFF2-40B4-BE49-F238E27FC236}">
              <a16:creationId xmlns="" xmlns:a16="http://schemas.microsoft.com/office/drawing/2014/main" id="{EB97821D-C305-4F6F-B64A-92083C1ECD96}"/>
            </a:ext>
          </a:extLst>
        </cdr:cNvPr>
        <cdr:cNvSpPr txBox="1"/>
      </cdr:nvSpPr>
      <cdr:spPr>
        <a:xfrm xmlns:a="http://schemas.openxmlformats.org/drawingml/2006/main">
          <a:off x="5814914" y="3015573"/>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2 </a:t>
          </a:r>
        </a:p>
        <a:p xmlns:a="http://schemas.openxmlformats.org/drawingml/2006/main">
          <a:pPr algn="ctr"/>
          <a:r>
            <a:rPr lang="en-US" sz="1200" dirty="0"/>
            <a:t>PPP clinics end</a:t>
          </a:r>
        </a:p>
        <a:p xmlns:a="http://schemas.openxmlformats.org/drawingml/2006/main">
          <a:pPr algn="ctr"/>
          <a:endParaRPr lang="en-US" sz="1200" dirty="0"/>
        </a:p>
      </cdr:txBody>
    </cdr:sp>
  </cdr:relSizeAnchor>
  <cdr:relSizeAnchor xmlns:cdr="http://schemas.openxmlformats.org/drawingml/2006/chartDrawing">
    <cdr:from>
      <cdr:x>0.82115</cdr:x>
      <cdr:y>0.42316</cdr:y>
    </cdr:from>
    <cdr:to>
      <cdr:x>0.82115</cdr:x>
      <cdr:y>0.80141</cdr:y>
    </cdr:to>
    <cdr:cxnSp macro="">
      <cdr:nvCxnSpPr>
        <cdr:cNvPr id="15" name="Straight Arrow Connector 14">
          <a:extLst xmlns:a="http://schemas.openxmlformats.org/drawingml/2006/main">
            <a:ext uri="{FF2B5EF4-FFF2-40B4-BE49-F238E27FC236}">
              <a16:creationId xmlns="" xmlns:a16="http://schemas.microsoft.com/office/drawing/2014/main" id="{87DD3412-FA86-47C5-B42D-57448D9A436E}"/>
            </a:ext>
          </a:extLst>
        </cdr:cNvPr>
        <cdr:cNvCxnSpPr>
          <a:cxnSpLocks xmlns:a="http://schemas.openxmlformats.org/drawingml/2006/main"/>
        </cdr:cNvCxnSpPr>
      </cdr:nvCxnSpPr>
      <cdr:spPr>
        <a:xfrm xmlns:a="http://schemas.openxmlformats.org/drawingml/2006/main">
          <a:off x="9928865" y="2762099"/>
          <a:ext cx="0" cy="246888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0.7594</cdr:x>
      <cdr:y>0.3587</cdr:y>
    </cdr:from>
    <cdr:to>
      <cdr:x>0.88239</cdr:x>
      <cdr:y>0.45772</cdr:y>
    </cdr:to>
    <cdr:sp macro="" textlink="">
      <cdr:nvSpPr>
        <cdr:cNvPr id="16" name="TextBox 29">
          <a:extLst xmlns:a="http://schemas.openxmlformats.org/drawingml/2006/main">
            <a:ext uri="{FF2B5EF4-FFF2-40B4-BE49-F238E27FC236}">
              <a16:creationId xmlns="" xmlns:a16="http://schemas.microsoft.com/office/drawing/2014/main" id="{4E4591EE-7462-4052-A6E0-1BB471C0CBFC}"/>
            </a:ext>
          </a:extLst>
        </cdr:cNvPr>
        <cdr:cNvSpPr txBox="1"/>
      </cdr:nvSpPr>
      <cdr:spPr>
        <a:xfrm xmlns:a="http://schemas.openxmlformats.org/drawingml/2006/main">
          <a:off x="9182228" y="2341337"/>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3 </a:t>
          </a:r>
        </a:p>
        <a:p xmlns:a="http://schemas.openxmlformats.org/drawingml/2006/main">
          <a:pPr algn="ctr"/>
          <a:r>
            <a:rPr lang="en-US" sz="1200" dirty="0"/>
            <a:t>PPP clinics end</a:t>
          </a:r>
        </a:p>
        <a:p xmlns:a="http://schemas.openxmlformats.org/drawingml/2006/main">
          <a:pPr algn="ctr"/>
          <a:endParaRPr lang="en-US" sz="1200" dirty="0"/>
        </a:p>
      </cdr:txBody>
    </cdr:sp>
  </cdr:relSizeAnchor>
  <cdr:relSizeAnchor xmlns:cdr="http://schemas.openxmlformats.org/drawingml/2006/chartDrawing">
    <cdr:from>
      <cdr:x>0.47126</cdr:x>
      <cdr:y>0.22637</cdr:y>
    </cdr:from>
    <cdr:to>
      <cdr:x>0.47126</cdr:x>
      <cdr:y>0.7447</cdr:y>
    </cdr:to>
    <cdr:cxnSp macro="">
      <cdr:nvCxnSpPr>
        <cdr:cNvPr id="18" name="Straight Arrow Connector 17">
          <a:extLst xmlns:a="http://schemas.openxmlformats.org/drawingml/2006/main">
            <a:ext uri="{FF2B5EF4-FFF2-40B4-BE49-F238E27FC236}">
              <a16:creationId xmlns="" xmlns:a16="http://schemas.microsoft.com/office/drawing/2014/main" id="{155719ED-9917-47E0-BE7E-7A4D1476E433}"/>
            </a:ext>
          </a:extLst>
        </cdr:cNvPr>
        <cdr:cNvCxnSpPr>
          <a:cxnSpLocks xmlns:a="http://schemas.openxmlformats.org/drawingml/2006/main"/>
        </cdr:cNvCxnSpPr>
      </cdr:nvCxnSpPr>
      <cdr:spPr>
        <a:xfrm xmlns:a="http://schemas.openxmlformats.org/drawingml/2006/main">
          <a:off x="5698237" y="1477575"/>
          <a:ext cx="0" cy="338328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0.41486</cdr:x>
      <cdr:y>0.04868</cdr:y>
    </cdr:from>
    <cdr:to>
      <cdr:x>0.51583</cdr:x>
      <cdr:y>0.23258</cdr:y>
    </cdr:to>
    <cdr:sp macro="" textlink="">
      <cdr:nvSpPr>
        <cdr:cNvPr id="19" name="TextBox 19">
          <a:extLst xmlns:a="http://schemas.openxmlformats.org/drawingml/2006/main">
            <a:ext uri="{FF2B5EF4-FFF2-40B4-BE49-F238E27FC236}">
              <a16:creationId xmlns="" xmlns:a16="http://schemas.microsoft.com/office/drawing/2014/main" id="{8AB1C494-EAC7-4EDA-964D-6AE9E87BF4E5}"/>
            </a:ext>
          </a:extLst>
        </cdr:cNvPr>
        <cdr:cNvSpPr txBox="1"/>
      </cdr:nvSpPr>
      <cdr:spPr>
        <a:xfrm xmlns:a="http://schemas.openxmlformats.org/drawingml/2006/main">
          <a:off x="5016230" y="317764"/>
          <a:ext cx="1220966" cy="1200329"/>
        </a:xfrm>
        <a:prstGeom xmlns:a="http://schemas.openxmlformats.org/drawingml/2006/main" prst="rect">
          <a:avLst/>
        </a:prstGeom>
        <a:noFill xmlns:a="http://schemas.openxmlformats.org/drawingml/2006/main"/>
        <a:ln xmlns:a="http://schemas.openxmlformats.org/drawingml/2006/main" w="38100">
          <a:solidFill>
            <a:schemeClr val="accent2"/>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Day</a:t>
          </a:r>
          <a:r>
            <a:rPr lang="en-US" sz="1200" baseline="0" dirty="0"/>
            <a:t> 14 after initial Round 2 PPP clinics began administering vaccine dose 2</a:t>
          </a:r>
          <a:endParaRPr lang="en-US"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0.05302</cdr:x>
      <cdr:y>0.30718</cdr:y>
    </cdr:from>
    <cdr:to>
      <cdr:x>0.05302</cdr:x>
      <cdr:y>0.79749</cdr:y>
    </cdr:to>
    <cdr:cxnSp macro="">
      <cdr:nvCxnSpPr>
        <cdr:cNvPr id="2" name="Straight Arrow Connector 1">
          <a:extLst xmlns:a="http://schemas.openxmlformats.org/drawingml/2006/main">
            <a:ext uri="{FF2B5EF4-FFF2-40B4-BE49-F238E27FC236}">
              <a16:creationId xmlns="" xmlns:a16="http://schemas.microsoft.com/office/drawing/2014/main" id="{FBED1200-4DB9-4070-94F5-D8EC7E897183}"/>
            </a:ext>
          </a:extLst>
        </cdr:cNvPr>
        <cdr:cNvCxnSpPr>
          <a:cxnSpLocks xmlns:a="http://schemas.openxmlformats.org/drawingml/2006/main"/>
        </cdr:cNvCxnSpPr>
      </cdr:nvCxnSpPr>
      <cdr:spPr>
        <a:xfrm xmlns:a="http://schemas.openxmlformats.org/drawingml/2006/main">
          <a:off x="641113" y="2005016"/>
          <a:ext cx="0" cy="320040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0.06488</cdr:x>
      <cdr:y>0.29213</cdr:y>
    </cdr:from>
    <cdr:to>
      <cdr:x>0.17962</cdr:x>
      <cdr:y>0.39115</cdr:y>
    </cdr:to>
    <cdr:sp macro="" textlink="">
      <cdr:nvSpPr>
        <cdr:cNvPr id="3" name="TextBox 11">
          <a:extLst xmlns:a="http://schemas.openxmlformats.org/drawingml/2006/main">
            <a:ext uri="{FF2B5EF4-FFF2-40B4-BE49-F238E27FC236}">
              <a16:creationId xmlns="" xmlns:a16="http://schemas.microsoft.com/office/drawing/2014/main" id="{4AFF878B-AA0C-4453-9AC2-A310E711FB7C}"/>
            </a:ext>
          </a:extLst>
        </cdr:cNvPr>
        <cdr:cNvSpPr txBox="1"/>
      </cdr:nvSpPr>
      <cdr:spPr>
        <a:xfrm xmlns:a="http://schemas.openxmlformats.org/drawingml/2006/main">
          <a:off x="784453" y="1906785"/>
          <a:ext cx="138737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Investigation period begins</a:t>
          </a:r>
        </a:p>
        <a:p xmlns:a="http://schemas.openxmlformats.org/drawingml/2006/main">
          <a:endParaRPr lang="en-US" sz="1200" dirty="0"/>
        </a:p>
      </cdr:txBody>
    </cdr:sp>
  </cdr:relSizeAnchor>
  <cdr:relSizeAnchor xmlns:cdr="http://schemas.openxmlformats.org/drawingml/2006/chartDrawing">
    <cdr:from>
      <cdr:x>0.06309</cdr:x>
      <cdr:y>0.35988</cdr:y>
    </cdr:from>
    <cdr:to>
      <cdr:x>0.21587</cdr:x>
      <cdr:y>0.4589</cdr:y>
    </cdr:to>
    <cdr:sp macro="" textlink="">
      <cdr:nvSpPr>
        <cdr:cNvPr id="4" name="TextBox 12">
          <a:extLst xmlns:a="http://schemas.openxmlformats.org/drawingml/2006/main">
            <a:ext uri="{FF2B5EF4-FFF2-40B4-BE49-F238E27FC236}">
              <a16:creationId xmlns="" xmlns:a16="http://schemas.microsoft.com/office/drawing/2014/main" id="{8F71E472-1306-4E99-8052-55D19330A892}"/>
            </a:ext>
          </a:extLst>
        </cdr:cNvPr>
        <cdr:cNvSpPr txBox="1"/>
      </cdr:nvSpPr>
      <cdr:spPr>
        <a:xfrm xmlns:a="http://schemas.openxmlformats.org/drawingml/2006/main">
          <a:off x="762809" y="2349006"/>
          <a:ext cx="184733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Round 1 </a:t>
          </a:r>
        </a:p>
        <a:p xmlns:a="http://schemas.openxmlformats.org/drawingml/2006/main">
          <a:r>
            <a:rPr lang="en-US" sz="1200" dirty="0"/>
            <a:t>PPP clinics begin</a:t>
          </a:r>
        </a:p>
        <a:p xmlns:a="http://schemas.openxmlformats.org/drawingml/2006/main">
          <a:endParaRPr lang="en-US" sz="1200" dirty="0"/>
        </a:p>
      </cdr:txBody>
    </cdr:sp>
  </cdr:relSizeAnchor>
  <cdr:relSizeAnchor xmlns:cdr="http://schemas.openxmlformats.org/drawingml/2006/chartDrawing">
    <cdr:from>
      <cdr:x>0.05383</cdr:x>
      <cdr:y>0.30867</cdr:y>
    </cdr:from>
    <cdr:to>
      <cdr:x>0.06488</cdr:x>
      <cdr:y>0.30867</cdr:y>
    </cdr:to>
    <cdr:cxnSp macro="">
      <cdr:nvCxnSpPr>
        <cdr:cNvPr id="5" name="Straight Connector 4">
          <a:extLst xmlns:a="http://schemas.openxmlformats.org/drawingml/2006/main">
            <a:ext uri="{FF2B5EF4-FFF2-40B4-BE49-F238E27FC236}">
              <a16:creationId xmlns="" xmlns:a16="http://schemas.microsoft.com/office/drawing/2014/main" id="{FE425B8A-58CC-4585-807F-107DD2E6D1A1}"/>
            </a:ext>
          </a:extLst>
        </cdr:cNvPr>
        <cdr:cNvCxnSpPr>
          <a:cxnSpLocks xmlns:a="http://schemas.openxmlformats.org/drawingml/2006/main"/>
        </cdr:cNvCxnSpPr>
      </cdr:nvCxnSpPr>
      <cdr:spPr>
        <a:xfrm xmlns:a="http://schemas.openxmlformats.org/drawingml/2006/main">
          <a:off x="650842" y="2014745"/>
          <a:ext cx="133611"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0.05327</cdr:x>
      <cdr:y>0.37584</cdr:y>
    </cdr:from>
    <cdr:to>
      <cdr:x>0.06628</cdr:x>
      <cdr:y>0.37584</cdr:y>
    </cdr:to>
    <cdr:cxnSp macro="">
      <cdr:nvCxnSpPr>
        <cdr:cNvPr id="6" name="Straight Connector 5">
          <a:extLst xmlns:a="http://schemas.openxmlformats.org/drawingml/2006/main">
            <a:ext uri="{FF2B5EF4-FFF2-40B4-BE49-F238E27FC236}">
              <a16:creationId xmlns="" xmlns:a16="http://schemas.microsoft.com/office/drawing/2014/main" id="{D2A7880D-3D65-4682-8946-F3657007762F}"/>
            </a:ext>
          </a:extLst>
        </cdr:cNvPr>
        <cdr:cNvCxnSpPr/>
      </cdr:nvCxnSpPr>
      <cdr:spPr>
        <a:xfrm xmlns:a="http://schemas.openxmlformats.org/drawingml/2006/main">
          <a:off x="644071" y="2453181"/>
          <a:ext cx="15731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0.26245</cdr:x>
      <cdr:y>0.42377</cdr:y>
    </cdr:from>
    <cdr:to>
      <cdr:x>0.26245</cdr:x>
      <cdr:y>0.71796</cdr:y>
    </cdr:to>
    <cdr:cxnSp macro="">
      <cdr:nvCxnSpPr>
        <cdr:cNvPr id="7" name="Straight Arrow Connector 6">
          <a:extLst xmlns:a="http://schemas.openxmlformats.org/drawingml/2006/main">
            <a:ext uri="{FF2B5EF4-FFF2-40B4-BE49-F238E27FC236}">
              <a16:creationId xmlns="" xmlns:a16="http://schemas.microsoft.com/office/drawing/2014/main" id="{222870F1-0519-48FD-87FB-631972CD284D}"/>
            </a:ext>
          </a:extLst>
        </cdr:cNvPr>
        <cdr:cNvCxnSpPr>
          <a:cxnSpLocks xmlns:a="http://schemas.openxmlformats.org/drawingml/2006/main"/>
        </cdr:cNvCxnSpPr>
      </cdr:nvCxnSpPr>
      <cdr:spPr>
        <a:xfrm xmlns:a="http://schemas.openxmlformats.org/drawingml/2006/main">
          <a:off x="3173398" y="2766065"/>
          <a:ext cx="0" cy="192024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0.20168</cdr:x>
      <cdr:y>0.35733</cdr:y>
    </cdr:from>
    <cdr:to>
      <cdr:x>0.32467</cdr:x>
      <cdr:y>0.45635</cdr:y>
    </cdr:to>
    <cdr:sp macro="" textlink="">
      <cdr:nvSpPr>
        <cdr:cNvPr id="8" name="TextBox 24">
          <a:extLst xmlns:a="http://schemas.openxmlformats.org/drawingml/2006/main">
            <a:ext uri="{FF2B5EF4-FFF2-40B4-BE49-F238E27FC236}">
              <a16:creationId xmlns="" xmlns:a16="http://schemas.microsoft.com/office/drawing/2014/main" id="{428992DA-7724-49BC-897A-367EE9638C32}"/>
            </a:ext>
          </a:extLst>
        </cdr:cNvPr>
        <cdr:cNvSpPr txBox="1"/>
      </cdr:nvSpPr>
      <cdr:spPr>
        <a:xfrm xmlns:a="http://schemas.openxmlformats.org/drawingml/2006/main">
          <a:off x="2438586" y="2332359"/>
          <a:ext cx="1487132"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1 </a:t>
          </a:r>
        </a:p>
        <a:p xmlns:a="http://schemas.openxmlformats.org/drawingml/2006/main">
          <a:pPr algn="ctr"/>
          <a:r>
            <a:rPr lang="en-US" sz="1200" dirty="0"/>
            <a:t>PPP clinics end</a:t>
          </a:r>
        </a:p>
        <a:p xmlns:a="http://schemas.openxmlformats.org/drawingml/2006/main">
          <a:pPr algn="ctr"/>
          <a:endParaRPr lang="en-US" sz="1200" dirty="0"/>
        </a:p>
      </cdr:txBody>
    </cdr:sp>
  </cdr:relSizeAnchor>
  <cdr:relSizeAnchor xmlns:cdr="http://schemas.openxmlformats.org/drawingml/2006/chartDrawing">
    <cdr:from>
      <cdr:x>0.33226</cdr:x>
      <cdr:y>0.52527</cdr:y>
    </cdr:from>
    <cdr:to>
      <cdr:x>0.33226</cdr:x>
      <cdr:y>0.67937</cdr:y>
    </cdr:to>
    <cdr:cxnSp macro="">
      <cdr:nvCxnSpPr>
        <cdr:cNvPr id="9" name="Straight Arrow Connector 8">
          <a:extLst xmlns:a="http://schemas.openxmlformats.org/drawingml/2006/main">
            <a:ext uri="{FF2B5EF4-FFF2-40B4-BE49-F238E27FC236}">
              <a16:creationId xmlns="" xmlns:a16="http://schemas.microsoft.com/office/drawing/2014/main" id="{2D2127E8-B510-4B5C-BA48-1A3843AAB8AA}"/>
            </a:ext>
          </a:extLst>
        </cdr:cNvPr>
        <cdr:cNvCxnSpPr>
          <a:cxnSpLocks xmlns:a="http://schemas.openxmlformats.org/drawingml/2006/main"/>
        </cdr:cNvCxnSpPr>
      </cdr:nvCxnSpPr>
      <cdr:spPr>
        <a:xfrm xmlns:a="http://schemas.openxmlformats.org/drawingml/2006/main">
          <a:off x="4017569" y="3428552"/>
          <a:ext cx="0" cy="100584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0.27346</cdr:x>
      <cdr:y>0.45933</cdr:y>
    </cdr:from>
    <cdr:to>
      <cdr:x>0.39645</cdr:x>
      <cdr:y>0.55836</cdr:y>
    </cdr:to>
    <cdr:sp macro="" textlink="">
      <cdr:nvSpPr>
        <cdr:cNvPr id="10" name="TextBox 19">
          <a:extLst xmlns:a="http://schemas.openxmlformats.org/drawingml/2006/main">
            <a:ext uri="{FF2B5EF4-FFF2-40B4-BE49-F238E27FC236}">
              <a16:creationId xmlns="" xmlns:a16="http://schemas.microsoft.com/office/drawing/2014/main" id="{DF86582C-CA9D-4EB7-9861-EDE7A0B88414}"/>
            </a:ext>
          </a:extLst>
        </cdr:cNvPr>
        <cdr:cNvSpPr txBox="1"/>
      </cdr:nvSpPr>
      <cdr:spPr>
        <a:xfrm xmlns:a="http://schemas.openxmlformats.org/drawingml/2006/main">
          <a:off x="3306579" y="2998197"/>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2 </a:t>
          </a:r>
        </a:p>
        <a:p xmlns:a="http://schemas.openxmlformats.org/drawingml/2006/main">
          <a:pPr algn="ctr"/>
          <a:r>
            <a:rPr lang="en-US" sz="1200" dirty="0"/>
            <a:t>PPP clinics begin</a:t>
          </a:r>
        </a:p>
        <a:p xmlns:a="http://schemas.openxmlformats.org/drawingml/2006/main">
          <a:pPr algn="ctr"/>
          <a:endParaRPr lang="en-US" sz="1200" dirty="0"/>
        </a:p>
      </cdr:txBody>
    </cdr:sp>
  </cdr:relSizeAnchor>
  <cdr:relSizeAnchor xmlns:cdr="http://schemas.openxmlformats.org/drawingml/2006/chartDrawing">
    <cdr:from>
      <cdr:x>0.60084</cdr:x>
      <cdr:y>0.42266</cdr:y>
    </cdr:from>
    <cdr:to>
      <cdr:x>0.60084</cdr:x>
      <cdr:y>0.81491</cdr:y>
    </cdr:to>
    <cdr:cxnSp macro="">
      <cdr:nvCxnSpPr>
        <cdr:cNvPr id="11" name="Straight Arrow Connector 10">
          <a:extLst xmlns:a="http://schemas.openxmlformats.org/drawingml/2006/main">
            <a:ext uri="{FF2B5EF4-FFF2-40B4-BE49-F238E27FC236}">
              <a16:creationId xmlns="" xmlns:a16="http://schemas.microsoft.com/office/drawing/2014/main" id="{2BA1C19C-DCA9-46F0-98DB-22784C341106}"/>
            </a:ext>
          </a:extLst>
        </cdr:cNvPr>
        <cdr:cNvCxnSpPr>
          <a:cxnSpLocks xmlns:a="http://schemas.openxmlformats.org/drawingml/2006/main"/>
        </cdr:cNvCxnSpPr>
      </cdr:nvCxnSpPr>
      <cdr:spPr>
        <a:xfrm xmlns:a="http://schemas.openxmlformats.org/drawingml/2006/main">
          <a:off x="7265019" y="2758807"/>
          <a:ext cx="0" cy="256032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0.54285</cdr:x>
      <cdr:y>0.35925</cdr:y>
    </cdr:from>
    <cdr:to>
      <cdr:x>0.66584</cdr:x>
      <cdr:y>0.45827</cdr:y>
    </cdr:to>
    <cdr:sp macro="" textlink="">
      <cdr:nvSpPr>
        <cdr:cNvPr id="12" name="TextBox 22">
          <a:extLst xmlns:a="http://schemas.openxmlformats.org/drawingml/2006/main">
            <a:ext uri="{FF2B5EF4-FFF2-40B4-BE49-F238E27FC236}">
              <a16:creationId xmlns="" xmlns:a16="http://schemas.microsoft.com/office/drawing/2014/main" id="{D2DF0169-0886-41D9-88FF-893207CEF707}"/>
            </a:ext>
          </a:extLst>
        </cdr:cNvPr>
        <cdr:cNvSpPr txBox="1"/>
      </cdr:nvSpPr>
      <cdr:spPr>
        <a:xfrm xmlns:a="http://schemas.openxmlformats.org/drawingml/2006/main">
          <a:off x="6563866" y="2344922"/>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3 </a:t>
          </a:r>
        </a:p>
        <a:p xmlns:a="http://schemas.openxmlformats.org/drawingml/2006/main">
          <a:pPr algn="ctr"/>
          <a:r>
            <a:rPr lang="en-US" sz="1200" dirty="0"/>
            <a:t>PPP clinics begin</a:t>
          </a:r>
        </a:p>
        <a:p xmlns:a="http://schemas.openxmlformats.org/drawingml/2006/main">
          <a:pPr algn="ctr"/>
          <a:endParaRPr lang="en-US" sz="1200" dirty="0"/>
        </a:p>
      </cdr:txBody>
    </cdr:sp>
  </cdr:relSizeAnchor>
  <cdr:relSizeAnchor xmlns:cdr="http://schemas.openxmlformats.org/drawingml/2006/chartDrawing">
    <cdr:from>
      <cdr:x>0.54161</cdr:x>
      <cdr:y>0.5271</cdr:y>
    </cdr:from>
    <cdr:to>
      <cdr:x>0.54161</cdr:x>
      <cdr:y>0.73724</cdr:y>
    </cdr:to>
    <cdr:cxnSp macro="">
      <cdr:nvCxnSpPr>
        <cdr:cNvPr id="13" name="Straight Arrow Connector 12">
          <a:extLst xmlns:a="http://schemas.openxmlformats.org/drawingml/2006/main">
            <a:ext uri="{FF2B5EF4-FFF2-40B4-BE49-F238E27FC236}">
              <a16:creationId xmlns="" xmlns:a16="http://schemas.microsoft.com/office/drawing/2014/main" id="{3A43085B-E8E5-4DF3-A4CA-DEF9C99D60E7}"/>
            </a:ext>
          </a:extLst>
        </cdr:cNvPr>
        <cdr:cNvCxnSpPr>
          <a:cxnSpLocks xmlns:a="http://schemas.openxmlformats.org/drawingml/2006/main"/>
        </cdr:cNvCxnSpPr>
      </cdr:nvCxnSpPr>
      <cdr:spPr>
        <a:xfrm xmlns:a="http://schemas.openxmlformats.org/drawingml/2006/main">
          <a:off x="6548813" y="3440546"/>
          <a:ext cx="0" cy="137160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0.48091</cdr:x>
      <cdr:y>0.462</cdr:y>
    </cdr:from>
    <cdr:to>
      <cdr:x>0.6039</cdr:x>
      <cdr:y>0.56102</cdr:y>
    </cdr:to>
    <cdr:sp macro="" textlink="">
      <cdr:nvSpPr>
        <cdr:cNvPr id="14" name="TextBox 27">
          <a:extLst xmlns:a="http://schemas.openxmlformats.org/drawingml/2006/main">
            <a:ext uri="{FF2B5EF4-FFF2-40B4-BE49-F238E27FC236}">
              <a16:creationId xmlns="" xmlns:a16="http://schemas.microsoft.com/office/drawing/2014/main" id="{EB97821D-C305-4F6F-B64A-92083C1ECD96}"/>
            </a:ext>
          </a:extLst>
        </cdr:cNvPr>
        <cdr:cNvSpPr txBox="1"/>
      </cdr:nvSpPr>
      <cdr:spPr>
        <a:xfrm xmlns:a="http://schemas.openxmlformats.org/drawingml/2006/main">
          <a:off x="5814914" y="3015573"/>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2 </a:t>
          </a:r>
        </a:p>
        <a:p xmlns:a="http://schemas.openxmlformats.org/drawingml/2006/main">
          <a:pPr algn="ctr"/>
          <a:r>
            <a:rPr lang="en-US" sz="1200" dirty="0"/>
            <a:t>PPP clinics end</a:t>
          </a:r>
        </a:p>
        <a:p xmlns:a="http://schemas.openxmlformats.org/drawingml/2006/main">
          <a:pPr algn="ctr"/>
          <a:endParaRPr lang="en-US" sz="1200" dirty="0"/>
        </a:p>
      </cdr:txBody>
    </cdr:sp>
  </cdr:relSizeAnchor>
  <cdr:relSizeAnchor xmlns:cdr="http://schemas.openxmlformats.org/drawingml/2006/chartDrawing">
    <cdr:from>
      <cdr:x>0.82115</cdr:x>
      <cdr:y>0.42316</cdr:y>
    </cdr:from>
    <cdr:to>
      <cdr:x>0.82115</cdr:x>
      <cdr:y>0.80141</cdr:y>
    </cdr:to>
    <cdr:cxnSp macro="">
      <cdr:nvCxnSpPr>
        <cdr:cNvPr id="15" name="Straight Arrow Connector 14">
          <a:extLst xmlns:a="http://schemas.openxmlformats.org/drawingml/2006/main">
            <a:ext uri="{FF2B5EF4-FFF2-40B4-BE49-F238E27FC236}">
              <a16:creationId xmlns="" xmlns:a16="http://schemas.microsoft.com/office/drawing/2014/main" id="{87DD3412-FA86-47C5-B42D-57448D9A436E}"/>
            </a:ext>
          </a:extLst>
        </cdr:cNvPr>
        <cdr:cNvCxnSpPr>
          <a:cxnSpLocks xmlns:a="http://schemas.openxmlformats.org/drawingml/2006/main"/>
        </cdr:cNvCxnSpPr>
      </cdr:nvCxnSpPr>
      <cdr:spPr>
        <a:xfrm xmlns:a="http://schemas.openxmlformats.org/drawingml/2006/main">
          <a:off x="9928865" y="2762099"/>
          <a:ext cx="0" cy="246888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0.7594</cdr:x>
      <cdr:y>0.3587</cdr:y>
    </cdr:from>
    <cdr:to>
      <cdr:x>0.88239</cdr:x>
      <cdr:y>0.45772</cdr:y>
    </cdr:to>
    <cdr:sp macro="" textlink="">
      <cdr:nvSpPr>
        <cdr:cNvPr id="16" name="TextBox 29">
          <a:extLst xmlns:a="http://schemas.openxmlformats.org/drawingml/2006/main">
            <a:ext uri="{FF2B5EF4-FFF2-40B4-BE49-F238E27FC236}">
              <a16:creationId xmlns="" xmlns:a16="http://schemas.microsoft.com/office/drawing/2014/main" id="{4E4591EE-7462-4052-A6E0-1BB471C0CBFC}"/>
            </a:ext>
          </a:extLst>
        </cdr:cNvPr>
        <cdr:cNvSpPr txBox="1"/>
      </cdr:nvSpPr>
      <cdr:spPr>
        <a:xfrm xmlns:a="http://schemas.openxmlformats.org/drawingml/2006/main">
          <a:off x="9182228" y="2341337"/>
          <a:ext cx="148713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Round 3 </a:t>
          </a:r>
        </a:p>
        <a:p xmlns:a="http://schemas.openxmlformats.org/drawingml/2006/main">
          <a:pPr algn="ctr"/>
          <a:r>
            <a:rPr lang="en-US" sz="1200" dirty="0"/>
            <a:t>PPP clinics end</a:t>
          </a:r>
        </a:p>
        <a:p xmlns:a="http://schemas.openxmlformats.org/drawingml/2006/main">
          <a:pPr algn="ctr"/>
          <a:endParaRPr lang="en-US" sz="1200" dirty="0"/>
        </a:p>
      </cdr:txBody>
    </cdr:sp>
  </cdr:relSizeAnchor>
  <cdr:relSizeAnchor xmlns:cdr="http://schemas.openxmlformats.org/drawingml/2006/chartDrawing">
    <cdr:from>
      <cdr:x>0.47126</cdr:x>
      <cdr:y>0.22637</cdr:y>
    </cdr:from>
    <cdr:to>
      <cdr:x>0.47126</cdr:x>
      <cdr:y>0.7447</cdr:y>
    </cdr:to>
    <cdr:cxnSp macro="">
      <cdr:nvCxnSpPr>
        <cdr:cNvPr id="18" name="Straight Arrow Connector 17">
          <a:extLst xmlns:a="http://schemas.openxmlformats.org/drawingml/2006/main">
            <a:ext uri="{FF2B5EF4-FFF2-40B4-BE49-F238E27FC236}">
              <a16:creationId xmlns="" xmlns:a16="http://schemas.microsoft.com/office/drawing/2014/main" id="{155719ED-9917-47E0-BE7E-7A4D1476E433}"/>
            </a:ext>
          </a:extLst>
        </cdr:cNvPr>
        <cdr:cNvCxnSpPr>
          <a:cxnSpLocks xmlns:a="http://schemas.openxmlformats.org/drawingml/2006/main"/>
        </cdr:cNvCxnSpPr>
      </cdr:nvCxnSpPr>
      <cdr:spPr>
        <a:xfrm xmlns:a="http://schemas.openxmlformats.org/drawingml/2006/main">
          <a:off x="5698237" y="1477575"/>
          <a:ext cx="0" cy="338328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0.41486</cdr:x>
      <cdr:y>0.04868</cdr:y>
    </cdr:from>
    <cdr:to>
      <cdr:x>0.51583</cdr:x>
      <cdr:y>0.23258</cdr:y>
    </cdr:to>
    <cdr:sp macro="" textlink="">
      <cdr:nvSpPr>
        <cdr:cNvPr id="19" name="TextBox 19">
          <a:extLst xmlns:a="http://schemas.openxmlformats.org/drawingml/2006/main">
            <a:ext uri="{FF2B5EF4-FFF2-40B4-BE49-F238E27FC236}">
              <a16:creationId xmlns="" xmlns:a16="http://schemas.microsoft.com/office/drawing/2014/main" id="{8AB1C494-EAC7-4EDA-964D-6AE9E87BF4E5}"/>
            </a:ext>
          </a:extLst>
        </cdr:cNvPr>
        <cdr:cNvSpPr txBox="1"/>
      </cdr:nvSpPr>
      <cdr:spPr>
        <a:xfrm xmlns:a="http://schemas.openxmlformats.org/drawingml/2006/main">
          <a:off x="5016230" y="317764"/>
          <a:ext cx="1220966" cy="1200329"/>
        </a:xfrm>
        <a:prstGeom xmlns:a="http://schemas.openxmlformats.org/drawingml/2006/main" prst="rect">
          <a:avLst/>
        </a:prstGeom>
        <a:noFill xmlns:a="http://schemas.openxmlformats.org/drawingml/2006/main"/>
        <a:ln xmlns:a="http://schemas.openxmlformats.org/drawingml/2006/main" w="38100">
          <a:solidFill>
            <a:schemeClr val="accent2"/>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t>Day</a:t>
          </a:r>
          <a:r>
            <a:rPr lang="en-US" sz="1200" baseline="0" dirty="0"/>
            <a:t> 14 after initial Round 2 PPP clinics began administering vaccine dose 2</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767AEC1-C47F-4B0B-8D68-4E41B02F44EC}" type="datetimeFigureOut">
              <a:rPr lang="en-US" smtClean="0"/>
              <a:t>4/29/2021</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7249BD66-A7A6-4024-9A81-DC79DAE44933}" type="slidenum">
              <a:rPr lang="en-US" smtClean="0"/>
              <a:t>‹#›</a:t>
            </a:fld>
            <a:endParaRPr lang="en-US" dirty="0"/>
          </a:p>
        </p:txBody>
      </p:sp>
    </p:spTree>
    <p:extLst>
      <p:ext uri="{BB962C8B-B14F-4D97-AF65-F5344CB8AC3E}">
        <p14:creationId xmlns:p14="http://schemas.microsoft.com/office/powerpoint/2010/main" val="3597680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6FDC8B3-D180-47D1-AFC3-6DAA9AA3F1D9}" type="datetimeFigureOut">
              <a:rPr lang="en-US" smtClean="0"/>
              <a:t>4/29/2021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C3E56DB-C4F5-4CB4-B658-D50785276580}" type="slidenum">
              <a:rPr lang="en-US" smtClean="0"/>
              <a:t>‹#›</a:t>
            </a:fld>
            <a:endParaRPr lang="en-US" dirty="0"/>
          </a:p>
        </p:txBody>
      </p:sp>
    </p:spTree>
    <p:extLst>
      <p:ext uri="{BB962C8B-B14F-4D97-AF65-F5344CB8AC3E}">
        <p14:creationId xmlns:p14="http://schemas.microsoft.com/office/powerpoint/2010/main" val="300450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source: lab-confirmed (PCR or antigen) cases in INEDSS/RC</a:t>
            </a:r>
          </a:p>
        </p:txBody>
      </p:sp>
      <p:sp>
        <p:nvSpPr>
          <p:cNvPr id="4" name="Slide Number Placeholder 3"/>
          <p:cNvSpPr>
            <a:spLocks noGrp="1"/>
          </p:cNvSpPr>
          <p:nvPr>
            <p:ph type="sldNum" sz="quarter" idx="5"/>
          </p:nvPr>
        </p:nvSpPr>
        <p:spPr/>
        <p:txBody>
          <a:bodyPr/>
          <a:lstStyle/>
          <a:p>
            <a:fld id="{8C3E56DB-C4F5-4CB4-B658-D50785276580}" type="slidenum">
              <a:rPr lang="en-US" smtClean="0"/>
              <a:t>5</a:t>
            </a:fld>
            <a:endParaRPr lang="en-US" dirty="0"/>
          </a:p>
        </p:txBody>
      </p:sp>
    </p:spTree>
    <p:extLst>
      <p:ext uri="{BB962C8B-B14F-4D97-AF65-F5344CB8AC3E}">
        <p14:creationId xmlns:p14="http://schemas.microsoft.com/office/powerpoint/2010/main" val="47455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While breakthrough infections accounted for only 4% of all COVID infections during the investigation period, I think it is important to point out that many of these infections occurred during the initial half of the investigation, when breakthrough infections were not possible because individuals had not received two doses or were still within the 14 day period after second dose. </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5070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focus on the time period when breakthrough infections were possible, breakthrough cases </a:t>
            </a:r>
            <a:r>
              <a:rPr lang="en-US" sz="1200" kern="1200" dirty="0">
                <a:solidFill>
                  <a:schemeClr val="tx1"/>
                </a:solidFill>
                <a:effectLst/>
                <a:latin typeface="+mn-lt"/>
                <a:ea typeface="+mn-ea"/>
                <a:cs typeface="+mn-cs"/>
              </a:rPr>
              <a:t>occurred among 16% of total cases identified 14 days after each facility’s second vaccination clinic date where second doses were administered, indicated in yellow in this figure.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the 22 persons with breakthrough infection, 18 individuals were identified via routine screenings and four residents were tested before a hospital admission or procedure.  The median interval from second dose to positive specimen collection was 29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15 facilities with breakthrough cases, attack rates were lower for vaccinated individuals than unvaccinated individuals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3830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previous slides are looking at the % of </a:t>
            </a:r>
            <a:r>
              <a:rPr lang="en-US" b="1" dirty="0"/>
              <a:t>cases </a:t>
            </a:r>
            <a:r>
              <a:rPr lang="en-US" b="0" dirty="0"/>
              <a:t>that were breakthrough, however, I</a:t>
            </a:r>
            <a:r>
              <a:rPr lang="en-US" dirty="0"/>
              <a:t> think one of the most important points to takeaway is that overall, breakthrough infections were identified among less than 1% of skilled nursing facility residents and staff who were fully vaccinated during the investigation period. This is equivalent to 3 breakthrough infections occurring among every 2000 individuals receiving both doses of vaccine at these facilities. </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3520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Diving into some of the clinical presentations and outcomes of the 22 breakthrough cases we identified:</a:t>
            </a:r>
          </a:p>
          <a:p>
            <a:pPr marL="171450" indent="-171450">
              <a:buFont typeface="Arial" panose="020B0604020202020204" pitchFamily="34" charset="0"/>
              <a:buChar char="•"/>
            </a:pPr>
            <a:r>
              <a:rPr lang="en-US" dirty="0">
                <a:cs typeface="Calibri"/>
              </a:rPr>
              <a:t>Almost two-thirds of breakthrough cases were asymptomatic</a:t>
            </a:r>
          </a:p>
          <a:p>
            <a:pPr marL="171450" indent="-171450">
              <a:buFont typeface="Arial" panose="020B0604020202020204" pitchFamily="34" charset="0"/>
              <a:buChar char="•"/>
            </a:pPr>
            <a:r>
              <a:rPr lang="en-US" dirty="0">
                <a:cs typeface="Calibri"/>
              </a:rPr>
              <a:t>Five individuals had mild non-specific symptoms</a:t>
            </a:r>
          </a:p>
          <a:p>
            <a:pPr marL="171450" indent="-171450">
              <a:buFont typeface="Arial" panose="020B0604020202020204" pitchFamily="34" charset="0"/>
              <a:buChar char="•"/>
            </a:pPr>
            <a:r>
              <a:rPr lang="en-US" dirty="0">
                <a:cs typeface="Calibri"/>
              </a:rPr>
              <a:t>2 individuals were hospitalized during the investigation period for non-COVID-related reasons. These individuals were tested before having a hospital procedure or upon hospital admission. </a:t>
            </a:r>
          </a:p>
          <a:p>
            <a:pPr marL="171450" indent="-171450">
              <a:buFont typeface="Arial" panose="020B0604020202020204" pitchFamily="34" charset="0"/>
              <a:buChar char="•"/>
            </a:pPr>
            <a:r>
              <a:rPr lang="en-US" dirty="0">
                <a:cs typeface="Calibri"/>
              </a:rPr>
              <a:t>1 individual was hospitalized due to weakness and loss to appetite in association with pneumonia diagnosed at hospital admission</a:t>
            </a:r>
          </a:p>
          <a:p>
            <a:pPr marL="171450" indent="-171450">
              <a:buFont typeface="Arial" panose="020B0604020202020204" pitchFamily="34" charset="0"/>
              <a:buChar char="•"/>
            </a:pPr>
            <a:r>
              <a:rPr lang="en-US" dirty="0">
                <a:cs typeface="Calibri"/>
              </a:rPr>
              <a:t>1 individual was hospitalized due to fatigue, cough, shortness of breath, and difficulty breathing. Individual has multiple infections, including COVID. Individual died 7 days after hospital admission. Their death certificate lists COVID-19 complications as primary cause of death. However, there were multiple contributing causes.</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CDPH actively monitored facilities with these breakthrough infections for 28 days to identify whether any new cases occurred in close contacts of the person with the breakthrough infection. No known facility-associated secondary transmission was observed.</a:t>
            </a: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pPr defTabSz="457200">
              <a:defRPr/>
            </a:pPr>
            <a:fld id="{8C3E56DB-C4F5-4CB4-B658-D50785276580}" type="slidenum">
              <a:rPr lang="en-US" smtClean="0">
                <a:solidFill>
                  <a:prstClr val="black"/>
                </a:solidFill>
              </a:rPr>
              <a:pPr defTabSz="457200">
                <a:defRPr/>
              </a:pPr>
              <a:t>18</a:t>
            </a:fld>
            <a:endParaRPr lang="en-US">
              <a:solidFill>
                <a:prstClr val="black"/>
              </a:solidFill>
            </a:endParaRPr>
          </a:p>
        </p:txBody>
      </p:sp>
    </p:spTree>
    <p:extLst>
      <p:ext uri="{BB962C8B-B14F-4D97-AF65-F5344CB8AC3E}">
        <p14:creationId xmlns:p14="http://schemas.microsoft.com/office/powerpoint/2010/main" val="376916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study illustrates the importance of COVID-19 vaccination in high-risk congregate settings, as the majority of fully vaccinated persons were not infected and did not have COVID-19–like symptoms. Among breakthrough infections, the majority were asymptomatic or had mild symptoms. Additionally, no facility-associated secondary transmission was observed as a result of breakthrough infections.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SNFs should continue to follow recommended infection prevention and control practices -- including work restrictions for staff members who test positive for SARS-CoV-2, isolation of residents with SARS-CoV-2, quarantine of residents with close contact to a confirmed case, routine testing of residents and staff members, and use of personal protective equipment by staff members and masking of residents -- regardless of vaccination status. Maintaining high vaccination coverage among residents and staff members is also important, as it will reduce opportunities for transmission within facilities and exposure among persons who might not have achieved protective immunity after vaccination.   </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67032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the co-authors on this report – with special shoutouts to Richard Teran (corresponding and co-first author) and Liz Shane. The CDPH communicable disease team and the admin, medical, nursing and IP staff at all the SNFs.</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23645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special thanks to those facilities with breakthrough cases. Thank you for promptly responding to our relentless data requests. I know we ask a lot of you all in terms of reporting but know that your efforts are not in vain as this data is crucial to the COVID-19 response and for being able to publish investigations such as these.</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7862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56DB-C4F5-4CB4-B658-D50785276580}" type="slidenum">
              <a:rPr lang="en-US" smtClean="0"/>
              <a:t>28</a:t>
            </a:fld>
            <a:endParaRPr lang="en-US" dirty="0"/>
          </a:p>
        </p:txBody>
      </p:sp>
    </p:spTree>
    <p:extLst>
      <p:ext uri="{BB962C8B-B14F-4D97-AF65-F5344CB8AC3E}">
        <p14:creationId xmlns:p14="http://schemas.microsoft.com/office/powerpoint/2010/main" val="378099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56DB-C4F5-4CB4-B658-D50785276580}" type="slidenum">
              <a:rPr lang="en-US" smtClean="0"/>
              <a:t>29</a:t>
            </a:fld>
            <a:endParaRPr lang="en-US" dirty="0"/>
          </a:p>
        </p:txBody>
      </p:sp>
    </p:spTree>
    <p:extLst>
      <p:ext uri="{BB962C8B-B14F-4D97-AF65-F5344CB8AC3E}">
        <p14:creationId xmlns:p14="http://schemas.microsoft.com/office/powerpoint/2010/main" val="94870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56DB-C4F5-4CB4-B658-D50785276580}" type="slidenum">
              <a:rPr lang="en-US" smtClean="0"/>
              <a:t>30</a:t>
            </a:fld>
            <a:endParaRPr lang="en-US" dirty="0"/>
          </a:p>
        </p:txBody>
      </p:sp>
    </p:spTree>
    <p:extLst>
      <p:ext uri="{BB962C8B-B14F-4D97-AF65-F5344CB8AC3E}">
        <p14:creationId xmlns:p14="http://schemas.microsoft.com/office/powerpoint/2010/main" val="155346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Good afternoon everyone. My name is Kelly Walblay and I am the healthcare-associated infections epidemiologist at CDPH. Today, I am going to present on an MMWR we published last week on post-vaccination SARS-CoV-2 infections among skilled nursing facility (SNF) residents and staff in Chicago, Illinois.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In February 2021, after identifying a SARS-CoV-2 infection in a SNF resident who had received a second COVID-19 vaccine 16 days prior, CDPH initiated an investigation to quantify these breakthrough infections across all 78 SNFs, evaluate symptoms and clinical outcomes, and assess potential secondary transmission. Today I will review our investigation’s findings and public health recommendations. </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06348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56DB-C4F5-4CB4-B658-D50785276580}" type="slidenum">
              <a:rPr lang="en-US" smtClean="0"/>
              <a:t>31</a:t>
            </a:fld>
            <a:endParaRPr lang="en-US" dirty="0"/>
          </a:p>
        </p:txBody>
      </p:sp>
    </p:spTree>
    <p:extLst>
      <p:ext uri="{BB962C8B-B14F-4D97-AF65-F5344CB8AC3E}">
        <p14:creationId xmlns:p14="http://schemas.microsoft.com/office/powerpoint/2010/main" val="2159143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56DB-C4F5-4CB4-B658-D50785276580}" type="slidenum">
              <a:rPr lang="en-US" smtClean="0"/>
              <a:t>32</a:t>
            </a:fld>
            <a:endParaRPr lang="en-US" dirty="0"/>
          </a:p>
        </p:txBody>
      </p:sp>
    </p:spTree>
    <p:extLst>
      <p:ext uri="{BB962C8B-B14F-4D97-AF65-F5344CB8AC3E}">
        <p14:creationId xmlns:p14="http://schemas.microsoft.com/office/powerpoint/2010/main" val="2014229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56DB-C4F5-4CB4-B658-D50785276580}" type="slidenum">
              <a:rPr lang="en-US" smtClean="0"/>
              <a:t>34</a:t>
            </a:fld>
            <a:endParaRPr lang="en-US" dirty="0"/>
          </a:p>
        </p:txBody>
      </p:sp>
    </p:spTree>
    <p:extLst>
      <p:ext uri="{BB962C8B-B14F-4D97-AF65-F5344CB8AC3E}">
        <p14:creationId xmlns:p14="http://schemas.microsoft.com/office/powerpoint/2010/main" val="4171377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E56DB-C4F5-4CB4-B658-D50785276580}" type="slidenum">
              <a:rPr lang="en-US" smtClean="0"/>
              <a:t>43</a:t>
            </a:fld>
            <a:endParaRPr lang="en-US" dirty="0"/>
          </a:p>
        </p:txBody>
      </p:sp>
    </p:spTree>
    <p:extLst>
      <p:ext uri="{BB962C8B-B14F-4D97-AF65-F5344CB8AC3E}">
        <p14:creationId xmlns:p14="http://schemas.microsoft.com/office/powerpoint/2010/main" val="3129972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E56DB-C4F5-4CB4-B658-D50785276580}" type="slidenum">
              <a:rPr lang="en-US" smtClean="0"/>
              <a:t>45</a:t>
            </a:fld>
            <a:endParaRPr lang="en-US" dirty="0"/>
          </a:p>
        </p:txBody>
      </p:sp>
    </p:spTree>
    <p:extLst>
      <p:ext uri="{BB962C8B-B14F-4D97-AF65-F5344CB8AC3E}">
        <p14:creationId xmlns:p14="http://schemas.microsoft.com/office/powerpoint/2010/main" val="2596835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E56DB-C4F5-4CB4-B658-D50785276580}" type="slidenum">
              <a:rPr lang="en-US" smtClean="0"/>
              <a:t>48</a:t>
            </a:fld>
            <a:endParaRPr lang="en-US" dirty="0"/>
          </a:p>
        </p:txBody>
      </p:sp>
    </p:spTree>
    <p:extLst>
      <p:ext uri="{BB962C8B-B14F-4D97-AF65-F5344CB8AC3E}">
        <p14:creationId xmlns:p14="http://schemas.microsoft.com/office/powerpoint/2010/main" val="279173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E56DB-C4F5-4CB4-B658-D50785276580}" type="slidenum">
              <a:rPr lang="en-US" smtClean="0"/>
              <a:t>50</a:t>
            </a:fld>
            <a:endParaRPr lang="en-US" dirty="0"/>
          </a:p>
        </p:txBody>
      </p:sp>
    </p:spTree>
    <p:extLst>
      <p:ext uri="{BB962C8B-B14F-4D97-AF65-F5344CB8AC3E}">
        <p14:creationId xmlns:p14="http://schemas.microsoft.com/office/powerpoint/2010/main" val="3209796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E56DB-C4F5-4CB4-B658-D50785276580}" type="slidenum">
              <a:rPr lang="en-US" smtClean="0"/>
              <a:t>51</a:t>
            </a:fld>
            <a:endParaRPr lang="en-US" dirty="0"/>
          </a:p>
        </p:txBody>
      </p:sp>
    </p:spTree>
    <p:extLst>
      <p:ext uri="{BB962C8B-B14F-4D97-AF65-F5344CB8AC3E}">
        <p14:creationId xmlns:p14="http://schemas.microsoft.com/office/powerpoint/2010/main" val="3912181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923ED9-99A4-4E9E-9684-8F677A7DADD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68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First, I want to discuss a little bit about how we routinely track COVID-19 infections in our SNFs. CDPH has been monitoring these infections since the beginning of the pandemic using 3 main data sources and a complex data matching process. To enumerate the total number of COVID-19 cases occurring at each of Chicago’s 78 skilled nursing facilities, the facility weekly summary reports you send us each week along with the individual cases/cluster reports into </a:t>
            </a:r>
            <a:r>
              <a:rPr lang="en-US" dirty="0" err="1"/>
              <a:t>REDCap</a:t>
            </a:r>
            <a:r>
              <a:rPr lang="en-US" dirty="0"/>
              <a:t> get matching into INEDSS, which is out state surveillance system for tracking COVID-19. Most of the reports in INEDSS come in electronically through labs and have bare minimum information so we rely on the FSR and RC reports to identify these individuals as being associated with a SNF.</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data matching is conducted on a weekly basis to identify new COVID cases and also to monitor new and ongoing outbreaks across all facilities. </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6876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all know, skilled nursing facility residents and staff have been disproportionately affected by COVID-19 and were prioritized for COVID-19 vaccination during phase 1a. Vaccine administration at these facilities began on December 28</a:t>
            </a:r>
            <a:r>
              <a:rPr lang="en-US" baseline="30000" dirty="0"/>
              <a:t>th</a:t>
            </a:r>
            <a:r>
              <a:rPr lang="en-US" dirty="0"/>
              <a:t> through the federal Pharmacy Partnership for Long-term Care Program (PPP). Pharmacies administered vaccines during 3 rounds of clinics. Second doses began to be administered through all the facilities beginning on January 25</a:t>
            </a:r>
            <a:r>
              <a:rPr lang="en-US" baseline="30000" dirty="0"/>
              <a:t>th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January, CDC shared a definition for breakthrough infections with local and state health departments. In response, we began matching SNF-associated I-NEDSS records with the state's vaccination registry, 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February 24</a:t>
            </a:r>
            <a:r>
              <a:rPr lang="en-US" baseline="30000" dirty="0"/>
              <a:t>th</a:t>
            </a:r>
            <a:r>
              <a:rPr lang="en-US" dirty="0"/>
              <a:t>, we identified our first breakthrough infection among a SNF resident. In response, our team designed an investigation to learn more about these breakthrough infections. </a:t>
            </a:r>
          </a:p>
          <a:p>
            <a:endParaRPr lang="en-US" dirty="0"/>
          </a:p>
          <a:p>
            <a:r>
              <a:rPr lang="en-US" dirty="0"/>
              <a:t>Our investigation began on December 28</a:t>
            </a:r>
            <a:r>
              <a:rPr lang="en-US" baseline="30000" dirty="0"/>
              <a:t>th</a:t>
            </a:r>
            <a:r>
              <a:rPr lang="en-US" dirty="0"/>
              <a:t>, the date of the first PPP clinic and we followed facilities until March 31</a:t>
            </a:r>
            <a:r>
              <a:rPr lang="en-US" baseline="30000" dirty="0"/>
              <a:t>st</a:t>
            </a:r>
            <a:r>
              <a:rPr lang="en-US" dirty="0"/>
              <a:t>. </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8826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our investigation were to </a:t>
            </a:r>
          </a:p>
          <a:p>
            <a:pPr marL="228600" indent="-228600">
              <a:buAutoNum type="arabicPeriod"/>
            </a:pPr>
            <a:r>
              <a:rPr lang="en-US" dirty="0"/>
              <a:t>Quantify the number of SARS-CoV-2 and breakthrough infections occurring across all 78 facilities during the investigation period</a:t>
            </a:r>
          </a:p>
          <a:p>
            <a:pPr marL="228600" indent="-228600">
              <a:buAutoNum type="arabicPeriod"/>
            </a:pPr>
            <a:r>
              <a:rPr lang="en-US" dirty="0"/>
              <a:t>Evaluate symptoms and clinical outcomes of residents and staff who had a breakthrough infection</a:t>
            </a:r>
          </a:p>
          <a:p>
            <a:pPr marL="228600" indent="-228600">
              <a:buAutoNum type="arabicPeriod"/>
            </a:pPr>
            <a:r>
              <a:rPr lang="en-US" dirty="0"/>
              <a:t>Assess facility-associated secondary transmission</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7378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SARS-CoV-2 infection was defined as a positive nucleic acid amplification or antigen test result from a respiratory specimen collected from a resident or staff member during the investigation period. A vaccine breakthrough infection was defined as a SARS-CoV-2 infection occurring ≥14 days after completing the 2-dose COVID-19 vaccination series.   </a:t>
            </a:r>
            <a:endParaRPr lang="en-US" dirty="0"/>
          </a:p>
          <a:p>
            <a:endParaRPr lang="en-US" dirty="0"/>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0073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investigation period, a total of 14,765 persons received two doses of COVID-19 vaccine through the PPP.  This included close to 8K residents and 7K staff members </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9857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display an epi curve of all COVID-19 cases observed during the investigation period. For some additional context, the green represents when the different rounds of PPP clinics were happening. </a:t>
            </a:r>
            <a:r>
              <a:rPr lang="en-US" sz="1200" kern="1200" dirty="0">
                <a:solidFill>
                  <a:schemeClr val="tx1"/>
                </a:solidFill>
                <a:effectLst/>
                <a:latin typeface="+mn-lt"/>
                <a:ea typeface="+mn-ea"/>
                <a:cs typeface="+mn-cs"/>
              </a:rPr>
              <a:t>During the investigation period, 627 confirmed COVID-19 infections were identified </a:t>
            </a:r>
            <a:r>
              <a:rPr lang="en-US" dirty="0"/>
              <a:t>across 75 of the 78 skilled nursing facilities</a:t>
            </a:r>
            <a:r>
              <a:rPr lang="en-US" sz="1200" kern="1200" dirty="0">
                <a:solidFill>
                  <a:schemeClr val="tx1"/>
                </a:solidFill>
                <a:effectLst/>
                <a:latin typeface="+mn-lt"/>
                <a:ea typeface="+mn-ea"/>
                <a:cs typeface="+mn-cs"/>
              </a:rPr>
              <a:t>, 56% among residents and 44% among staff members.</a:t>
            </a:r>
            <a:r>
              <a:rPr lang="en-US" dirty="0"/>
              <a:t> Three facilities did not have any covid cases during the investigation period. We stratified persons with COVID infection into four groups based on vaccination status at the time of the positive result. These groups included: (a) unvaccinated persons (this included individuals who never received a COVID-19 vaccine dose); (b) partially vaccinated persons (including individuals who had received one dose of a two-dose series); (c) vaccinated but not immune persons (this included individuals who received both doses, but had a COVID infection during the 14 days post second dose); and (d) fully vaccinated persons (which included individuals who received both doses and were 14 days post second dose when they had a positive COVID result). </a:t>
            </a: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2636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the 627 cases, 71% of SARS-CoV-2 infections occurred in unvaccinated persons, 23% in partially vaccinated persons, 2% in persons who completed the 2-dose vaccination series but were less than 14 days post second vaccination, and 4% in persons who had completed the 2-dose series ≥14 days post second vaccination.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CC4C2C-F95C-4D0E-B005-DCEB36695A6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60632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9966960" cy="2847677"/>
          </a:xfrm>
          <a:solidFill>
            <a:schemeClr val="bg1">
              <a:lumMod val="95000"/>
            </a:schemeClr>
          </a:solidFill>
        </p:spPr>
        <p:txBody>
          <a:bodyPr anchor="ctr">
            <a:noAutofit/>
          </a:bodyPr>
          <a:lstStyle>
            <a:lvl1pPr algn="l">
              <a:lnSpc>
                <a:spcPct val="85000"/>
              </a:lnSpc>
              <a:defRPr sz="5400" b="1" u="none"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rgbClr val="005899"/>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22D7F4F6-333F-F840-A89D-AA06A5508E6B}" type="datetime1">
              <a:rPr lang="en-US" b="1"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3" name="Picture 12">
            <a:extLst>
              <a:ext uri="{FF2B5EF4-FFF2-40B4-BE49-F238E27FC236}">
                <a16:creationId xmlns="" xmlns:a16="http://schemas.microsoft.com/office/drawing/2014/main" id="{68E6061F-4A2E-429D-8663-9AB09C2EAAAF}"/>
              </a:ext>
            </a:extLst>
          </p:cNvPr>
          <p:cNvPicPr>
            <a:picLocks noChangeAspect="1"/>
          </p:cNvPicPr>
          <p:nvPr userDrawn="1"/>
        </p:nvPicPr>
        <p:blipFill>
          <a:blip r:embed="rId2"/>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246083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80EDCF-2AC8-7640-B665-E8CE0DE77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1C821FA-CCBC-9243-A2DD-126CD3E0F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4F6C53B-FB23-6E47-A14D-611E5152ED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A6481DB-29F4-0F42-9E5B-725A428B1F5A}"/>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6" name="Footer Placeholder 5">
            <a:extLst>
              <a:ext uri="{FF2B5EF4-FFF2-40B4-BE49-F238E27FC236}">
                <a16:creationId xmlns="" xmlns:a16="http://schemas.microsoft.com/office/drawing/2014/main" id="{B306A268-4E85-CF48-B87A-6808E85223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32128F24-EBA3-F34D-908F-ECF8A83610E3}"/>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81898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6E0663-86AA-F149-83C5-C5EC7FD2C1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EE7FF19-18A2-ED4C-A455-80B2A230B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A2CB14B-10D5-4F41-B598-4BB622BE93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B09BAA4-CD10-8248-8446-6484B7561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C1C8522-529C-5C43-AB93-34657DF9FF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AC5BC85-94DE-264D-BFC3-AE914C9BCF28}"/>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8" name="Footer Placeholder 7">
            <a:extLst>
              <a:ext uri="{FF2B5EF4-FFF2-40B4-BE49-F238E27FC236}">
                <a16:creationId xmlns="" xmlns:a16="http://schemas.microsoft.com/office/drawing/2014/main" id="{D8127184-835D-B54D-B51F-AC6D82225DF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C7AAADC2-48D9-E940-BD7F-ABC60B40AEBF}"/>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131908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FDC485-8BA5-D54B-97CA-BD629F6ECE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AD305BD-2026-2E4E-9FB5-23B1A965134B}"/>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4" name="Footer Placeholder 3">
            <a:extLst>
              <a:ext uri="{FF2B5EF4-FFF2-40B4-BE49-F238E27FC236}">
                <a16:creationId xmlns="" xmlns:a16="http://schemas.microsoft.com/office/drawing/2014/main" id="{9EAF9EA0-33A1-DE4A-92D1-7CCF3833F0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2A93FF48-B720-2B44-AE6E-F7624D776D84}"/>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2963527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22F893E-17CB-B240-B99D-CED1404A93CD}"/>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3" name="Footer Placeholder 2">
            <a:extLst>
              <a:ext uri="{FF2B5EF4-FFF2-40B4-BE49-F238E27FC236}">
                <a16:creationId xmlns="" xmlns:a16="http://schemas.microsoft.com/office/drawing/2014/main" id="{624DF435-89DC-C144-8871-89249E20F7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EBAC3D50-4B46-2743-9920-7AFD7CB12289}"/>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200280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7D540-1196-1049-BE0F-4A4FB900B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182AEC8-838A-2543-95EE-A5544B5E5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BDBE30B-A658-5447-BB56-8984904D2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D6DA4C8-611E-D24C-8DB2-B74CC794507A}"/>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6" name="Footer Placeholder 5">
            <a:extLst>
              <a:ext uri="{FF2B5EF4-FFF2-40B4-BE49-F238E27FC236}">
                <a16:creationId xmlns="" xmlns:a16="http://schemas.microsoft.com/office/drawing/2014/main" id="{3B078AE9-5143-3240-A7EB-52FA9DA804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18554E1-698A-6544-A785-30B69408ECEA}"/>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2640173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4749FB-992B-9941-8C9D-7491F12C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A8EA24A-D0E2-CA4C-937F-D7C58859F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DD3F0A93-3970-E343-8376-CA4D40B71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A7E4E79-0133-FB40-A109-D8D1D67BA07C}"/>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6" name="Footer Placeholder 5">
            <a:extLst>
              <a:ext uri="{FF2B5EF4-FFF2-40B4-BE49-F238E27FC236}">
                <a16:creationId xmlns="" xmlns:a16="http://schemas.microsoft.com/office/drawing/2014/main" id="{3BB5DFD3-B5D0-B541-89DF-4CDF7BC729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C2FA2D4-A6BC-B249-B567-B4ACD4F5B5F1}"/>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174165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C088CB-58C7-C647-8DF4-E5B845542C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EAE2A35-4ABF-904C-904B-81197A9F2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C876EB5-080E-DB49-A152-06A8804BF80C}"/>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5" name="Footer Placeholder 4">
            <a:extLst>
              <a:ext uri="{FF2B5EF4-FFF2-40B4-BE49-F238E27FC236}">
                <a16:creationId xmlns="" xmlns:a16="http://schemas.microsoft.com/office/drawing/2014/main" id="{222D6FFC-AE1D-D949-A09D-BDBA9BD11D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8E273DEA-F15B-6C4F-B5A7-1405FDB2A5F6}"/>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323408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4B76BBB-F227-0041-9057-CD5B5FC53D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C895A47-33FC-664B-A2A7-266112F678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C7C9940-1165-6C43-BA05-15EF2E6A5C94}"/>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5" name="Footer Placeholder 4">
            <a:extLst>
              <a:ext uri="{FF2B5EF4-FFF2-40B4-BE49-F238E27FC236}">
                <a16:creationId xmlns="" xmlns:a16="http://schemas.microsoft.com/office/drawing/2014/main" id="{F8663342-03AA-D945-ADF2-10C8F07465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A74E6FF-DC5F-A342-948D-098699AA2BD7}"/>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2347219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9966960" cy="2847677"/>
          </a:xfrm>
          <a:solidFill>
            <a:schemeClr val="bg1">
              <a:lumMod val="95000"/>
            </a:schemeClr>
          </a:solidFill>
        </p:spPr>
        <p:txBody>
          <a:bodyPr anchor="ctr">
            <a:noAutofit/>
          </a:bodyPr>
          <a:lstStyle>
            <a:lvl1pPr algn="l">
              <a:lnSpc>
                <a:spcPct val="85000"/>
              </a:lnSpc>
              <a:defRPr sz="5400" b="1" u="none"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rgbClr val="005B99"/>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12078E32-9A8F-42AF-B046-430CA36478C1}" type="datetimeFigureOut">
              <a:rPr lang="en-US" b="1" smtClean="0">
                <a:solidFill>
                  <a:srgbClr val="CC393E">
                    <a:lumMod val="50000"/>
                  </a:srgbClr>
                </a:solidFill>
              </a:rPr>
              <a:pPr/>
              <a:t>4/29/2021</a:t>
            </a:fld>
            <a:endParaRPr lang="en-US">
              <a:solidFill>
                <a:srgbClr val="CC393E">
                  <a:lumMod val="50000"/>
                </a:srgbClr>
              </a:solidFill>
            </a:endParaRPr>
          </a:p>
        </p:txBody>
      </p:sp>
      <p:sp>
        <p:nvSpPr>
          <p:cNvPr id="5" name="Footer Placeholder 4"/>
          <p:cNvSpPr>
            <a:spLocks noGrp="1"/>
          </p:cNvSpPr>
          <p:nvPr>
            <p:ph type="ftr" sz="quarter" idx="11"/>
          </p:nvPr>
        </p:nvSpPr>
        <p:spPr/>
        <p:txBody>
          <a:bodyPr/>
          <a:lstStyle/>
          <a:p>
            <a:endParaRPr lang="en-US">
              <a:solidFill>
                <a:srgbClr val="CC393E">
                  <a:lumMod val="50000"/>
                </a:srgbClr>
              </a:solidFill>
            </a:endParaRPr>
          </a:p>
        </p:txBody>
      </p:sp>
      <p:pic>
        <p:nvPicPr>
          <p:cNvPr id="7" name="Picture 6">
            <a:extLst>
              <a:ext uri="{FF2B5EF4-FFF2-40B4-BE49-F238E27FC236}">
                <a16:creationId xmlns="" xmlns:a16="http://schemas.microsoft.com/office/drawing/2014/main" id="{5B46D2C5-5E6D-A340-9BB3-971946348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 y="362316"/>
            <a:ext cx="2303655" cy="909199"/>
          </a:xfrm>
          <a:prstGeom prst="rect">
            <a:avLst/>
          </a:prstGeom>
        </p:spPr>
      </p:pic>
    </p:spTree>
    <p:extLst>
      <p:ext uri="{BB962C8B-B14F-4D97-AF65-F5344CB8AC3E}">
        <p14:creationId xmlns:p14="http://schemas.microsoft.com/office/powerpoint/2010/main" val="3196863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05B99"/>
                </a:solidFill>
                <a:latin typeface="+mn-lt"/>
              </a:defRPr>
            </a:lvl1pPr>
            <a:lvl2pPr>
              <a:defRPr>
                <a:solidFill>
                  <a:srgbClr val="005B99"/>
                </a:solidFill>
                <a:latin typeface="+mn-lt"/>
              </a:defRPr>
            </a:lvl2pPr>
            <a:lvl3pPr>
              <a:defRPr>
                <a:solidFill>
                  <a:srgbClr val="005B99"/>
                </a:solidFill>
                <a:latin typeface="+mn-lt"/>
              </a:defRPr>
            </a:lvl3pPr>
            <a:lvl4pPr>
              <a:defRPr>
                <a:solidFill>
                  <a:srgbClr val="005B99"/>
                </a:solidFill>
                <a:latin typeface="+mn-lt"/>
              </a:defRPr>
            </a:lvl4pPr>
            <a:lvl5pPr>
              <a:defRPr>
                <a:solidFill>
                  <a:srgbClr val="005B9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78E32-9A8F-42AF-B046-430CA36478C1}" type="datetimeFigureOut">
              <a:rPr lang="en-US" smtClean="0">
                <a:solidFill>
                  <a:srgbClr val="CC393E">
                    <a:lumMod val="50000"/>
                  </a:srgbClr>
                </a:solidFill>
              </a:rPr>
              <a:pPr/>
              <a:t>4/29/2021</a:t>
            </a:fld>
            <a:endParaRPr lang="en-US">
              <a:solidFill>
                <a:srgbClr val="CC393E">
                  <a:lumMod val="50000"/>
                </a:srgbClr>
              </a:solidFill>
            </a:endParaRPr>
          </a:p>
        </p:txBody>
      </p:sp>
      <p:sp>
        <p:nvSpPr>
          <p:cNvPr id="5" name="Footer Placeholder 4"/>
          <p:cNvSpPr>
            <a:spLocks noGrp="1"/>
          </p:cNvSpPr>
          <p:nvPr>
            <p:ph type="ftr" sz="quarter" idx="11"/>
          </p:nvPr>
        </p:nvSpPr>
        <p:spPr/>
        <p:txBody>
          <a:bodyPr/>
          <a:lstStyle/>
          <a:p>
            <a:endParaRPr lang="en-US">
              <a:solidFill>
                <a:srgbClr val="CC393E">
                  <a:lumMod val="50000"/>
                </a:srgbClr>
              </a:solidFill>
            </a:endParaRPr>
          </a:p>
        </p:txBody>
      </p:sp>
      <p:sp>
        <p:nvSpPr>
          <p:cNvPr id="7" name="Slide Number Placeholder 6">
            <a:extLst>
              <a:ext uri="{FF2B5EF4-FFF2-40B4-BE49-F238E27FC236}">
                <a16:creationId xmlns=""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144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8BC04-50D5-2E45-8318-A649D6295FBD}" type="datetime1">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dirty="0"/>
          </a:p>
        </p:txBody>
      </p:sp>
    </p:spTree>
    <p:extLst>
      <p:ext uri="{BB962C8B-B14F-4D97-AF65-F5344CB8AC3E}">
        <p14:creationId xmlns:p14="http://schemas.microsoft.com/office/powerpoint/2010/main" val="369636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78E32-9A8F-42AF-B046-430CA36478C1}" type="datetimeFigureOut">
              <a:rPr lang="en-US" smtClean="0">
                <a:solidFill>
                  <a:srgbClr val="CC393E">
                    <a:lumMod val="50000"/>
                  </a:srgbClr>
                </a:solidFill>
              </a:rPr>
              <a:pPr/>
              <a:t>4/29/2021</a:t>
            </a:fld>
            <a:endParaRPr lang="en-US">
              <a:solidFill>
                <a:srgbClr val="CC393E">
                  <a:lumMod val="50000"/>
                </a:srgbClr>
              </a:solidFill>
            </a:endParaRPr>
          </a:p>
        </p:txBody>
      </p:sp>
      <p:sp>
        <p:nvSpPr>
          <p:cNvPr id="6" name="Footer Placeholder 5"/>
          <p:cNvSpPr>
            <a:spLocks noGrp="1"/>
          </p:cNvSpPr>
          <p:nvPr>
            <p:ph type="ftr" sz="quarter" idx="11"/>
          </p:nvPr>
        </p:nvSpPr>
        <p:spPr/>
        <p:txBody>
          <a:bodyPr/>
          <a:lstStyle/>
          <a:p>
            <a:endParaRPr lang="en-US">
              <a:solidFill>
                <a:srgbClr val="CC393E">
                  <a:lumMod val="50000"/>
                </a:srgbClr>
              </a:solidFill>
            </a:endParaRPr>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0992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1069848" y="2331720"/>
            <a:ext cx="4754880" cy="370332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64224" y="2331720"/>
            <a:ext cx="4754880" cy="370332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78E32-9A8F-42AF-B046-430CA36478C1}" type="datetimeFigureOut">
              <a:rPr lang="en-US" smtClean="0">
                <a:solidFill>
                  <a:srgbClr val="CC393E">
                    <a:lumMod val="50000"/>
                  </a:srgbClr>
                </a:solidFill>
              </a:rPr>
              <a:pPr/>
              <a:t>4/29/2021</a:t>
            </a:fld>
            <a:endParaRPr lang="en-US">
              <a:solidFill>
                <a:srgbClr val="CC393E">
                  <a:lumMod val="50000"/>
                </a:srgbClr>
              </a:solidFill>
            </a:endParaRPr>
          </a:p>
        </p:txBody>
      </p:sp>
      <p:sp>
        <p:nvSpPr>
          <p:cNvPr id="8" name="Footer Placeholder 7"/>
          <p:cNvSpPr>
            <a:spLocks noGrp="1"/>
          </p:cNvSpPr>
          <p:nvPr>
            <p:ph type="ftr" sz="quarter" idx="11"/>
          </p:nvPr>
        </p:nvSpPr>
        <p:spPr/>
        <p:txBody>
          <a:bodyPr/>
          <a:lstStyle/>
          <a:p>
            <a:endParaRPr lang="en-US">
              <a:solidFill>
                <a:srgbClr val="CC393E">
                  <a:lumMod val="50000"/>
                </a:srgbClr>
              </a:solidFill>
            </a:endParaRPr>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2385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78E32-9A8F-42AF-B046-430CA36478C1}" type="datetimeFigureOut">
              <a:rPr lang="en-US" smtClean="0">
                <a:solidFill>
                  <a:srgbClr val="CC393E">
                    <a:lumMod val="50000"/>
                  </a:srgbClr>
                </a:solidFill>
              </a:rPr>
              <a:pPr/>
              <a:t>4/29/2021</a:t>
            </a:fld>
            <a:endParaRPr lang="en-US">
              <a:solidFill>
                <a:srgbClr val="CC393E">
                  <a:lumMod val="50000"/>
                </a:srgbClr>
              </a:solidFill>
            </a:endParaRPr>
          </a:p>
        </p:txBody>
      </p:sp>
      <p:sp>
        <p:nvSpPr>
          <p:cNvPr id="4" name="Footer Placeholder 3"/>
          <p:cNvSpPr>
            <a:spLocks noGrp="1"/>
          </p:cNvSpPr>
          <p:nvPr>
            <p:ph type="ftr" sz="quarter" idx="11"/>
          </p:nvPr>
        </p:nvSpPr>
        <p:spPr/>
        <p:txBody>
          <a:bodyPr/>
          <a:lstStyle/>
          <a:p>
            <a:endParaRPr lang="en-US">
              <a:solidFill>
                <a:srgbClr val="CC393E">
                  <a:lumMod val="50000"/>
                </a:srgbClr>
              </a:solidFill>
            </a:endParaRPr>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8196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78E32-9A8F-42AF-B046-430CA36478C1}" type="datetimeFigureOut">
              <a:rPr lang="en-US" smtClean="0">
                <a:solidFill>
                  <a:srgbClr val="CC393E">
                    <a:lumMod val="50000"/>
                  </a:srgbClr>
                </a:solidFill>
              </a:rPr>
              <a:pPr/>
              <a:t>4/29/2021</a:t>
            </a:fld>
            <a:endParaRPr lang="en-US">
              <a:solidFill>
                <a:srgbClr val="CC393E">
                  <a:lumMod val="50000"/>
                </a:srgbClr>
              </a:solidFill>
            </a:endParaRPr>
          </a:p>
        </p:txBody>
      </p:sp>
      <p:sp>
        <p:nvSpPr>
          <p:cNvPr id="3" name="Footer Placeholder 2"/>
          <p:cNvSpPr>
            <a:spLocks noGrp="1"/>
          </p:cNvSpPr>
          <p:nvPr>
            <p:ph type="ftr" sz="quarter" idx="11"/>
          </p:nvPr>
        </p:nvSpPr>
        <p:spPr/>
        <p:txBody>
          <a:bodyPr/>
          <a:lstStyle/>
          <a:p>
            <a:endParaRPr lang="en-US">
              <a:solidFill>
                <a:srgbClr val="CC393E">
                  <a:lumMod val="50000"/>
                </a:srgbClr>
              </a:solidFill>
            </a:endParaRPr>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52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1560" y="1432223"/>
            <a:ext cx="9966960" cy="2847677"/>
          </a:xfrm>
          <a:solidFill>
            <a:schemeClr val="bg1">
              <a:lumMod val="95000"/>
            </a:schemeClr>
          </a:solidFill>
        </p:spPr>
        <p:txBody>
          <a:bodyPr anchor="ctr">
            <a:noAutofit/>
          </a:bodyPr>
          <a:lstStyle>
            <a:lvl1pPr algn="ctr">
              <a:lnSpc>
                <a:spcPct val="85000"/>
              </a:lnSpc>
              <a:defRPr sz="5400" b="1" u="none" cap="none" baseline="0">
                <a:solidFill>
                  <a:schemeClr val="tx1"/>
                </a:solidFill>
              </a:defRPr>
            </a:lvl1pPr>
          </a:lstStyle>
          <a:p>
            <a:r>
              <a:rPr lang="en-US"/>
              <a:t>Thank You!</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12078E32-9A8F-42AF-B046-430CA36478C1}" type="datetimeFigureOut">
              <a:rPr lang="en-US" b="1" smtClean="0">
                <a:solidFill>
                  <a:srgbClr val="CC393E">
                    <a:lumMod val="50000"/>
                  </a:srgbClr>
                </a:solidFill>
              </a:rPr>
              <a:pPr/>
              <a:t>4/29/2021</a:t>
            </a:fld>
            <a:endParaRPr lang="en-US">
              <a:solidFill>
                <a:srgbClr val="CC393E">
                  <a:lumMod val="50000"/>
                </a:srgbClr>
              </a:solidFill>
            </a:endParaRPr>
          </a:p>
        </p:txBody>
      </p:sp>
      <p:sp>
        <p:nvSpPr>
          <p:cNvPr id="5" name="Footer Placeholder 4"/>
          <p:cNvSpPr>
            <a:spLocks noGrp="1"/>
          </p:cNvSpPr>
          <p:nvPr>
            <p:ph type="ftr" sz="quarter" idx="11"/>
          </p:nvPr>
        </p:nvSpPr>
        <p:spPr/>
        <p:txBody>
          <a:bodyPr/>
          <a:lstStyle/>
          <a:p>
            <a:endParaRPr lang="en-US">
              <a:solidFill>
                <a:srgbClr val="CC393E">
                  <a:lumMod val="50000"/>
                </a:srgbClr>
              </a:solidFill>
            </a:endParaRPr>
          </a:p>
        </p:txBody>
      </p:sp>
      <p:pic>
        <p:nvPicPr>
          <p:cNvPr id="7" name="Picture 6">
            <a:extLst>
              <a:ext uri="{FF2B5EF4-FFF2-40B4-BE49-F238E27FC236}">
                <a16:creationId xmlns="" xmlns:a16="http://schemas.microsoft.com/office/drawing/2014/main" id="{5B46D2C5-5E6D-A340-9BB3-971946348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 y="362316"/>
            <a:ext cx="2303655" cy="909199"/>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 y="4678692"/>
            <a:ext cx="529374" cy="529374"/>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17099" y="4681392"/>
            <a:ext cx="532064" cy="526674"/>
          </a:xfrm>
          <a:prstGeom prst="rect">
            <a:avLst/>
          </a:prstGeom>
        </p:spPr>
      </p:pic>
      <p:sp>
        <p:nvSpPr>
          <p:cNvPr id="21" name="Subtitle 2"/>
          <p:cNvSpPr txBox="1">
            <a:spLocks/>
          </p:cNvSpPr>
          <p:nvPr userDrawn="1"/>
        </p:nvSpPr>
        <p:spPr>
          <a:xfrm>
            <a:off x="1758358" y="5623022"/>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a:t>
            </a:r>
            <a:r>
              <a:rPr lang="en-US" err="1">
                <a:solidFill>
                  <a:srgbClr val="005B99"/>
                </a:solidFill>
              </a:rPr>
              <a:t>ChicagoPublicHealth</a:t>
            </a:r>
            <a:endParaRPr lang="en-US">
              <a:solidFill>
                <a:srgbClr val="005B99"/>
              </a:solidFill>
            </a:endParaRPr>
          </a:p>
        </p:txBody>
      </p:sp>
      <p:sp>
        <p:nvSpPr>
          <p:cNvPr id="22" name="Subtitle 2"/>
          <p:cNvSpPr txBox="1">
            <a:spLocks/>
          </p:cNvSpPr>
          <p:nvPr userDrawn="1"/>
        </p:nvSpPr>
        <p:spPr>
          <a:xfrm>
            <a:off x="6526587" y="4792114"/>
            <a:ext cx="4650931"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HealthyChicago@cityofchicago.org</a:t>
            </a:r>
          </a:p>
        </p:txBody>
      </p:sp>
      <p:sp>
        <p:nvSpPr>
          <p:cNvPr id="23" name="Subtitle 2"/>
          <p:cNvSpPr txBox="1">
            <a:spLocks/>
          </p:cNvSpPr>
          <p:nvPr userDrawn="1"/>
        </p:nvSpPr>
        <p:spPr>
          <a:xfrm>
            <a:off x="6526587" y="5619944"/>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a:t>
            </a:r>
            <a:r>
              <a:rPr lang="en-US" err="1">
                <a:solidFill>
                  <a:srgbClr val="005B99"/>
                </a:solidFill>
              </a:rPr>
              <a:t>ChiPublicHealth</a:t>
            </a:r>
            <a:endParaRPr lang="en-US">
              <a:solidFill>
                <a:srgbClr val="005B99"/>
              </a:solidFill>
            </a:endParaRPr>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1560" y="5521908"/>
            <a:ext cx="532064" cy="532064"/>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17099" y="5527298"/>
            <a:ext cx="532064" cy="532064"/>
          </a:xfrm>
          <a:prstGeom prst="rect">
            <a:avLst/>
          </a:prstGeom>
        </p:spPr>
      </p:pic>
      <p:sp>
        <p:nvSpPr>
          <p:cNvPr id="14" name="Subtitle 2"/>
          <p:cNvSpPr txBox="1">
            <a:spLocks/>
          </p:cNvSpPr>
          <p:nvPr userDrawn="1"/>
        </p:nvSpPr>
        <p:spPr>
          <a:xfrm>
            <a:off x="1758358" y="4773313"/>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Chicago.gov/Health</a:t>
            </a:r>
          </a:p>
        </p:txBody>
      </p:sp>
    </p:spTree>
    <p:extLst>
      <p:ext uri="{BB962C8B-B14F-4D97-AF65-F5344CB8AC3E}">
        <p14:creationId xmlns:p14="http://schemas.microsoft.com/office/powerpoint/2010/main" val="409179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86B237-1927-9946-B65F-AF352B4F4006}" type="datetime1">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dirty="0"/>
          </a:p>
        </p:txBody>
      </p:sp>
    </p:spTree>
    <p:extLst>
      <p:ext uri="{BB962C8B-B14F-4D97-AF65-F5344CB8AC3E}">
        <p14:creationId xmlns:p14="http://schemas.microsoft.com/office/powerpoint/2010/main" val="423998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1069848" y="2331720"/>
            <a:ext cx="4754880" cy="370332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364224" y="2331720"/>
            <a:ext cx="4754880" cy="370332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21ED7F1-D9B8-2B4F-88DB-A6BBF4D05609}" type="datetime1">
              <a:rPr lang="en-US" smtClean="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dirty="0"/>
          </a:p>
        </p:txBody>
      </p:sp>
    </p:spTree>
    <p:extLst>
      <p:ext uri="{BB962C8B-B14F-4D97-AF65-F5344CB8AC3E}">
        <p14:creationId xmlns:p14="http://schemas.microsoft.com/office/powerpoint/2010/main" val="178955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FB1987A-35A1-C54E-958C-912A5784CE48}" type="datetime1">
              <a:rPr lang="en-US" smtClean="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dirty="0"/>
          </a:p>
        </p:txBody>
      </p:sp>
    </p:spTree>
    <p:extLst>
      <p:ext uri="{BB962C8B-B14F-4D97-AF65-F5344CB8AC3E}">
        <p14:creationId xmlns:p14="http://schemas.microsoft.com/office/powerpoint/2010/main" val="378125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EDAE3-9549-324D-8D35-420FEB3056CA}" type="datetime1">
              <a:rPr lang="en-US" smtClean="0"/>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dirty="0"/>
          </a:p>
        </p:txBody>
      </p:sp>
    </p:spTree>
    <p:extLst>
      <p:ext uri="{BB962C8B-B14F-4D97-AF65-F5344CB8AC3E}">
        <p14:creationId xmlns:p14="http://schemas.microsoft.com/office/powerpoint/2010/main" val="133052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508AA3-4CA2-6E45-B695-A205F600ED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FEC3630-0E54-7547-A6C3-8CF9A755C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DAC8141-EDB9-2545-89E2-382A88AD5781}"/>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5" name="Footer Placeholder 4">
            <a:extLst>
              <a:ext uri="{FF2B5EF4-FFF2-40B4-BE49-F238E27FC236}">
                <a16:creationId xmlns="" xmlns:a16="http://schemas.microsoft.com/office/drawing/2014/main" id="{4138AF87-BAF6-2747-8306-A72DE29585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B94E294-5179-2146-B8DC-21C7E1085D7E}"/>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15532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524C89-1F53-5445-AD00-EDBD127DF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2980AC5-787F-4F41-83E7-616435C79C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DDC317C-ECF6-984B-8E81-058DB39BD06F}"/>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5" name="Footer Placeholder 4">
            <a:extLst>
              <a:ext uri="{FF2B5EF4-FFF2-40B4-BE49-F238E27FC236}">
                <a16:creationId xmlns="" xmlns:a16="http://schemas.microsoft.com/office/drawing/2014/main" id="{AA9E4F45-7DC8-2749-9CAB-095D300C44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0960368-192F-FA44-81C7-EA09C02AFA2A}"/>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198047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B5BBDE-DEC6-C54F-9B73-215078408F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29AE5E2-2D95-664B-8717-103961CE3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1B6B024-EF82-6142-B56A-9334FEB82BE4}"/>
              </a:ext>
            </a:extLst>
          </p:cNvPr>
          <p:cNvSpPr>
            <a:spLocks noGrp="1"/>
          </p:cNvSpPr>
          <p:nvPr>
            <p:ph type="dt" sz="half" idx="10"/>
          </p:nvPr>
        </p:nvSpPr>
        <p:spPr/>
        <p:txBody>
          <a:bodyPr/>
          <a:lstStyle/>
          <a:p>
            <a:fld id="{5B6BF2D7-29CC-E04B-A688-D5365E7CDB49}" type="datetimeFigureOut">
              <a:rPr lang="en-US" smtClean="0"/>
              <a:t>4/29/2021</a:t>
            </a:fld>
            <a:endParaRPr lang="en-US" dirty="0"/>
          </a:p>
        </p:txBody>
      </p:sp>
      <p:sp>
        <p:nvSpPr>
          <p:cNvPr id="5" name="Footer Placeholder 4">
            <a:extLst>
              <a:ext uri="{FF2B5EF4-FFF2-40B4-BE49-F238E27FC236}">
                <a16:creationId xmlns="" xmlns:a16="http://schemas.microsoft.com/office/drawing/2014/main" id="{3992EAB3-3BBA-C747-8CA6-9DD57E7839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650806C2-4ADA-E241-B95C-554944DA4453}"/>
              </a:ext>
            </a:extLst>
          </p:cNvPr>
          <p:cNvSpPr>
            <a:spLocks noGrp="1"/>
          </p:cNvSpPr>
          <p:nvPr>
            <p:ph type="sldNum" sz="quarter" idx="12"/>
          </p:nvPr>
        </p:nvSpPr>
        <p:spPr/>
        <p:txBody>
          <a:bodyPr/>
          <a:lstStyle/>
          <a:p>
            <a:fld id="{FB5074F6-EB27-B24D-8D5F-9AED5EFCE23C}" type="slidenum">
              <a:rPr lang="en-US" smtClean="0"/>
              <a:t>‹#›</a:t>
            </a:fld>
            <a:endParaRPr lang="en-US" dirty="0"/>
          </a:p>
        </p:txBody>
      </p:sp>
    </p:spTree>
    <p:extLst>
      <p:ext uri="{BB962C8B-B14F-4D97-AF65-F5344CB8AC3E}">
        <p14:creationId xmlns:p14="http://schemas.microsoft.com/office/powerpoint/2010/main" val="212314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Blue-Square.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468100" y="6299200"/>
            <a:ext cx="342900" cy="342900"/>
          </a:xfrm>
          <a:prstGeom prst="rect">
            <a:avLst/>
          </a:prstGeom>
        </p:spPr>
      </p:pic>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58400" y="6272784"/>
            <a:ext cx="1179576"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BFD19870-A8DB-F044-9B36-B6E3919A0742}" type="datetime1">
              <a:rPr lang="en-US" smtClean="0"/>
              <a:t>4/29/2021</a:t>
            </a:fld>
            <a:endParaRPr lang="en-US" dirty="0"/>
          </a:p>
        </p:txBody>
      </p:sp>
      <p:sp>
        <p:nvSpPr>
          <p:cNvPr id="5" name="Footer Placeholder 4"/>
          <p:cNvSpPr>
            <a:spLocks noGrp="1"/>
          </p:cNvSpPr>
          <p:nvPr>
            <p:ph type="ftr" sz="quarter" idx="3"/>
          </p:nvPr>
        </p:nvSpPr>
        <p:spPr>
          <a:xfrm>
            <a:off x="3515454"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chemeClr val="tx1"/>
                </a:solidFill>
                <a:latin typeface="+mj-lt"/>
              </a:defRPr>
            </a:lvl1pPr>
          </a:lstStyle>
          <a:p>
            <a:fld id="{3FCCF984-64AA-42B4-8D2F-66BCDE3A50F4}" type="slidenum">
              <a:rPr lang="en-US" smtClean="0"/>
              <a:pPr/>
              <a:t>‹#›</a:t>
            </a:fld>
            <a:endParaRPr lang="en-US" dirty="0"/>
          </a:p>
        </p:txBody>
      </p:sp>
      <p:pic>
        <p:nvPicPr>
          <p:cNvPr id="12" name="Picture 11" descr="Star-and-Blue.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3284634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A6FCEB0-B286-7B41-8719-966D243E4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C895391-9DC7-8C44-8D4C-B39E8320C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E16D81-A13D-0847-B3C2-A0CB7F1E9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BF2D7-29CC-E04B-A688-D5365E7CDB49}" type="datetimeFigureOut">
              <a:rPr lang="en-US" smtClean="0"/>
              <a:t>4/29/2021</a:t>
            </a:fld>
            <a:endParaRPr lang="en-US" dirty="0"/>
          </a:p>
        </p:txBody>
      </p:sp>
      <p:sp>
        <p:nvSpPr>
          <p:cNvPr id="5" name="Footer Placeholder 4">
            <a:extLst>
              <a:ext uri="{FF2B5EF4-FFF2-40B4-BE49-F238E27FC236}">
                <a16:creationId xmlns="" xmlns:a16="http://schemas.microsoft.com/office/drawing/2014/main" id="{DAF8C783-251B-7A44-8A7F-7F6AE32212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F62CE433-CB6E-2E4D-A356-0BF5EE0A3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074F6-EB27-B24D-8D5F-9AED5EFCE23C}" type="slidenum">
              <a:rPr lang="en-US" smtClean="0"/>
              <a:t>‹#›</a:t>
            </a:fld>
            <a:endParaRPr lang="en-US" dirty="0"/>
          </a:p>
        </p:txBody>
      </p:sp>
    </p:spTree>
    <p:extLst>
      <p:ext uri="{BB962C8B-B14F-4D97-AF65-F5344CB8AC3E}">
        <p14:creationId xmlns:p14="http://schemas.microsoft.com/office/powerpoint/2010/main" val="301275994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Blue-Squar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0" y="6272784"/>
            <a:ext cx="1179576"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pPr defTabSz="914400"/>
            <a:fld id="{12078E32-9A8F-42AF-B046-430CA36478C1}" type="datetimeFigureOut">
              <a:rPr lang="en-US" smtClean="0">
                <a:solidFill>
                  <a:srgbClr val="CC393E">
                    <a:lumMod val="50000"/>
                  </a:srgbClr>
                </a:solidFill>
              </a:rPr>
              <a:pPr defTabSz="914400"/>
              <a:t>4/29/2021</a:t>
            </a:fld>
            <a:endParaRPr lang="en-US">
              <a:solidFill>
                <a:srgbClr val="CC393E">
                  <a:lumMod val="50000"/>
                </a:srgbClr>
              </a:solidFill>
            </a:endParaRPr>
          </a:p>
        </p:txBody>
      </p:sp>
      <p:sp>
        <p:nvSpPr>
          <p:cNvPr id="5" name="Footer Placeholder 4"/>
          <p:cNvSpPr>
            <a:spLocks noGrp="1"/>
          </p:cNvSpPr>
          <p:nvPr>
            <p:ph type="ftr" sz="quarter" idx="3"/>
          </p:nvPr>
        </p:nvSpPr>
        <p:spPr>
          <a:xfrm>
            <a:off x="3515454"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pPr defTabSz="914400"/>
            <a:endParaRPr lang="en-US">
              <a:solidFill>
                <a:srgbClr val="CC393E">
                  <a:lumMod val="50000"/>
                </a:srgbClr>
              </a:solidFill>
            </a:endParaRPr>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chemeClr val="tx1"/>
                </a:solidFill>
                <a:latin typeface="+mj-lt"/>
              </a:defRPr>
            </a:lvl1pPr>
          </a:lstStyle>
          <a:p>
            <a:pPr defTabSz="914400"/>
            <a:fld id="{3FCCF984-64AA-42B4-8D2F-66BCDE3A50F4}" type="slidenum">
              <a:rPr lang="en-US" smtClean="0">
                <a:solidFill>
                  <a:prstClr val="black"/>
                </a:solidFill>
              </a:rPr>
              <a:pPr defTabSz="914400"/>
              <a:t>‹#›</a:t>
            </a:fld>
            <a:endParaRPr lang="en-US">
              <a:solidFill>
                <a:prstClr val="black"/>
              </a:solidFill>
            </a:endParaRPr>
          </a:p>
        </p:txBody>
      </p:sp>
      <p:pic>
        <p:nvPicPr>
          <p:cNvPr id="12" name="Picture 11" descr="Star-and-Blu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308607918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lvl1pPr algn="l"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B99"/>
          </a:solidFill>
          <a:latin typeface="+mn-lt"/>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B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Richard.Teran@cityofchicago.org"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hyperlink" Target="mailto:Kelly.Walblay@cityofchicago.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hyperlink" Target="https://redcap.dph.illinois.gov/surveys/?s=HE49K7NDY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ta.cms.gov/download/hsg2-yqzz/application/zip"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cms.gov/files/document/covid-nh-testing-faqs.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cdc.gov/nhsn/ltc/weekly-covid-vac/index.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hyperlink" Target="https://www.cdc.gov/coronavirus/2019-ncov/hcp/ppe-strategy/index.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infectioncontrol/projectfirstline/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hsc.unm.edu/echo/instituteprograms/nursing-home/pages/" TargetMode="External"/><Relationship Id="rId4" Type="http://schemas.openxmlformats.org/officeDocument/2006/relationships/hyperlink" Target="https://qsep.cms.gov/COVID-TrainingInstructions.asp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hicagohan.org/covid-19/LTC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33AFAA-8B48-4E4E-A048-B2EDEB30C799}"/>
              </a:ext>
            </a:extLst>
          </p:cNvPr>
          <p:cNvSpPr>
            <a:spLocks noGrp="1"/>
          </p:cNvSpPr>
          <p:nvPr>
            <p:ph type="ctrTitle"/>
          </p:nvPr>
        </p:nvSpPr>
        <p:spPr/>
        <p:txBody>
          <a:bodyPr/>
          <a:lstStyle/>
          <a:p>
            <a:pPr algn="ctr"/>
            <a:r>
              <a:rPr lang="en-US" dirty="0"/>
              <a:t>COVID-19</a:t>
            </a:r>
            <a:br>
              <a:rPr lang="en-US" dirty="0"/>
            </a:br>
            <a:r>
              <a:rPr lang="en-US" dirty="0"/>
              <a:t>Chicago Long Term Care</a:t>
            </a:r>
            <a:br>
              <a:rPr lang="en-US" dirty="0"/>
            </a:br>
            <a:r>
              <a:rPr lang="en-US" dirty="0"/>
              <a:t>Roundtable</a:t>
            </a:r>
          </a:p>
        </p:txBody>
      </p:sp>
      <p:sp>
        <p:nvSpPr>
          <p:cNvPr id="3" name="Subtitle 2">
            <a:extLst>
              <a:ext uri="{FF2B5EF4-FFF2-40B4-BE49-F238E27FC236}">
                <a16:creationId xmlns="" xmlns:a16="http://schemas.microsoft.com/office/drawing/2014/main" id="{14D04480-ED71-EB45-B50C-C9BFC8D83D9A}"/>
              </a:ext>
            </a:extLst>
          </p:cNvPr>
          <p:cNvSpPr>
            <a:spLocks noGrp="1"/>
          </p:cNvSpPr>
          <p:nvPr>
            <p:ph type="subTitle" idx="1"/>
          </p:nvPr>
        </p:nvSpPr>
        <p:spPr>
          <a:xfrm>
            <a:off x="1051560" y="5425777"/>
            <a:ext cx="9948672" cy="1069848"/>
          </a:xfrm>
        </p:spPr>
        <p:txBody>
          <a:bodyPr>
            <a:normAutofit/>
          </a:bodyPr>
          <a:lstStyle/>
          <a:p>
            <a:pPr algn="ctr"/>
            <a:r>
              <a:rPr lang="en-US" sz="2800" b="0" dirty="0">
                <a:solidFill>
                  <a:schemeClr val="tx1"/>
                </a:solidFill>
              </a:rPr>
              <a:t>04-29-2021</a:t>
            </a:r>
          </a:p>
        </p:txBody>
      </p:sp>
    </p:spTree>
    <p:extLst>
      <p:ext uri="{BB962C8B-B14F-4D97-AF65-F5344CB8AC3E}">
        <p14:creationId xmlns:p14="http://schemas.microsoft.com/office/powerpoint/2010/main" val="295783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79909-8110-437A-8544-1B7DDCB40229}"/>
              </a:ext>
            </a:extLst>
          </p:cNvPr>
          <p:cNvSpPr>
            <a:spLocks noGrp="1"/>
          </p:cNvSpPr>
          <p:nvPr>
            <p:ph type="title"/>
          </p:nvPr>
        </p:nvSpPr>
        <p:spPr/>
        <p:txBody>
          <a:bodyPr/>
          <a:lstStyle/>
          <a:p>
            <a:r>
              <a:rPr lang="en-US" dirty="0"/>
              <a:t>Investigation objectives</a:t>
            </a:r>
          </a:p>
        </p:txBody>
      </p:sp>
      <p:sp>
        <p:nvSpPr>
          <p:cNvPr id="3" name="Content Placeholder 2">
            <a:extLst>
              <a:ext uri="{FF2B5EF4-FFF2-40B4-BE49-F238E27FC236}">
                <a16:creationId xmlns="" xmlns:a16="http://schemas.microsoft.com/office/drawing/2014/main" id="{8FD1B762-BB87-4EBB-8B91-D8C38B6C19B8}"/>
              </a:ext>
            </a:extLst>
          </p:cNvPr>
          <p:cNvSpPr>
            <a:spLocks noGrp="1"/>
          </p:cNvSpPr>
          <p:nvPr>
            <p:ph idx="1"/>
          </p:nvPr>
        </p:nvSpPr>
        <p:spPr/>
        <p:txBody>
          <a:bodyPr>
            <a:normAutofit/>
          </a:bodyPr>
          <a:lstStyle/>
          <a:p>
            <a:r>
              <a:rPr lang="en-US" sz="2400" dirty="0"/>
              <a:t>Quantify breakthrough infections across all 78 facilities</a:t>
            </a:r>
          </a:p>
          <a:p>
            <a:endParaRPr lang="en-US" sz="2400" dirty="0"/>
          </a:p>
          <a:p>
            <a:r>
              <a:rPr lang="en-US" sz="2400" dirty="0"/>
              <a:t>Evaluate symptoms and clinical outcomes</a:t>
            </a:r>
          </a:p>
          <a:p>
            <a:endParaRPr lang="en-US" sz="2400" dirty="0"/>
          </a:p>
          <a:p>
            <a:r>
              <a:rPr lang="en-US" sz="2400" dirty="0"/>
              <a:t>Assess facility-associated secondary transmission due to the breakthrough infection</a:t>
            </a:r>
          </a:p>
        </p:txBody>
      </p:sp>
    </p:spTree>
    <p:extLst>
      <p:ext uri="{BB962C8B-B14F-4D97-AF65-F5344CB8AC3E}">
        <p14:creationId xmlns:p14="http://schemas.microsoft.com/office/powerpoint/2010/main" val="251805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146AE5-A05B-45FD-8773-CF95DF852A41}"/>
              </a:ext>
            </a:extLst>
          </p:cNvPr>
          <p:cNvSpPr>
            <a:spLocks noGrp="1"/>
          </p:cNvSpPr>
          <p:nvPr>
            <p:ph type="title"/>
          </p:nvPr>
        </p:nvSpPr>
        <p:spPr/>
        <p:txBody>
          <a:bodyPr/>
          <a:lstStyle/>
          <a:p>
            <a:r>
              <a:rPr lang="en-US" dirty="0"/>
              <a:t>Case definitions</a:t>
            </a:r>
          </a:p>
        </p:txBody>
      </p:sp>
      <p:sp>
        <p:nvSpPr>
          <p:cNvPr id="3" name="Content Placeholder 2">
            <a:extLst>
              <a:ext uri="{FF2B5EF4-FFF2-40B4-BE49-F238E27FC236}">
                <a16:creationId xmlns="" xmlns:a16="http://schemas.microsoft.com/office/drawing/2014/main" id="{789E5D8B-2D81-49A8-BA44-226A5B483A8F}"/>
              </a:ext>
            </a:extLst>
          </p:cNvPr>
          <p:cNvSpPr>
            <a:spLocks noGrp="1"/>
          </p:cNvSpPr>
          <p:nvPr>
            <p:ph idx="1"/>
          </p:nvPr>
        </p:nvSpPr>
        <p:spPr/>
        <p:txBody>
          <a:bodyPr>
            <a:normAutofit/>
          </a:bodyPr>
          <a:lstStyle/>
          <a:p>
            <a:r>
              <a:rPr lang="en-US" sz="2800" dirty="0"/>
              <a:t>SARS-CoV-2 infection</a:t>
            </a:r>
          </a:p>
          <a:p>
            <a:pPr lvl="1"/>
            <a:r>
              <a:rPr lang="en-US" sz="2400" dirty="0"/>
              <a:t>A positive SARS-CoV-2 </a:t>
            </a:r>
            <a:r>
              <a:rPr lang="en-US" sz="2400" dirty="0" err="1"/>
              <a:t>NAAT</a:t>
            </a:r>
            <a:r>
              <a:rPr lang="en-US" sz="2400" dirty="0"/>
              <a:t> (e.g., RT-PCR) or antigen test result from a respiratory specimen collected from a resident or staff member during the investigation period</a:t>
            </a:r>
          </a:p>
          <a:p>
            <a:pPr lvl="1"/>
            <a:endParaRPr lang="en-US" sz="2400" dirty="0"/>
          </a:p>
          <a:p>
            <a:r>
              <a:rPr lang="en-US" sz="2800" dirty="0"/>
              <a:t>Breakthrough infection</a:t>
            </a:r>
          </a:p>
          <a:p>
            <a:pPr lvl="1"/>
            <a:r>
              <a:rPr lang="en-US" sz="2400" dirty="0"/>
              <a:t>A positive SARS-CoV-2 </a:t>
            </a:r>
            <a:r>
              <a:rPr lang="en-US" sz="2400" dirty="0" err="1"/>
              <a:t>NAAT</a:t>
            </a:r>
            <a:r>
              <a:rPr lang="en-US" sz="2400" dirty="0"/>
              <a:t> or antigen test result from a respiratory specimen collected </a:t>
            </a:r>
            <a:r>
              <a:rPr lang="en-US" sz="2400" dirty="0">
                <a:highlight>
                  <a:srgbClr val="FFFF00"/>
                </a:highlight>
                <a:cs typeface="Times New Roman" panose="02020603050405020304" pitchFamily="18" charset="0"/>
              </a:rPr>
              <a:t>≥14 days after completing the second dose of a two-dose COVID-19 vaccination series</a:t>
            </a:r>
            <a:endParaRPr lang="en-US" sz="2400" dirty="0">
              <a:highlight>
                <a:srgbClr val="FFFF00"/>
              </a:highlight>
            </a:endParaRPr>
          </a:p>
        </p:txBody>
      </p:sp>
    </p:spTree>
    <p:extLst>
      <p:ext uri="{BB962C8B-B14F-4D97-AF65-F5344CB8AC3E}">
        <p14:creationId xmlns:p14="http://schemas.microsoft.com/office/powerpoint/2010/main" val="254110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35501D-7598-4163-B896-F15473EA243F}"/>
              </a:ext>
            </a:extLst>
          </p:cNvPr>
          <p:cNvSpPr>
            <a:spLocks noGrp="1"/>
          </p:cNvSpPr>
          <p:nvPr>
            <p:ph type="title"/>
          </p:nvPr>
        </p:nvSpPr>
        <p:spPr/>
        <p:txBody>
          <a:bodyPr/>
          <a:lstStyle/>
          <a:p>
            <a:r>
              <a:rPr lang="en-US" dirty="0"/>
              <a:t>Vaccination across all skilled nursing facilities</a:t>
            </a:r>
          </a:p>
        </p:txBody>
      </p:sp>
      <p:sp>
        <p:nvSpPr>
          <p:cNvPr id="4" name="Rectangle 3">
            <a:extLst>
              <a:ext uri="{FF2B5EF4-FFF2-40B4-BE49-F238E27FC236}">
                <a16:creationId xmlns="" xmlns:a16="http://schemas.microsoft.com/office/drawing/2014/main" id="{DEA4A148-D053-4502-9CB3-C721137C5C21}"/>
              </a:ext>
            </a:extLst>
          </p:cNvPr>
          <p:cNvSpPr/>
          <p:nvPr/>
        </p:nvSpPr>
        <p:spPr>
          <a:xfrm>
            <a:off x="2409219" y="2490280"/>
            <a:ext cx="3356042" cy="29766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8000" b="1" dirty="0">
                <a:solidFill>
                  <a:prstClr val="black"/>
                </a:solidFill>
              </a:rPr>
              <a:t>7,931</a:t>
            </a:r>
          </a:p>
        </p:txBody>
      </p:sp>
      <p:sp>
        <p:nvSpPr>
          <p:cNvPr id="5" name="Rectangle 4">
            <a:extLst>
              <a:ext uri="{FF2B5EF4-FFF2-40B4-BE49-F238E27FC236}">
                <a16:creationId xmlns="" xmlns:a16="http://schemas.microsoft.com/office/drawing/2014/main" id="{E9246F3F-21B4-407A-B701-083F26309100}"/>
              </a:ext>
            </a:extLst>
          </p:cNvPr>
          <p:cNvSpPr/>
          <p:nvPr/>
        </p:nvSpPr>
        <p:spPr>
          <a:xfrm>
            <a:off x="5765261" y="2490280"/>
            <a:ext cx="3356042" cy="29766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8000" b="1" dirty="0">
                <a:solidFill>
                  <a:prstClr val="black"/>
                </a:solidFill>
              </a:rPr>
              <a:t>6,834</a:t>
            </a:r>
          </a:p>
        </p:txBody>
      </p:sp>
      <p:sp>
        <p:nvSpPr>
          <p:cNvPr id="6" name="Rectangle 5">
            <a:extLst>
              <a:ext uri="{FF2B5EF4-FFF2-40B4-BE49-F238E27FC236}">
                <a16:creationId xmlns="" xmlns:a16="http://schemas.microsoft.com/office/drawing/2014/main" id="{014DEF10-9A94-4EF2-B5B8-A26255DD4959}"/>
              </a:ext>
            </a:extLst>
          </p:cNvPr>
          <p:cNvSpPr/>
          <p:nvPr/>
        </p:nvSpPr>
        <p:spPr>
          <a:xfrm>
            <a:off x="2409219" y="1955260"/>
            <a:ext cx="6712084" cy="53502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2000" b="1" dirty="0">
                <a:solidFill>
                  <a:prstClr val="white"/>
                </a:solidFill>
              </a:rPr>
              <a:t>Received two doses of COVID-19 vaccine</a:t>
            </a:r>
          </a:p>
        </p:txBody>
      </p:sp>
      <p:sp>
        <p:nvSpPr>
          <p:cNvPr id="7" name="Rectangle 6">
            <a:extLst>
              <a:ext uri="{FF2B5EF4-FFF2-40B4-BE49-F238E27FC236}">
                <a16:creationId xmlns="" xmlns:a16="http://schemas.microsoft.com/office/drawing/2014/main" id="{CC0474EA-5216-444A-A22C-D2C50C34812C}"/>
              </a:ext>
            </a:extLst>
          </p:cNvPr>
          <p:cNvSpPr/>
          <p:nvPr/>
        </p:nvSpPr>
        <p:spPr>
          <a:xfrm>
            <a:off x="2409219" y="5145932"/>
            <a:ext cx="3356042" cy="321012"/>
          </a:xfrm>
          <a:prstGeom prst="rect">
            <a:avLst/>
          </a:prstGeom>
          <a:solidFill>
            <a:schemeClr val="tx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b="1" dirty="0">
                <a:solidFill>
                  <a:prstClr val="white"/>
                </a:solidFill>
              </a:rPr>
              <a:t>Residents</a:t>
            </a:r>
          </a:p>
        </p:txBody>
      </p:sp>
      <p:sp>
        <p:nvSpPr>
          <p:cNvPr id="8" name="Rectangle 7">
            <a:extLst>
              <a:ext uri="{FF2B5EF4-FFF2-40B4-BE49-F238E27FC236}">
                <a16:creationId xmlns="" xmlns:a16="http://schemas.microsoft.com/office/drawing/2014/main" id="{7D74F627-82CE-4ACA-88CA-1E94FFBB7488}"/>
              </a:ext>
            </a:extLst>
          </p:cNvPr>
          <p:cNvSpPr/>
          <p:nvPr/>
        </p:nvSpPr>
        <p:spPr>
          <a:xfrm>
            <a:off x="5765261" y="5145930"/>
            <a:ext cx="3356042" cy="321013"/>
          </a:xfrm>
          <a:prstGeom prst="rect">
            <a:avLst/>
          </a:prstGeom>
          <a:solidFill>
            <a:schemeClr val="accent3">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b="1" dirty="0">
                <a:solidFill>
                  <a:prstClr val="white"/>
                </a:solidFill>
              </a:rPr>
              <a:t>Staff members</a:t>
            </a:r>
          </a:p>
        </p:txBody>
      </p:sp>
    </p:spTree>
    <p:extLst>
      <p:ext uri="{BB962C8B-B14F-4D97-AF65-F5344CB8AC3E}">
        <p14:creationId xmlns:p14="http://schemas.microsoft.com/office/powerpoint/2010/main" val="282985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F5A3988-D4F7-47E8-BFDF-3E7DDAD0336B}"/>
              </a:ext>
            </a:extLst>
          </p:cNvPr>
          <p:cNvSpPr/>
          <p:nvPr/>
        </p:nvSpPr>
        <p:spPr>
          <a:xfrm>
            <a:off x="778213" y="1760706"/>
            <a:ext cx="2509736" cy="40953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TextBox 2">
            <a:extLst>
              <a:ext uri="{FF2B5EF4-FFF2-40B4-BE49-F238E27FC236}">
                <a16:creationId xmlns="" xmlns:a16="http://schemas.microsoft.com/office/drawing/2014/main" id="{96BC7C06-DE05-4B35-8E36-2D67A1C306A4}"/>
              </a:ext>
            </a:extLst>
          </p:cNvPr>
          <p:cNvSpPr txBox="1"/>
          <p:nvPr/>
        </p:nvSpPr>
        <p:spPr>
          <a:xfrm>
            <a:off x="785508" y="1760706"/>
            <a:ext cx="2502441" cy="369332"/>
          </a:xfrm>
          <a:prstGeom prst="rect">
            <a:avLst/>
          </a:prstGeom>
          <a:solidFill>
            <a:schemeClr val="accent5">
              <a:lumMod val="20000"/>
              <a:lumOff val="80000"/>
            </a:schemeClr>
          </a:solidFill>
        </p:spPr>
        <p:txBody>
          <a:bodyPr wrap="square" rtlCol="0">
            <a:spAutoFit/>
          </a:bodyPr>
          <a:lstStyle/>
          <a:p>
            <a:pPr algn="ctr" defTabSz="914400"/>
            <a:r>
              <a:rPr lang="en-US" dirty="0">
                <a:solidFill>
                  <a:prstClr val="black"/>
                </a:solidFill>
              </a:rPr>
              <a:t>Round 1 Vaccinations</a:t>
            </a:r>
          </a:p>
        </p:txBody>
      </p:sp>
      <p:sp>
        <p:nvSpPr>
          <p:cNvPr id="8" name="Rectangle 7">
            <a:extLst>
              <a:ext uri="{FF2B5EF4-FFF2-40B4-BE49-F238E27FC236}">
                <a16:creationId xmlns="" xmlns:a16="http://schemas.microsoft.com/office/drawing/2014/main" id="{50D3DB60-C561-4393-8C6D-4E5B73F79060}"/>
              </a:ext>
            </a:extLst>
          </p:cNvPr>
          <p:cNvSpPr/>
          <p:nvPr/>
        </p:nvSpPr>
        <p:spPr>
          <a:xfrm>
            <a:off x="4140741" y="1760706"/>
            <a:ext cx="2509736" cy="40953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TextBox 8">
            <a:extLst>
              <a:ext uri="{FF2B5EF4-FFF2-40B4-BE49-F238E27FC236}">
                <a16:creationId xmlns="" xmlns:a16="http://schemas.microsoft.com/office/drawing/2014/main" id="{A8D57AA1-8FE5-46E2-BA58-04C42A47D297}"/>
              </a:ext>
            </a:extLst>
          </p:cNvPr>
          <p:cNvSpPr txBox="1"/>
          <p:nvPr/>
        </p:nvSpPr>
        <p:spPr>
          <a:xfrm>
            <a:off x="4148036" y="1760706"/>
            <a:ext cx="2502441" cy="369332"/>
          </a:xfrm>
          <a:prstGeom prst="rect">
            <a:avLst/>
          </a:prstGeom>
          <a:solidFill>
            <a:schemeClr val="accent5">
              <a:lumMod val="20000"/>
              <a:lumOff val="80000"/>
            </a:schemeClr>
          </a:solidFill>
        </p:spPr>
        <p:txBody>
          <a:bodyPr wrap="square" rtlCol="0">
            <a:spAutoFit/>
          </a:bodyPr>
          <a:lstStyle/>
          <a:p>
            <a:pPr algn="ctr" defTabSz="914400"/>
            <a:r>
              <a:rPr lang="en-US" dirty="0">
                <a:solidFill>
                  <a:prstClr val="black"/>
                </a:solidFill>
              </a:rPr>
              <a:t>Round 2 Vaccinations</a:t>
            </a:r>
          </a:p>
        </p:txBody>
      </p:sp>
      <p:sp>
        <p:nvSpPr>
          <p:cNvPr id="10" name="Rectangle 9">
            <a:extLst>
              <a:ext uri="{FF2B5EF4-FFF2-40B4-BE49-F238E27FC236}">
                <a16:creationId xmlns="" xmlns:a16="http://schemas.microsoft.com/office/drawing/2014/main" id="{BA38FA97-DCAB-43C2-AA0C-026C6B7812DE}"/>
              </a:ext>
            </a:extLst>
          </p:cNvPr>
          <p:cNvSpPr/>
          <p:nvPr/>
        </p:nvSpPr>
        <p:spPr>
          <a:xfrm>
            <a:off x="7380051" y="1760706"/>
            <a:ext cx="2649165" cy="40953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a:extLst>
              <a:ext uri="{FF2B5EF4-FFF2-40B4-BE49-F238E27FC236}">
                <a16:creationId xmlns="" xmlns:a16="http://schemas.microsoft.com/office/drawing/2014/main" id="{BE997552-25CE-448A-8D64-421F6A43A1CA}"/>
              </a:ext>
            </a:extLst>
          </p:cNvPr>
          <p:cNvSpPr txBox="1"/>
          <p:nvPr/>
        </p:nvSpPr>
        <p:spPr>
          <a:xfrm>
            <a:off x="7387347" y="1760706"/>
            <a:ext cx="2641465" cy="369332"/>
          </a:xfrm>
          <a:prstGeom prst="rect">
            <a:avLst/>
          </a:prstGeom>
          <a:solidFill>
            <a:schemeClr val="accent5">
              <a:lumMod val="20000"/>
              <a:lumOff val="80000"/>
            </a:schemeClr>
          </a:solidFill>
        </p:spPr>
        <p:txBody>
          <a:bodyPr wrap="square" rtlCol="0">
            <a:spAutoFit/>
          </a:bodyPr>
          <a:lstStyle/>
          <a:p>
            <a:pPr algn="ctr" defTabSz="914400"/>
            <a:r>
              <a:rPr lang="en-US" dirty="0">
                <a:solidFill>
                  <a:prstClr val="black"/>
                </a:solidFill>
              </a:rPr>
              <a:t>Round 3 Vaccinations</a:t>
            </a:r>
          </a:p>
        </p:txBody>
      </p:sp>
      <p:graphicFrame>
        <p:nvGraphicFramePr>
          <p:cNvPr id="5" name="Chart 4">
            <a:extLst>
              <a:ext uri="{FF2B5EF4-FFF2-40B4-BE49-F238E27FC236}">
                <a16:creationId xmlns="" xmlns:a16="http://schemas.microsoft.com/office/drawing/2014/main" id="{38EFF472-675E-4FEA-9E62-83E767B76B0F}"/>
              </a:ext>
            </a:extLst>
          </p:cNvPr>
          <p:cNvGraphicFramePr>
            <a:graphicFrameLocks/>
          </p:cNvGraphicFramePr>
          <p:nvPr>
            <p:extLst/>
          </p:nvPr>
        </p:nvGraphicFramePr>
        <p:xfrm>
          <a:off x="100519" y="330742"/>
          <a:ext cx="12091481" cy="6527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536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 xmlns:a16="http://schemas.microsoft.com/office/drawing/2014/main" id="{38EFF472-675E-4FEA-9E62-83E767B76B0F}"/>
              </a:ext>
            </a:extLst>
          </p:cNvPr>
          <p:cNvGraphicFramePr>
            <a:graphicFrameLocks/>
          </p:cNvGraphicFramePr>
          <p:nvPr>
            <p:extLst/>
          </p:nvPr>
        </p:nvGraphicFramePr>
        <p:xfrm>
          <a:off x="100519" y="330742"/>
          <a:ext cx="12091481" cy="652725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 xmlns:a16="http://schemas.microsoft.com/office/drawing/2014/main" id="{3B2818BE-6BF9-4FF2-8513-2A32F6242087}"/>
              </a:ext>
            </a:extLst>
          </p:cNvPr>
          <p:cNvSpPr/>
          <p:nvPr/>
        </p:nvSpPr>
        <p:spPr>
          <a:xfrm>
            <a:off x="5214026" y="564204"/>
            <a:ext cx="6977974" cy="62257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2400" b="1" dirty="0">
                <a:solidFill>
                  <a:prstClr val="black"/>
                </a:solidFill>
              </a:rPr>
              <a:t>447 (71%) cases among unvaccinated</a:t>
            </a:r>
          </a:p>
        </p:txBody>
      </p:sp>
      <p:sp>
        <p:nvSpPr>
          <p:cNvPr id="4" name="Rectangle 3">
            <a:extLst>
              <a:ext uri="{FF2B5EF4-FFF2-40B4-BE49-F238E27FC236}">
                <a16:creationId xmlns="" xmlns:a16="http://schemas.microsoft.com/office/drawing/2014/main" id="{0C797C53-5D26-4621-BFB5-BA7E4E1C4A3C}"/>
              </a:ext>
            </a:extLst>
          </p:cNvPr>
          <p:cNvSpPr/>
          <p:nvPr/>
        </p:nvSpPr>
        <p:spPr>
          <a:xfrm>
            <a:off x="5214026" y="1186774"/>
            <a:ext cx="6977974" cy="62257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2400" b="1" dirty="0">
                <a:solidFill>
                  <a:prstClr val="black"/>
                </a:solidFill>
              </a:rPr>
              <a:t>145 (23%) cases among partially vaccinated</a:t>
            </a:r>
          </a:p>
        </p:txBody>
      </p:sp>
      <p:sp>
        <p:nvSpPr>
          <p:cNvPr id="6" name="Rectangle 5">
            <a:extLst>
              <a:ext uri="{FF2B5EF4-FFF2-40B4-BE49-F238E27FC236}">
                <a16:creationId xmlns="" xmlns:a16="http://schemas.microsoft.com/office/drawing/2014/main" id="{ADF78CE4-7756-4D6A-B55B-72CA140BB3D4}"/>
              </a:ext>
            </a:extLst>
          </p:cNvPr>
          <p:cNvSpPr/>
          <p:nvPr/>
        </p:nvSpPr>
        <p:spPr>
          <a:xfrm>
            <a:off x="5214026" y="2431914"/>
            <a:ext cx="6977974" cy="6225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2400" b="1" dirty="0">
                <a:solidFill>
                  <a:prstClr val="white"/>
                </a:solidFill>
              </a:rPr>
              <a:t>22 (4%) cases among fully vaccinated</a:t>
            </a:r>
          </a:p>
        </p:txBody>
      </p:sp>
      <p:sp>
        <p:nvSpPr>
          <p:cNvPr id="7" name="Rectangle 6">
            <a:extLst>
              <a:ext uri="{FF2B5EF4-FFF2-40B4-BE49-F238E27FC236}">
                <a16:creationId xmlns="" xmlns:a16="http://schemas.microsoft.com/office/drawing/2014/main" id="{20A1C671-7CF1-47FF-9606-5AEA0D122863}"/>
              </a:ext>
            </a:extLst>
          </p:cNvPr>
          <p:cNvSpPr/>
          <p:nvPr/>
        </p:nvSpPr>
        <p:spPr>
          <a:xfrm>
            <a:off x="5214026" y="1809344"/>
            <a:ext cx="6977974" cy="622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2400" b="1" dirty="0">
                <a:solidFill>
                  <a:prstClr val="black"/>
                </a:solidFill>
              </a:rPr>
              <a:t>13 (2%) cases among vaccinated, not immune</a:t>
            </a:r>
          </a:p>
        </p:txBody>
      </p:sp>
    </p:spTree>
    <p:extLst>
      <p:ext uri="{BB962C8B-B14F-4D97-AF65-F5344CB8AC3E}">
        <p14:creationId xmlns:p14="http://schemas.microsoft.com/office/powerpoint/2010/main" val="3990809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 xmlns:a16="http://schemas.microsoft.com/office/drawing/2014/main" id="{38EFF472-675E-4FEA-9E62-83E767B76B0F}"/>
              </a:ext>
            </a:extLst>
          </p:cNvPr>
          <p:cNvGraphicFramePr>
            <a:graphicFrameLocks/>
          </p:cNvGraphicFramePr>
          <p:nvPr>
            <p:extLst/>
          </p:nvPr>
        </p:nvGraphicFramePr>
        <p:xfrm>
          <a:off x="100519" y="330742"/>
          <a:ext cx="12091481" cy="6527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113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FF5F3D6-8FCF-4633-B244-EF786BFBEFE9}"/>
              </a:ext>
            </a:extLst>
          </p:cNvPr>
          <p:cNvSpPr/>
          <p:nvPr/>
        </p:nvSpPr>
        <p:spPr>
          <a:xfrm>
            <a:off x="5817140" y="690663"/>
            <a:ext cx="6274341" cy="517511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aphicFrame>
        <p:nvGraphicFramePr>
          <p:cNvPr id="5" name="Chart 4">
            <a:extLst>
              <a:ext uri="{FF2B5EF4-FFF2-40B4-BE49-F238E27FC236}">
                <a16:creationId xmlns="" xmlns:a16="http://schemas.microsoft.com/office/drawing/2014/main" id="{38EFF472-675E-4FEA-9E62-83E767B76B0F}"/>
              </a:ext>
            </a:extLst>
          </p:cNvPr>
          <p:cNvGraphicFramePr>
            <a:graphicFrameLocks/>
          </p:cNvGraphicFramePr>
          <p:nvPr>
            <p:extLst/>
          </p:nvPr>
        </p:nvGraphicFramePr>
        <p:xfrm>
          <a:off x="100519" y="330742"/>
          <a:ext cx="12091481" cy="65272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 xmlns:a16="http://schemas.microsoft.com/office/drawing/2014/main" id="{CED36920-F943-4B45-82AC-2F95026F7B61}"/>
              </a:ext>
            </a:extLst>
          </p:cNvPr>
          <p:cNvSpPr txBox="1"/>
          <p:nvPr/>
        </p:nvSpPr>
        <p:spPr>
          <a:xfrm>
            <a:off x="6444574" y="1274324"/>
            <a:ext cx="5019472" cy="954107"/>
          </a:xfrm>
          <a:prstGeom prst="rect">
            <a:avLst/>
          </a:prstGeom>
          <a:solidFill>
            <a:schemeClr val="accent3">
              <a:lumMod val="20000"/>
              <a:lumOff val="80000"/>
            </a:schemeClr>
          </a:solidFill>
        </p:spPr>
        <p:txBody>
          <a:bodyPr wrap="square" rtlCol="0">
            <a:spAutoFit/>
          </a:bodyPr>
          <a:lstStyle/>
          <a:p>
            <a:pPr algn="ctr" defTabSz="914400"/>
            <a:r>
              <a:rPr lang="en-US" sz="2800" dirty="0">
                <a:solidFill>
                  <a:prstClr val="black"/>
                </a:solidFill>
              </a:rPr>
              <a:t>16% of SNF-associated cases were breakthrough infections</a:t>
            </a:r>
          </a:p>
        </p:txBody>
      </p:sp>
    </p:spTree>
    <p:extLst>
      <p:ext uri="{BB962C8B-B14F-4D97-AF65-F5344CB8AC3E}">
        <p14:creationId xmlns:p14="http://schemas.microsoft.com/office/powerpoint/2010/main" val="424549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191D5CD-8328-4B1F-A205-AC2BBADC2C1E}"/>
              </a:ext>
            </a:extLst>
          </p:cNvPr>
          <p:cNvSpPr>
            <a:spLocks noGrp="1"/>
          </p:cNvSpPr>
          <p:nvPr>
            <p:ph idx="1"/>
          </p:nvPr>
        </p:nvSpPr>
        <p:spPr>
          <a:xfrm>
            <a:off x="1225491" y="3954294"/>
            <a:ext cx="10058400" cy="1473740"/>
          </a:xfrm>
        </p:spPr>
        <p:txBody>
          <a:bodyPr/>
          <a:lstStyle/>
          <a:p>
            <a:pPr marL="0" indent="0" algn="ctr">
              <a:buNone/>
            </a:pPr>
            <a:r>
              <a:rPr lang="en-US" sz="3200" b="1" dirty="0"/>
              <a:t>0.15% </a:t>
            </a:r>
            <a:r>
              <a:rPr lang="en-US" sz="3200" dirty="0"/>
              <a:t>of SNF residents and staff who received two doses of COVID-19 vaccine had a breakthrough infection during the investigation period</a:t>
            </a:r>
          </a:p>
          <a:p>
            <a:endParaRPr lang="en-US" dirty="0"/>
          </a:p>
          <a:p>
            <a:endParaRPr lang="en-US" dirty="0"/>
          </a:p>
        </p:txBody>
      </p:sp>
      <p:sp>
        <p:nvSpPr>
          <p:cNvPr id="6" name="Rectangle 5">
            <a:extLst>
              <a:ext uri="{FF2B5EF4-FFF2-40B4-BE49-F238E27FC236}">
                <a16:creationId xmlns="" xmlns:a16="http://schemas.microsoft.com/office/drawing/2014/main" id="{B30ED01B-8B6A-43E3-90EA-E9E98F468C91}"/>
              </a:ext>
            </a:extLst>
          </p:cNvPr>
          <p:cNvSpPr/>
          <p:nvPr/>
        </p:nvSpPr>
        <p:spPr>
          <a:xfrm>
            <a:off x="2528997" y="1804481"/>
            <a:ext cx="7451387" cy="16245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6000" b="1" dirty="0">
                <a:solidFill>
                  <a:prstClr val="white"/>
                </a:solidFill>
              </a:rPr>
              <a:t>22 / 14,765</a:t>
            </a:r>
          </a:p>
        </p:txBody>
      </p:sp>
    </p:spTree>
    <p:extLst>
      <p:ext uri="{BB962C8B-B14F-4D97-AF65-F5344CB8AC3E}">
        <p14:creationId xmlns:p14="http://schemas.microsoft.com/office/powerpoint/2010/main" val="68411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4BEC651-5292-42CB-BDE4-31411CF3F13B}"/>
              </a:ext>
            </a:extLst>
          </p:cNvPr>
          <p:cNvSpPr/>
          <p:nvPr/>
        </p:nvSpPr>
        <p:spPr>
          <a:xfrm>
            <a:off x="409130" y="1666105"/>
            <a:ext cx="11487807" cy="2439925"/>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defTabSz="914400"/>
            <a:endParaRPr lang="en-US">
              <a:solidFill>
                <a:prstClr val="white"/>
              </a:solidFill>
            </a:endParaRPr>
          </a:p>
        </p:txBody>
      </p:sp>
      <p:sp>
        <p:nvSpPr>
          <p:cNvPr id="64" name="Rectangle 63">
            <a:extLst>
              <a:ext uri="{FF2B5EF4-FFF2-40B4-BE49-F238E27FC236}">
                <a16:creationId xmlns="" xmlns:a16="http://schemas.microsoft.com/office/drawing/2014/main" id="{B6CBCD1A-39D5-469E-B696-5C03CE42CA4E}"/>
              </a:ext>
            </a:extLst>
          </p:cNvPr>
          <p:cNvSpPr/>
          <p:nvPr/>
        </p:nvSpPr>
        <p:spPr>
          <a:xfrm>
            <a:off x="7549008" y="4022547"/>
            <a:ext cx="2224839" cy="2335047"/>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endParaRPr>
          </a:p>
        </p:txBody>
      </p:sp>
      <p:sp>
        <p:nvSpPr>
          <p:cNvPr id="63" name="Rectangle 62">
            <a:extLst>
              <a:ext uri="{FF2B5EF4-FFF2-40B4-BE49-F238E27FC236}">
                <a16:creationId xmlns="" xmlns:a16="http://schemas.microsoft.com/office/drawing/2014/main" id="{A35F14B4-9A14-43CE-B468-A27F591108AE}"/>
              </a:ext>
            </a:extLst>
          </p:cNvPr>
          <p:cNvSpPr/>
          <p:nvPr/>
        </p:nvSpPr>
        <p:spPr>
          <a:xfrm>
            <a:off x="4642991" y="4022547"/>
            <a:ext cx="2906017" cy="2335047"/>
          </a:xfrm>
          <a:prstGeom prst="rect">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endParaRPr>
          </a:p>
        </p:txBody>
      </p:sp>
      <p:sp>
        <p:nvSpPr>
          <p:cNvPr id="21" name="TextBox 20">
            <a:extLst>
              <a:ext uri="{FF2B5EF4-FFF2-40B4-BE49-F238E27FC236}">
                <a16:creationId xmlns="" xmlns:a16="http://schemas.microsoft.com/office/drawing/2014/main" id="{213F3C0C-2CE2-438C-BE68-B1B3F7BA0EEE}"/>
              </a:ext>
            </a:extLst>
          </p:cNvPr>
          <p:cNvSpPr txBox="1"/>
          <p:nvPr/>
        </p:nvSpPr>
        <p:spPr>
          <a:xfrm>
            <a:off x="482704" y="3334833"/>
            <a:ext cx="11414234" cy="523220"/>
          </a:xfrm>
          <a:prstGeom prst="rect">
            <a:avLst/>
          </a:prstGeom>
          <a:noFill/>
        </p:spPr>
        <p:txBody>
          <a:bodyPr wrap="square" rtlCol="0">
            <a:spAutoFit/>
          </a:bodyPr>
          <a:lstStyle/>
          <a:p>
            <a:pPr algn="ctr" defTabSz="914400"/>
            <a:r>
              <a:rPr lang="en-US" sz="2800" b="1" dirty="0">
                <a:solidFill>
                  <a:prstClr val="black"/>
                </a:solidFill>
              </a:rPr>
              <a:t>  No symptoms   |   No hospitalizations  |  No deaths</a:t>
            </a:r>
          </a:p>
        </p:txBody>
      </p:sp>
      <p:pic>
        <p:nvPicPr>
          <p:cNvPr id="41" name="Picture 40">
            <a:extLst>
              <a:ext uri="{FF2B5EF4-FFF2-40B4-BE49-F238E27FC236}">
                <a16:creationId xmlns="" xmlns:a16="http://schemas.microsoft.com/office/drawing/2014/main" id="{2E1A634F-F446-41FB-9B9F-985AE9B6F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6480" y="2196749"/>
            <a:ext cx="1191277" cy="1191277"/>
          </a:xfrm>
          <a:prstGeom prst="rect">
            <a:avLst/>
          </a:prstGeom>
        </p:spPr>
      </p:pic>
      <p:pic>
        <p:nvPicPr>
          <p:cNvPr id="43" name="Picture 42">
            <a:extLst>
              <a:ext uri="{FF2B5EF4-FFF2-40B4-BE49-F238E27FC236}">
                <a16:creationId xmlns="" xmlns:a16="http://schemas.microsoft.com/office/drawing/2014/main" id="{0B649DC0-0145-4956-B6D0-DC78B4459D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512" y="1124316"/>
            <a:ext cx="589823" cy="589823"/>
          </a:xfrm>
          <a:prstGeom prst="rect">
            <a:avLst/>
          </a:prstGeom>
        </p:spPr>
      </p:pic>
      <p:pic>
        <p:nvPicPr>
          <p:cNvPr id="45" name="Picture 44">
            <a:extLst>
              <a:ext uri="{FF2B5EF4-FFF2-40B4-BE49-F238E27FC236}">
                <a16:creationId xmlns="" xmlns:a16="http://schemas.microsoft.com/office/drawing/2014/main" id="{007C13A1-D07F-4A3D-B37F-BC439EADC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9664" y="2198473"/>
            <a:ext cx="1191277" cy="1191277"/>
          </a:xfrm>
          <a:prstGeom prst="rect">
            <a:avLst/>
          </a:prstGeom>
        </p:spPr>
      </p:pic>
      <p:pic>
        <p:nvPicPr>
          <p:cNvPr id="46" name="Picture 45">
            <a:extLst>
              <a:ext uri="{FF2B5EF4-FFF2-40B4-BE49-F238E27FC236}">
                <a16:creationId xmlns="" xmlns:a16="http://schemas.microsoft.com/office/drawing/2014/main" id="{59F16F8F-2B06-436F-A098-5617F2BE3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74" y="2167768"/>
            <a:ext cx="1191277" cy="1191277"/>
          </a:xfrm>
          <a:prstGeom prst="rect">
            <a:avLst/>
          </a:prstGeom>
        </p:spPr>
      </p:pic>
      <p:sp>
        <p:nvSpPr>
          <p:cNvPr id="49" name="TextBox 48">
            <a:extLst>
              <a:ext uri="{FF2B5EF4-FFF2-40B4-BE49-F238E27FC236}">
                <a16:creationId xmlns="" xmlns:a16="http://schemas.microsoft.com/office/drawing/2014/main" id="{C067B4F2-746D-4DCD-ABCD-CCFA04FBE3FC}"/>
              </a:ext>
            </a:extLst>
          </p:cNvPr>
          <p:cNvSpPr txBox="1"/>
          <p:nvPr/>
        </p:nvSpPr>
        <p:spPr>
          <a:xfrm>
            <a:off x="1064187" y="1799127"/>
            <a:ext cx="5029201" cy="307777"/>
          </a:xfrm>
          <a:prstGeom prst="rect">
            <a:avLst/>
          </a:prstGeom>
          <a:noFill/>
        </p:spPr>
        <p:txBody>
          <a:bodyPr wrap="square" rtlCol="0">
            <a:spAutoFit/>
          </a:bodyPr>
          <a:lstStyle/>
          <a:p>
            <a:pPr algn="ctr" defTabSz="914400"/>
            <a:r>
              <a:rPr lang="en-US" sz="1400" b="1" dirty="0">
                <a:solidFill>
                  <a:prstClr val="black"/>
                </a:solidFill>
              </a:rPr>
              <a:t>Residents</a:t>
            </a:r>
          </a:p>
        </p:txBody>
      </p:sp>
      <p:sp>
        <p:nvSpPr>
          <p:cNvPr id="50" name="TextBox 49">
            <a:extLst>
              <a:ext uri="{FF2B5EF4-FFF2-40B4-BE49-F238E27FC236}">
                <a16:creationId xmlns="" xmlns:a16="http://schemas.microsoft.com/office/drawing/2014/main" id="{58B4A7B4-96F5-405B-8C3F-A60E8A526C8E}"/>
              </a:ext>
            </a:extLst>
          </p:cNvPr>
          <p:cNvSpPr txBox="1"/>
          <p:nvPr/>
        </p:nvSpPr>
        <p:spPr>
          <a:xfrm>
            <a:off x="6748446" y="1803973"/>
            <a:ext cx="4374142" cy="307777"/>
          </a:xfrm>
          <a:prstGeom prst="rect">
            <a:avLst/>
          </a:prstGeom>
          <a:noFill/>
        </p:spPr>
        <p:txBody>
          <a:bodyPr wrap="square" rtlCol="0">
            <a:spAutoFit/>
          </a:bodyPr>
          <a:lstStyle/>
          <a:p>
            <a:pPr algn="ctr" defTabSz="914400"/>
            <a:r>
              <a:rPr lang="en-US" sz="1400" b="1" dirty="0">
                <a:solidFill>
                  <a:prstClr val="black"/>
                </a:solidFill>
              </a:rPr>
              <a:t>Staff</a:t>
            </a:r>
          </a:p>
        </p:txBody>
      </p:sp>
      <p:sp>
        <p:nvSpPr>
          <p:cNvPr id="52" name="Rectangle 51">
            <a:extLst>
              <a:ext uri="{FF2B5EF4-FFF2-40B4-BE49-F238E27FC236}">
                <a16:creationId xmlns="" xmlns:a16="http://schemas.microsoft.com/office/drawing/2014/main" id="{712AC603-78A4-4935-9235-2ADD0CC42560}"/>
              </a:ext>
            </a:extLst>
          </p:cNvPr>
          <p:cNvSpPr/>
          <p:nvPr/>
        </p:nvSpPr>
        <p:spPr>
          <a:xfrm>
            <a:off x="409130" y="4022548"/>
            <a:ext cx="4277034" cy="2335046"/>
          </a:xfrm>
          <a:prstGeom prst="rect">
            <a:avLst/>
          </a:prstGeom>
          <a:solidFill>
            <a:schemeClr val="tx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endParaRPr>
          </a:p>
        </p:txBody>
      </p:sp>
      <p:sp>
        <p:nvSpPr>
          <p:cNvPr id="65" name="Rectangle 64">
            <a:extLst>
              <a:ext uri="{FF2B5EF4-FFF2-40B4-BE49-F238E27FC236}">
                <a16:creationId xmlns="" xmlns:a16="http://schemas.microsoft.com/office/drawing/2014/main" id="{89848B24-531B-47C7-A4B0-B5E90AFCBC0A}"/>
              </a:ext>
            </a:extLst>
          </p:cNvPr>
          <p:cNvSpPr/>
          <p:nvPr/>
        </p:nvSpPr>
        <p:spPr>
          <a:xfrm>
            <a:off x="9773847" y="4022545"/>
            <a:ext cx="2111272" cy="2335047"/>
          </a:xfrm>
          <a:prstGeom prst="rect">
            <a:avLst/>
          </a:prstGeom>
          <a:solidFill>
            <a:schemeClr val="accent3">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endParaRPr>
          </a:p>
        </p:txBody>
      </p:sp>
      <p:sp>
        <p:nvSpPr>
          <p:cNvPr id="66" name="TextBox 65">
            <a:extLst>
              <a:ext uri="{FF2B5EF4-FFF2-40B4-BE49-F238E27FC236}">
                <a16:creationId xmlns="" xmlns:a16="http://schemas.microsoft.com/office/drawing/2014/main" id="{D8513C5F-8E85-41BA-BAD9-70339281193E}"/>
              </a:ext>
            </a:extLst>
          </p:cNvPr>
          <p:cNvSpPr txBox="1"/>
          <p:nvPr/>
        </p:nvSpPr>
        <p:spPr>
          <a:xfrm>
            <a:off x="419759" y="5362025"/>
            <a:ext cx="4277034" cy="954107"/>
          </a:xfrm>
          <a:prstGeom prst="rect">
            <a:avLst/>
          </a:prstGeom>
          <a:noFill/>
        </p:spPr>
        <p:txBody>
          <a:bodyPr wrap="square" rtlCol="0">
            <a:spAutoFit/>
          </a:bodyPr>
          <a:lstStyle/>
          <a:p>
            <a:pPr algn="ctr" defTabSz="914400"/>
            <a:r>
              <a:rPr lang="en-US" sz="2800" b="1" dirty="0">
                <a:solidFill>
                  <a:prstClr val="black"/>
                </a:solidFill>
              </a:rPr>
              <a:t>  </a:t>
            </a:r>
            <a:r>
              <a:rPr lang="en-US" sz="2000" b="1" dirty="0">
                <a:solidFill>
                  <a:prstClr val="black"/>
                </a:solidFill>
              </a:rPr>
              <a:t>Mild symptoms</a:t>
            </a:r>
          </a:p>
          <a:p>
            <a:pPr algn="ctr" defTabSz="914400"/>
            <a:r>
              <a:rPr lang="en-US" sz="1400" dirty="0">
                <a:solidFill>
                  <a:prstClr val="black"/>
                </a:solidFill>
              </a:rPr>
              <a:t>Diarrhea, fatigue, headache, nausea, sore throat, cough, new olfactory disorder</a:t>
            </a:r>
          </a:p>
        </p:txBody>
      </p:sp>
      <p:sp>
        <p:nvSpPr>
          <p:cNvPr id="67" name="TextBox 66">
            <a:extLst>
              <a:ext uri="{FF2B5EF4-FFF2-40B4-BE49-F238E27FC236}">
                <a16:creationId xmlns="" xmlns:a16="http://schemas.microsoft.com/office/drawing/2014/main" id="{945A6AE8-5C40-45B6-A185-A12681EB071B}"/>
              </a:ext>
            </a:extLst>
          </p:cNvPr>
          <p:cNvSpPr txBox="1"/>
          <p:nvPr/>
        </p:nvSpPr>
        <p:spPr>
          <a:xfrm>
            <a:off x="4665329" y="5420815"/>
            <a:ext cx="2873006" cy="707886"/>
          </a:xfrm>
          <a:prstGeom prst="rect">
            <a:avLst/>
          </a:prstGeom>
          <a:noFill/>
        </p:spPr>
        <p:txBody>
          <a:bodyPr wrap="square" rtlCol="0">
            <a:spAutoFit/>
          </a:bodyPr>
          <a:lstStyle/>
          <a:p>
            <a:pPr algn="ctr" defTabSz="914400"/>
            <a:r>
              <a:rPr lang="en-US" sz="2000" b="1" dirty="0">
                <a:solidFill>
                  <a:prstClr val="black"/>
                </a:solidFill>
              </a:rPr>
              <a:t>Non-COVID hospitalization</a:t>
            </a:r>
          </a:p>
        </p:txBody>
      </p:sp>
      <p:sp>
        <p:nvSpPr>
          <p:cNvPr id="68" name="TextBox 67">
            <a:extLst>
              <a:ext uri="{FF2B5EF4-FFF2-40B4-BE49-F238E27FC236}">
                <a16:creationId xmlns="" xmlns:a16="http://schemas.microsoft.com/office/drawing/2014/main" id="{3C3355A0-113F-4A1C-BAD9-D4CC1047666F}"/>
              </a:ext>
            </a:extLst>
          </p:cNvPr>
          <p:cNvSpPr txBox="1"/>
          <p:nvPr/>
        </p:nvSpPr>
        <p:spPr>
          <a:xfrm>
            <a:off x="7549008" y="5420815"/>
            <a:ext cx="2235002" cy="707886"/>
          </a:xfrm>
          <a:prstGeom prst="rect">
            <a:avLst/>
          </a:prstGeom>
          <a:noFill/>
        </p:spPr>
        <p:txBody>
          <a:bodyPr wrap="square" rtlCol="0">
            <a:spAutoFit/>
          </a:bodyPr>
          <a:lstStyle/>
          <a:p>
            <a:pPr algn="ctr" defTabSz="914400"/>
            <a:r>
              <a:rPr lang="en-US" sz="2000" b="1" dirty="0">
                <a:solidFill>
                  <a:prstClr val="black"/>
                </a:solidFill>
              </a:rPr>
              <a:t>COVID </a:t>
            </a:r>
          </a:p>
          <a:p>
            <a:pPr algn="ctr" defTabSz="914400"/>
            <a:r>
              <a:rPr lang="en-US" sz="2000" b="1" dirty="0">
                <a:solidFill>
                  <a:prstClr val="black"/>
                </a:solidFill>
              </a:rPr>
              <a:t>hospitalization</a:t>
            </a:r>
          </a:p>
        </p:txBody>
      </p:sp>
      <p:sp>
        <p:nvSpPr>
          <p:cNvPr id="69" name="TextBox 68">
            <a:extLst>
              <a:ext uri="{FF2B5EF4-FFF2-40B4-BE49-F238E27FC236}">
                <a16:creationId xmlns="" xmlns:a16="http://schemas.microsoft.com/office/drawing/2014/main" id="{84B6BD55-F6FF-475E-AD6C-C79A2E7E61EC}"/>
              </a:ext>
            </a:extLst>
          </p:cNvPr>
          <p:cNvSpPr txBox="1"/>
          <p:nvPr/>
        </p:nvSpPr>
        <p:spPr>
          <a:xfrm>
            <a:off x="9784476" y="5362025"/>
            <a:ext cx="2112927" cy="1015663"/>
          </a:xfrm>
          <a:prstGeom prst="rect">
            <a:avLst/>
          </a:prstGeom>
          <a:noFill/>
        </p:spPr>
        <p:txBody>
          <a:bodyPr wrap="square" rtlCol="0">
            <a:spAutoFit/>
          </a:bodyPr>
          <a:lstStyle/>
          <a:p>
            <a:pPr algn="ctr" defTabSz="914400"/>
            <a:r>
              <a:rPr lang="en-US" sz="2000" b="1" dirty="0">
                <a:solidFill>
                  <a:prstClr val="black"/>
                </a:solidFill>
              </a:rPr>
              <a:t>COVID </a:t>
            </a:r>
          </a:p>
          <a:p>
            <a:pPr algn="ctr" defTabSz="914400"/>
            <a:r>
              <a:rPr lang="en-US" sz="2000" b="1" dirty="0">
                <a:solidFill>
                  <a:prstClr val="black"/>
                </a:solidFill>
              </a:rPr>
              <a:t>hospitalization and death</a:t>
            </a:r>
          </a:p>
        </p:txBody>
      </p:sp>
      <p:pic>
        <p:nvPicPr>
          <p:cNvPr id="76" name="Picture 75" descr="Icon&#10;&#10;Description automatically generated">
            <a:extLst>
              <a:ext uri="{FF2B5EF4-FFF2-40B4-BE49-F238E27FC236}">
                <a16:creationId xmlns="" xmlns:a16="http://schemas.microsoft.com/office/drawing/2014/main" id="{04B3CDC9-32EE-485C-B6B7-0967944075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5585" y="1027792"/>
            <a:ext cx="771335" cy="771335"/>
          </a:xfrm>
          <a:prstGeom prst="rect">
            <a:avLst/>
          </a:prstGeom>
        </p:spPr>
      </p:pic>
      <p:pic>
        <p:nvPicPr>
          <p:cNvPr id="81" name="Picture 80" descr="Icon&#10;&#10;Description automatically generated">
            <a:extLst>
              <a:ext uri="{FF2B5EF4-FFF2-40B4-BE49-F238E27FC236}">
                <a16:creationId xmlns="" xmlns:a16="http://schemas.microsoft.com/office/drawing/2014/main" id="{F16CBCEB-5B89-41E3-85C9-CF7A5B5F29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2087" y="4132555"/>
            <a:ext cx="1525064" cy="1525064"/>
          </a:xfrm>
          <a:prstGeom prst="rect">
            <a:avLst/>
          </a:prstGeom>
        </p:spPr>
      </p:pic>
      <p:pic>
        <p:nvPicPr>
          <p:cNvPr id="82" name="Picture 81" descr="Icon&#10;&#10;Description automatically generated">
            <a:extLst>
              <a:ext uri="{FF2B5EF4-FFF2-40B4-BE49-F238E27FC236}">
                <a16:creationId xmlns="" xmlns:a16="http://schemas.microsoft.com/office/drawing/2014/main" id="{54B5233E-E13F-41E1-B941-DF9EE2668A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025" y="4098791"/>
            <a:ext cx="1525064" cy="1525064"/>
          </a:xfrm>
          <a:prstGeom prst="rect">
            <a:avLst/>
          </a:prstGeom>
        </p:spPr>
      </p:pic>
      <p:pic>
        <p:nvPicPr>
          <p:cNvPr id="83" name="Picture 82" descr="Icon&#10;&#10;Description automatically generated">
            <a:extLst>
              <a:ext uri="{FF2B5EF4-FFF2-40B4-BE49-F238E27FC236}">
                <a16:creationId xmlns="" xmlns:a16="http://schemas.microsoft.com/office/drawing/2014/main" id="{139C902C-94EA-43EB-BE60-6610DC0428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4416" y="4113882"/>
            <a:ext cx="1525064" cy="1525064"/>
          </a:xfrm>
          <a:prstGeom prst="rect">
            <a:avLst/>
          </a:prstGeom>
        </p:spPr>
      </p:pic>
      <p:pic>
        <p:nvPicPr>
          <p:cNvPr id="84" name="Picture 83">
            <a:extLst>
              <a:ext uri="{FF2B5EF4-FFF2-40B4-BE49-F238E27FC236}">
                <a16:creationId xmlns="" xmlns:a16="http://schemas.microsoft.com/office/drawing/2014/main" id="{6A03747E-A1D8-4257-B447-79EA61793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656" y="2190062"/>
            <a:ext cx="1191277" cy="1191277"/>
          </a:xfrm>
          <a:prstGeom prst="rect">
            <a:avLst/>
          </a:prstGeom>
        </p:spPr>
      </p:pic>
      <p:pic>
        <p:nvPicPr>
          <p:cNvPr id="85" name="Picture 84">
            <a:extLst>
              <a:ext uri="{FF2B5EF4-FFF2-40B4-BE49-F238E27FC236}">
                <a16:creationId xmlns="" xmlns:a16="http://schemas.microsoft.com/office/drawing/2014/main" id="{8AC3BBC5-3C5E-408E-99D6-31AFFFE0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660" y="2198473"/>
            <a:ext cx="1191277" cy="1191277"/>
          </a:xfrm>
          <a:prstGeom prst="rect">
            <a:avLst/>
          </a:prstGeom>
        </p:spPr>
      </p:pic>
      <p:pic>
        <p:nvPicPr>
          <p:cNvPr id="86" name="Picture 85">
            <a:extLst>
              <a:ext uri="{FF2B5EF4-FFF2-40B4-BE49-F238E27FC236}">
                <a16:creationId xmlns="" xmlns:a16="http://schemas.microsoft.com/office/drawing/2014/main" id="{C000806A-D447-4232-B3DD-E3F5044D6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1302" y="2188897"/>
            <a:ext cx="1191277" cy="1191277"/>
          </a:xfrm>
          <a:prstGeom prst="rect">
            <a:avLst/>
          </a:prstGeom>
        </p:spPr>
      </p:pic>
      <p:pic>
        <p:nvPicPr>
          <p:cNvPr id="87" name="Picture 86">
            <a:extLst>
              <a:ext uri="{FF2B5EF4-FFF2-40B4-BE49-F238E27FC236}">
                <a16:creationId xmlns="" xmlns:a16="http://schemas.microsoft.com/office/drawing/2014/main" id="{3D7A9790-012B-4C2D-BD41-C697F9AD2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866" y="2188897"/>
            <a:ext cx="1191277" cy="1191277"/>
          </a:xfrm>
          <a:prstGeom prst="rect">
            <a:avLst/>
          </a:prstGeom>
        </p:spPr>
      </p:pic>
      <p:pic>
        <p:nvPicPr>
          <p:cNvPr id="88" name="Picture 87">
            <a:extLst>
              <a:ext uri="{FF2B5EF4-FFF2-40B4-BE49-F238E27FC236}">
                <a16:creationId xmlns="" xmlns:a16="http://schemas.microsoft.com/office/drawing/2014/main" id="{C9DB16CE-6E38-46D7-A6AA-FA2A52B5B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870" y="2180487"/>
            <a:ext cx="1191277" cy="1191277"/>
          </a:xfrm>
          <a:prstGeom prst="rect">
            <a:avLst/>
          </a:prstGeom>
        </p:spPr>
      </p:pic>
      <p:pic>
        <p:nvPicPr>
          <p:cNvPr id="89" name="Picture 88">
            <a:extLst>
              <a:ext uri="{FF2B5EF4-FFF2-40B4-BE49-F238E27FC236}">
                <a16:creationId xmlns="" xmlns:a16="http://schemas.microsoft.com/office/drawing/2014/main" id="{1B649EA3-4BEE-4C9B-8FEE-F680617FE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456" y="4299448"/>
            <a:ext cx="1191277" cy="1191277"/>
          </a:xfrm>
          <a:prstGeom prst="rect">
            <a:avLst/>
          </a:prstGeom>
        </p:spPr>
      </p:pic>
      <p:pic>
        <p:nvPicPr>
          <p:cNvPr id="90" name="Picture 89" descr="Icon&#10;&#10;Description automatically generated">
            <a:extLst>
              <a:ext uri="{FF2B5EF4-FFF2-40B4-BE49-F238E27FC236}">
                <a16:creationId xmlns="" xmlns:a16="http://schemas.microsoft.com/office/drawing/2014/main" id="{B7BF5304-2D08-4DF3-8AE3-F9E59E67E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655" y="4091551"/>
            <a:ext cx="1525064" cy="1525064"/>
          </a:xfrm>
          <a:prstGeom prst="rect">
            <a:avLst/>
          </a:prstGeom>
        </p:spPr>
      </p:pic>
      <p:pic>
        <p:nvPicPr>
          <p:cNvPr id="91" name="Picture 90" descr="Icon&#10;&#10;Description automatically generated">
            <a:extLst>
              <a:ext uri="{FF2B5EF4-FFF2-40B4-BE49-F238E27FC236}">
                <a16:creationId xmlns="" xmlns:a16="http://schemas.microsoft.com/office/drawing/2014/main" id="{9E8D782D-B0D8-454D-9D05-AEF0C9772A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7455" y="4132555"/>
            <a:ext cx="1525064" cy="1525064"/>
          </a:xfrm>
          <a:prstGeom prst="rect">
            <a:avLst/>
          </a:prstGeom>
        </p:spPr>
      </p:pic>
      <p:pic>
        <p:nvPicPr>
          <p:cNvPr id="92" name="Picture 91" descr="Icon&#10;&#10;Description automatically generated">
            <a:extLst>
              <a:ext uri="{FF2B5EF4-FFF2-40B4-BE49-F238E27FC236}">
                <a16:creationId xmlns="" xmlns:a16="http://schemas.microsoft.com/office/drawing/2014/main" id="{B1D5B8DF-FE5C-4B48-9D9B-EB51E0F644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4045" y="4114440"/>
            <a:ext cx="1525064" cy="1525064"/>
          </a:xfrm>
          <a:prstGeom prst="rect">
            <a:avLst/>
          </a:prstGeom>
        </p:spPr>
      </p:pic>
      <p:pic>
        <p:nvPicPr>
          <p:cNvPr id="93" name="Picture 92" descr="Icon&#10;&#10;Description automatically generated">
            <a:extLst>
              <a:ext uri="{FF2B5EF4-FFF2-40B4-BE49-F238E27FC236}">
                <a16:creationId xmlns="" xmlns:a16="http://schemas.microsoft.com/office/drawing/2014/main" id="{E7D61A66-4A6B-4F30-9E57-B20E747CF8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212" y="4103504"/>
            <a:ext cx="1525064" cy="1525064"/>
          </a:xfrm>
          <a:prstGeom prst="rect">
            <a:avLst/>
          </a:prstGeom>
        </p:spPr>
      </p:pic>
      <p:sp>
        <p:nvSpPr>
          <p:cNvPr id="94" name="TextBox 93">
            <a:extLst>
              <a:ext uri="{FF2B5EF4-FFF2-40B4-BE49-F238E27FC236}">
                <a16:creationId xmlns="" xmlns:a16="http://schemas.microsoft.com/office/drawing/2014/main" id="{2C19E7C1-42B8-4154-8FD2-5CBBEF484678}"/>
              </a:ext>
            </a:extLst>
          </p:cNvPr>
          <p:cNvSpPr txBox="1"/>
          <p:nvPr/>
        </p:nvSpPr>
        <p:spPr>
          <a:xfrm>
            <a:off x="8535678" y="1283547"/>
            <a:ext cx="1575611" cy="307777"/>
          </a:xfrm>
          <a:prstGeom prst="rect">
            <a:avLst/>
          </a:prstGeom>
          <a:noFill/>
        </p:spPr>
        <p:txBody>
          <a:bodyPr wrap="square" rtlCol="0">
            <a:spAutoFit/>
          </a:bodyPr>
          <a:lstStyle/>
          <a:p>
            <a:pPr algn="ctr" defTabSz="914400"/>
            <a:r>
              <a:rPr lang="en-US" sz="1400" b="1" dirty="0">
                <a:solidFill>
                  <a:prstClr val="black"/>
                </a:solidFill>
              </a:rPr>
              <a:t>= asymptomatic</a:t>
            </a:r>
          </a:p>
        </p:txBody>
      </p:sp>
      <p:sp>
        <p:nvSpPr>
          <p:cNvPr id="95" name="TextBox 94">
            <a:extLst>
              <a:ext uri="{FF2B5EF4-FFF2-40B4-BE49-F238E27FC236}">
                <a16:creationId xmlns="" xmlns:a16="http://schemas.microsoft.com/office/drawing/2014/main" id="{698596A9-8F15-4A96-8EB1-940955AA98DE}"/>
              </a:ext>
            </a:extLst>
          </p:cNvPr>
          <p:cNvSpPr txBox="1"/>
          <p:nvPr/>
        </p:nvSpPr>
        <p:spPr>
          <a:xfrm>
            <a:off x="10439425" y="1268494"/>
            <a:ext cx="1457512" cy="307777"/>
          </a:xfrm>
          <a:prstGeom prst="rect">
            <a:avLst/>
          </a:prstGeom>
          <a:noFill/>
        </p:spPr>
        <p:txBody>
          <a:bodyPr wrap="square" rtlCol="0">
            <a:spAutoFit/>
          </a:bodyPr>
          <a:lstStyle/>
          <a:p>
            <a:pPr algn="ctr" defTabSz="914400"/>
            <a:r>
              <a:rPr lang="en-US" sz="1400" b="1" dirty="0">
                <a:solidFill>
                  <a:prstClr val="black"/>
                </a:solidFill>
              </a:rPr>
              <a:t>= symptomatic</a:t>
            </a:r>
          </a:p>
        </p:txBody>
      </p:sp>
      <p:pic>
        <p:nvPicPr>
          <p:cNvPr id="99" name="Picture 98">
            <a:extLst>
              <a:ext uri="{FF2B5EF4-FFF2-40B4-BE49-F238E27FC236}">
                <a16:creationId xmlns="" xmlns:a16="http://schemas.microsoft.com/office/drawing/2014/main" id="{ED35A39C-F73D-450B-829C-715D32A6B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3289" y="2188210"/>
            <a:ext cx="1191277" cy="1191277"/>
          </a:xfrm>
          <a:prstGeom prst="rect">
            <a:avLst/>
          </a:prstGeom>
        </p:spPr>
      </p:pic>
      <p:pic>
        <p:nvPicPr>
          <p:cNvPr id="100" name="Picture 99">
            <a:extLst>
              <a:ext uri="{FF2B5EF4-FFF2-40B4-BE49-F238E27FC236}">
                <a16:creationId xmlns="" xmlns:a16="http://schemas.microsoft.com/office/drawing/2014/main" id="{7617A1F6-0F99-4CC7-A976-883B5AD6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1281" y="2179799"/>
            <a:ext cx="1191277" cy="1191277"/>
          </a:xfrm>
          <a:prstGeom prst="rect">
            <a:avLst/>
          </a:prstGeom>
        </p:spPr>
      </p:pic>
      <p:pic>
        <p:nvPicPr>
          <p:cNvPr id="101" name="Picture 100">
            <a:extLst>
              <a:ext uri="{FF2B5EF4-FFF2-40B4-BE49-F238E27FC236}">
                <a16:creationId xmlns="" xmlns:a16="http://schemas.microsoft.com/office/drawing/2014/main" id="{FF0EB889-FE86-4FEA-BFC4-ED3C2C675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7285" y="2188210"/>
            <a:ext cx="1191277" cy="1191277"/>
          </a:xfrm>
          <a:prstGeom prst="rect">
            <a:avLst/>
          </a:prstGeom>
        </p:spPr>
      </p:pic>
      <p:pic>
        <p:nvPicPr>
          <p:cNvPr id="102" name="Picture 101">
            <a:extLst>
              <a:ext uri="{FF2B5EF4-FFF2-40B4-BE49-F238E27FC236}">
                <a16:creationId xmlns="" xmlns:a16="http://schemas.microsoft.com/office/drawing/2014/main" id="{F4AE4116-43E7-4FAD-8C69-C5BF6B4A0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472" y="2195567"/>
            <a:ext cx="1191277" cy="1191277"/>
          </a:xfrm>
          <a:prstGeom prst="rect">
            <a:avLst/>
          </a:prstGeom>
        </p:spPr>
      </p:pic>
      <p:pic>
        <p:nvPicPr>
          <p:cNvPr id="103" name="Picture 102">
            <a:extLst>
              <a:ext uri="{FF2B5EF4-FFF2-40B4-BE49-F238E27FC236}">
                <a16:creationId xmlns="" xmlns:a16="http://schemas.microsoft.com/office/drawing/2014/main" id="{24719A6C-0B5E-47F9-BDBB-5B05A76B7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593" y="2197028"/>
            <a:ext cx="1191277" cy="1191277"/>
          </a:xfrm>
          <a:prstGeom prst="rect">
            <a:avLst/>
          </a:prstGeom>
        </p:spPr>
      </p:pic>
      <p:pic>
        <p:nvPicPr>
          <p:cNvPr id="104" name="Picture 103" descr="Icon&#10;&#10;Description automatically generated">
            <a:extLst>
              <a:ext uri="{FF2B5EF4-FFF2-40B4-BE49-F238E27FC236}">
                <a16:creationId xmlns="" xmlns:a16="http://schemas.microsoft.com/office/drawing/2014/main" id="{C15B400A-14DC-4DC0-A11C-4CCBEFE996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9976" y="4106030"/>
            <a:ext cx="1525064" cy="1525064"/>
          </a:xfrm>
          <a:prstGeom prst="rect">
            <a:avLst/>
          </a:prstGeom>
        </p:spPr>
      </p:pic>
      <p:sp>
        <p:nvSpPr>
          <p:cNvPr id="105" name="TextBox 104">
            <a:extLst>
              <a:ext uri="{FF2B5EF4-FFF2-40B4-BE49-F238E27FC236}">
                <a16:creationId xmlns="" xmlns:a16="http://schemas.microsoft.com/office/drawing/2014/main" id="{2043078B-9003-4140-8820-D9A5451987B4}"/>
              </a:ext>
            </a:extLst>
          </p:cNvPr>
          <p:cNvSpPr txBox="1"/>
          <p:nvPr/>
        </p:nvSpPr>
        <p:spPr>
          <a:xfrm>
            <a:off x="9773846" y="4048851"/>
            <a:ext cx="2123091" cy="276999"/>
          </a:xfrm>
          <a:prstGeom prst="rect">
            <a:avLst/>
          </a:prstGeom>
          <a:noFill/>
        </p:spPr>
        <p:txBody>
          <a:bodyPr wrap="square" rtlCol="0">
            <a:spAutoFit/>
          </a:bodyPr>
          <a:lstStyle/>
          <a:p>
            <a:pPr algn="r" defTabSz="914400"/>
            <a:r>
              <a:rPr lang="en-US" sz="1200" b="1" dirty="0">
                <a:solidFill>
                  <a:prstClr val="black"/>
                </a:solidFill>
              </a:rPr>
              <a:t>Resident</a:t>
            </a:r>
          </a:p>
        </p:txBody>
      </p:sp>
      <p:sp>
        <p:nvSpPr>
          <p:cNvPr id="106" name="TextBox 105">
            <a:extLst>
              <a:ext uri="{FF2B5EF4-FFF2-40B4-BE49-F238E27FC236}">
                <a16:creationId xmlns="" xmlns:a16="http://schemas.microsoft.com/office/drawing/2014/main" id="{73DC691E-4067-431C-8AB1-CD21BFAEF65C}"/>
              </a:ext>
            </a:extLst>
          </p:cNvPr>
          <p:cNvSpPr txBox="1"/>
          <p:nvPr/>
        </p:nvSpPr>
        <p:spPr>
          <a:xfrm>
            <a:off x="7629995" y="4048851"/>
            <a:ext cx="2123091" cy="276999"/>
          </a:xfrm>
          <a:prstGeom prst="rect">
            <a:avLst/>
          </a:prstGeom>
          <a:noFill/>
        </p:spPr>
        <p:txBody>
          <a:bodyPr wrap="square" rtlCol="0">
            <a:spAutoFit/>
          </a:bodyPr>
          <a:lstStyle/>
          <a:p>
            <a:pPr algn="r" defTabSz="914400"/>
            <a:r>
              <a:rPr lang="en-US" sz="1200" b="1" dirty="0">
                <a:solidFill>
                  <a:prstClr val="black"/>
                </a:solidFill>
              </a:rPr>
              <a:t>Resident</a:t>
            </a:r>
          </a:p>
        </p:txBody>
      </p:sp>
      <p:sp>
        <p:nvSpPr>
          <p:cNvPr id="107" name="TextBox 106">
            <a:extLst>
              <a:ext uri="{FF2B5EF4-FFF2-40B4-BE49-F238E27FC236}">
                <a16:creationId xmlns="" xmlns:a16="http://schemas.microsoft.com/office/drawing/2014/main" id="{3820517C-5E8B-4924-A606-843BA0E40070}"/>
              </a:ext>
            </a:extLst>
          </p:cNvPr>
          <p:cNvSpPr txBox="1"/>
          <p:nvPr/>
        </p:nvSpPr>
        <p:spPr>
          <a:xfrm>
            <a:off x="5413423" y="4057364"/>
            <a:ext cx="2123091" cy="276999"/>
          </a:xfrm>
          <a:prstGeom prst="rect">
            <a:avLst/>
          </a:prstGeom>
          <a:noFill/>
        </p:spPr>
        <p:txBody>
          <a:bodyPr wrap="square" rtlCol="0">
            <a:spAutoFit/>
          </a:bodyPr>
          <a:lstStyle/>
          <a:p>
            <a:pPr algn="r" defTabSz="914400"/>
            <a:r>
              <a:rPr lang="en-US" sz="1200" b="1" dirty="0">
                <a:solidFill>
                  <a:prstClr val="black"/>
                </a:solidFill>
              </a:rPr>
              <a:t>Residents</a:t>
            </a:r>
          </a:p>
        </p:txBody>
      </p:sp>
      <p:sp>
        <p:nvSpPr>
          <p:cNvPr id="108" name="TextBox 107">
            <a:extLst>
              <a:ext uri="{FF2B5EF4-FFF2-40B4-BE49-F238E27FC236}">
                <a16:creationId xmlns="" xmlns:a16="http://schemas.microsoft.com/office/drawing/2014/main" id="{4E215A9F-5C1A-487B-A407-7B48EC57805D}"/>
              </a:ext>
            </a:extLst>
          </p:cNvPr>
          <p:cNvSpPr txBox="1"/>
          <p:nvPr/>
        </p:nvSpPr>
        <p:spPr>
          <a:xfrm>
            <a:off x="2573453" y="4077079"/>
            <a:ext cx="2123091" cy="276999"/>
          </a:xfrm>
          <a:prstGeom prst="rect">
            <a:avLst/>
          </a:prstGeom>
          <a:noFill/>
        </p:spPr>
        <p:txBody>
          <a:bodyPr wrap="square" rtlCol="0">
            <a:spAutoFit/>
          </a:bodyPr>
          <a:lstStyle/>
          <a:p>
            <a:pPr algn="r" defTabSz="914400"/>
            <a:r>
              <a:rPr lang="en-US" sz="1200" b="1" dirty="0">
                <a:solidFill>
                  <a:prstClr val="black"/>
                </a:solidFill>
              </a:rPr>
              <a:t>4 Staff | 1 Resident</a:t>
            </a:r>
          </a:p>
        </p:txBody>
      </p:sp>
      <p:sp>
        <p:nvSpPr>
          <p:cNvPr id="47" name="TextBox 46">
            <a:extLst>
              <a:ext uri="{FF2B5EF4-FFF2-40B4-BE49-F238E27FC236}">
                <a16:creationId xmlns="" xmlns:a16="http://schemas.microsoft.com/office/drawing/2014/main" id="{086752D2-2A89-42A5-A33C-CD027BCADD79}"/>
              </a:ext>
            </a:extLst>
          </p:cNvPr>
          <p:cNvSpPr txBox="1"/>
          <p:nvPr/>
        </p:nvSpPr>
        <p:spPr>
          <a:xfrm>
            <a:off x="0" y="6352807"/>
            <a:ext cx="12192000" cy="553998"/>
          </a:xfrm>
          <a:prstGeom prst="rect">
            <a:avLst/>
          </a:prstGeom>
          <a:solidFill>
            <a:schemeClr val="bg1"/>
          </a:solidFill>
          <a:ln>
            <a:noFill/>
          </a:ln>
        </p:spPr>
        <p:txBody>
          <a:bodyPr wrap="square" rtlCol="0">
            <a:spAutoFit/>
          </a:bodyPr>
          <a:lstStyle/>
          <a:p>
            <a:pPr algn="ctr" defTabSz="914400"/>
            <a:r>
              <a:rPr lang="en-US" sz="1400" b="1" dirty="0">
                <a:solidFill>
                  <a:prstClr val="black"/>
                </a:solidFill>
              </a:rPr>
              <a:t>*** No known </a:t>
            </a:r>
            <a:r>
              <a:rPr lang="en-US" sz="1600" b="1" dirty="0">
                <a:solidFill>
                  <a:prstClr val="black"/>
                </a:solidFill>
              </a:rPr>
              <a:t>facility-associated</a:t>
            </a:r>
            <a:r>
              <a:rPr lang="en-US" sz="1400" b="1" dirty="0">
                <a:solidFill>
                  <a:prstClr val="black"/>
                </a:solidFill>
              </a:rPr>
              <a:t> secondary transmission</a:t>
            </a:r>
          </a:p>
          <a:p>
            <a:pPr algn="ctr" defTabSz="914400"/>
            <a:endParaRPr lang="en-US" sz="1400" b="1" dirty="0">
              <a:solidFill>
                <a:prstClr val="black"/>
              </a:solidFill>
            </a:endParaRPr>
          </a:p>
        </p:txBody>
      </p:sp>
      <p:sp>
        <p:nvSpPr>
          <p:cNvPr id="51" name="Title 1">
            <a:extLst>
              <a:ext uri="{FF2B5EF4-FFF2-40B4-BE49-F238E27FC236}">
                <a16:creationId xmlns="" xmlns:a16="http://schemas.microsoft.com/office/drawing/2014/main" id="{29F8B76D-1199-46EC-AD9F-825252D182A5}"/>
              </a:ext>
            </a:extLst>
          </p:cNvPr>
          <p:cNvSpPr txBox="1">
            <a:spLocks/>
          </p:cNvSpPr>
          <p:nvPr/>
        </p:nvSpPr>
        <p:spPr>
          <a:xfrm>
            <a:off x="1218338" y="452489"/>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dirty="0">
                <a:solidFill>
                  <a:prstClr val="black"/>
                </a:solidFill>
              </a:rPr>
              <a:t>Summary of findings</a:t>
            </a:r>
          </a:p>
        </p:txBody>
      </p:sp>
    </p:spTree>
    <p:extLst>
      <p:ext uri="{BB962C8B-B14F-4D97-AF65-F5344CB8AC3E}">
        <p14:creationId xmlns:p14="http://schemas.microsoft.com/office/powerpoint/2010/main" val="242354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863D67-76C5-4882-B37F-7A396B68A4BA}"/>
              </a:ext>
            </a:extLst>
          </p:cNvPr>
          <p:cNvSpPr>
            <a:spLocks noGrp="1"/>
          </p:cNvSpPr>
          <p:nvPr>
            <p:ph type="title"/>
          </p:nvPr>
        </p:nvSpPr>
        <p:spPr/>
        <p:txBody>
          <a:bodyPr/>
          <a:lstStyle/>
          <a:p>
            <a:r>
              <a:rPr lang="en-US" dirty="0"/>
              <a:t>Key Messages</a:t>
            </a:r>
          </a:p>
        </p:txBody>
      </p:sp>
      <p:sp>
        <p:nvSpPr>
          <p:cNvPr id="3" name="Content Placeholder 2">
            <a:extLst>
              <a:ext uri="{FF2B5EF4-FFF2-40B4-BE49-F238E27FC236}">
                <a16:creationId xmlns="" xmlns:a16="http://schemas.microsoft.com/office/drawing/2014/main" id="{09F7171B-0148-4BE9-B08D-CBB559505180}"/>
              </a:ext>
            </a:extLst>
          </p:cNvPr>
          <p:cNvSpPr>
            <a:spLocks noGrp="1"/>
          </p:cNvSpPr>
          <p:nvPr>
            <p:ph idx="1"/>
          </p:nvPr>
        </p:nvSpPr>
        <p:spPr/>
        <p:txBody>
          <a:bodyPr>
            <a:normAutofit fontScale="92500" lnSpcReduction="10000"/>
          </a:bodyPr>
          <a:lstStyle/>
          <a:p>
            <a:r>
              <a:rPr lang="en-US" sz="2400" dirty="0"/>
              <a:t>Most SNF resident and staff who received two doses of COVID-19 did not have SARS-CoV-2 infection</a:t>
            </a:r>
          </a:p>
          <a:p>
            <a:r>
              <a:rPr lang="en-US" sz="2400" dirty="0"/>
              <a:t>Among breakthrough infections, the majority were asymptomatic or had mild symptoms</a:t>
            </a:r>
          </a:p>
          <a:p>
            <a:r>
              <a:rPr lang="en-US" sz="2400" dirty="0"/>
              <a:t>No facility-associated secondary transmission observed</a:t>
            </a:r>
          </a:p>
          <a:p>
            <a:pPr marL="0" indent="0">
              <a:buNone/>
            </a:pPr>
            <a:endParaRPr lang="en-US" sz="2400" dirty="0"/>
          </a:p>
          <a:p>
            <a:r>
              <a:rPr lang="en-US" sz="2400" dirty="0"/>
              <a:t>Facilities should continue to </a:t>
            </a:r>
          </a:p>
          <a:p>
            <a:pPr marL="731520" lvl="1" indent="-457200">
              <a:buFont typeface="+mj-lt"/>
              <a:buAutoNum type="arabicPeriod"/>
            </a:pPr>
            <a:r>
              <a:rPr lang="en-US" sz="2000" dirty="0"/>
              <a:t>Routine screening of residents and staff members, regardless of vaccination status</a:t>
            </a:r>
          </a:p>
          <a:p>
            <a:pPr marL="731520" lvl="1" indent="-457200">
              <a:buFont typeface="+mj-lt"/>
              <a:buAutoNum type="arabicPeriod"/>
            </a:pPr>
            <a:r>
              <a:rPr lang="en-US" sz="2000" dirty="0"/>
              <a:t>Maintain high vaccination coverage among SNF residents and staff members</a:t>
            </a:r>
          </a:p>
          <a:p>
            <a:pPr marL="731520" lvl="1" indent="-457200">
              <a:buFont typeface="+mj-lt"/>
              <a:buAutoNum type="arabicPeriod"/>
            </a:pPr>
            <a:r>
              <a:rPr lang="en-US" sz="2000" dirty="0"/>
              <a:t>Follow recommended infection prevention and control practices including work restrictions, isolation of confirmed cases, and use of personal protective equipment</a:t>
            </a:r>
          </a:p>
          <a:p>
            <a:pPr marL="731520" lvl="1" indent="-457200">
              <a:buFont typeface="+mj-lt"/>
              <a:buAutoNum type="arabicPeriod"/>
            </a:pPr>
            <a:endParaRPr lang="en-US" sz="2000" dirty="0"/>
          </a:p>
        </p:txBody>
      </p:sp>
    </p:spTree>
    <p:extLst>
      <p:ext uri="{BB962C8B-B14F-4D97-AF65-F5344CB8AC3E}">
        <p14:creationId xmlns:p14="http://schemas.microsoft.com/office/powerpoint/2010/main" val="416468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DFE4B5-1A2E-004F-98C6-978B1CFA92B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 xmlns:a16="http://schemas.microsoft.com/office/drawing/2014/main" id="{88AE259D-6616-144D-8AD7-AC60159360D9}"/>
              </a:ext>
            </a:extLst>
          </p:cNvPr>
          <p:cNvSpPr>
            <a:spLocks noGrp="1"/>
          </p:cNvSpPr>
          <p:nvPr>
            <p:ph idx="1"/>
          </p:nvPr>
        </p:nvSpPr>
        <p:spPr>
          <a:xfrm>
            <a:off x="1069848" y="2221992"/>
            <a:ext cx="10058400" cy="4050792"/>
          </a:xfrm>
        </p:spPr>
        <p:txBody>
          <a:bodyPr>
            <a:normAutofit/>
          </a:bodyPr>
          <a:lstStyle/>
          <a:p>
            <a:r>
              <a:rPr lang="en-US" dirty="0"/>
              <a:t>Chicago COVID-19 Epidemiology </a:t>
            </a:r>
          </a:p>
          <a:p>
            <a:r>
              <a:rPr lang="en-US" dirty="0"/>
              <a:t>MMWR Report: Breakthrough Cases in Chicago SNFs</a:t>
            </a:r>
          </a:p>
          <a:p>
            <a:r>
              <a:rPr lang="en-US" dirty="0"/>
              <a:t>Reminders, Updates, and FAQs</a:t>
            </a:r>
          </a:p>
          <a:p>
            <a:r>
              <a:rPr lang="en-US" dirty="0"/>
              <a:t>NHSN Module Review</a:t>
            </a:r>
          </a:p>
          <a:p>
            <a:r>
              <a:rPr lang="en-US" dirty="0" smtClean="0"/>
              <a:t>Q&amp;A</a:t>
            </a:r>
            <a:endParaRPr lang="en-US" dirty="0"/>
          </a:p>
        </p:txBody>
      </p:sp>
      <p:sp>
        <p:nvSpPr>
          <p:cNvPr id="4" name="Slide Number Placeholder 3">
            <a:extLst>
              <a:ext uri="{FF2B5EF4-FFF2-40B4-BE49-F238E27FC236}">
                <a16:creationId xmlns="" xmlns:a16="http://schemas.microsoft.com/office/drawing/2014/main" id="{B6D5336C-AA97-2F44-9BAB-79246BB6AA7D}"/>
              </a:ext>
            </a:extLst>
          </p:cNvPr>
          <p:cNvSpPr>
            <a:spLocks noGrp="1"/>
          </p:cNvSpPr>
          <p:nvPr>
            <p:ph type="sldNum" sz="quarter" idx="12"/>
          </p:nvPr>
        </p:nvSpPr>
        <p:spPr/>
        <p:txBody>
          <a:bodyPr/>
          <a:lstStyle/>
          <a:p>
            <a:fld id="{3FCCF984-64AA-42B4-8D2F-66BCDE3A50F4}" type="slidenum">
              <a:rPr lang="en-US" smtClean="0"/>
              <a:t>2</a:t>
            </a:fld>
            <a:endParaRPr lang="en-US" dirty="0"/>
          </a:p>
        </p:txBody>
      </p:sp>
    </p:spTree>
    <p:extLst>
      <p:ext uri="{BB962C8B-B14F-4D97-AF65-F5344CB8AC3E}">
        <p14:creationId xmlns:p14="http://schemas.microsoft.com/office/powerpoint/2010/main" val="89866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A9A6F7-75AD-4293-BEC3-397752AA4161}"/>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 xmlns:a16="http://schemas.microsoft.com/office/drawing/2014/main" id="{8F8D380E-6134-4DD5-A357-9031513BBB50}"/>
              </a:ext>
            </a:extLst>
          </p:cNvPr>
          <p:cNvSpPr>
            <a:spLocks noGrp="1"/>
          </p:cNvSpPr>
          <p:nvPr>
            <p:ph sz="half" idx="1"/>
          </p:nvPr>
        </p:nvSpPr>
        <p:spPr/>
        <p:txBody>
          <a:bodyPr>
            <a:normAutofit/>
          </a:bodyPr>
          <a:lstStyle/>
          <a:p>
            <a:r>
              <a:rPr lang="en-US" dirty="0"/>
              <a:t>Co-authors</a:t>
            </a:r>
          </a:p>
          <a:p>
            <a:pPr lvl="1"/>
            <a:r>
              <a:rPr lang="en-US" dirty="0"/>
              <a:t>Richard Teran</a:t>
            </a:r>
          </a:p>
          <a:p>
            <a:pPr lvl="1"/>
            <a:r>
              <a:rPr lang="en-US" dirty="0"/>
              <a:t>Elizabeth Shane</a:t>
            </a:r>
          </a:p>
          <a:p>
            <a:pPr lvl="1"/>
            <a:r>
              <a:rPr lang="en-US" dirty="0"/>
              <a:t>Shannon Xydis</a:t>
            </a:r>
          </a:p>
          <a:p>
            <a:pPr lvl="1"/>
            <a:r>
              <a:rPr lang="en-US" dirty="0"/>
              <a:t>Stephanie Gretsch</a:t>
            </a:r>
          </a:p>
          <a:p>
            <a:pPr lvl="1"/>
            <a:r>
              <a:rPr lang="en-US" dirty="0"/>
              <a:t>Alexandra </a:t>
            </a:r>
            <a:r>
              <a:rPr lang="en-US" dirty="0" err="1"/>
              <a:t>Gagner</a:t>
            </a:r>
            <a:endParaRPr lang="en-US" dirty="0"/>
          </a:p>
          <a:p>
            <a:pPr lvl="1"/>
            <a:r>
              <a:rPr lang="en-US" dirty="0"/>
              <a:t>Usha </a:t>
            </a:r>
            <a:r>
              <a:rPr lang="en-US" dirty="0" err="1"/>
              <a:t>Samala</a:t>
            </a:r>
            <a:endParaRPr lang="en-US" dirty="0"/>
          </a:p>
          <a:p>
            <a:pPr lvl="1"/>
            <a:r>
              <a:rPr lang="en-US" dirty="0"/>
              <a:t>Hedy Choi</a:t>
            </a:r>
          </a:p>
          <a:p>
            <a:pPr lvl="1"/>
            <a:r>
              <a:rPr lang="en-US" dirty="0"/>
              <a:t>Christy </a:t>
            </a:r>
            <a:r>
              <a:rPr lang="en-US" dirty="0" err="1"/>
              <a:t>Zelinski</a:t>
            </a:r>
            <a:endParaRPr lang="en-US" dirty="0"/>
          </a:p>
          <a:p>
            <a:pPr lvl="1"/>
            <a:r>
              <a:rPr lang="en-US" dirty="0"/>
              <a:t>Stephanie Black</a:t>
            </a:r>
          </a:p>
        </p:txBody>
      </p:sp>
      <p:sp>
        <p:nvSpPr>
          <p:cNvPr id="4" name="Content Placeholder 3">
            <a:extLst>
              <a:ext uri="{FF2B5EF4-FFF2-40B4-BE49-F238E27FC236}">
                <a16:creationId xmlns="" xmlns:a16="http://schemas.microsoft.com/office/drawing/2014/main" id="{EF521217-E363-4505-851A-4A7E16B44DE2}"/>
              </a:ext>
            </a:extLst>
          </p:cNvPr>
          <p:cNvSpPr>
            <a:spLocks noGrp="1"/>
          </p:cNvSpPr>
          <p:nvPr>
            <p:ph sz="half" idx="2"/>
          </p:nvPr>
        </p:nvSpPr>
        <p:spPr>
          <a:xfrm>
            <a:off x="6364224" y="2194560"/>
            <a:ext cx="4754880" cy="4345136"/>
          </a:xfrm>
        </p:spPr>
        <p:txBody>
          <a:bodyPr>
            <a:normAutofit/>
          </a:bodyPr>
          <a:lstStyle/>
          <a:p>
            <a:r>
              <a:rPr lang="en-US" dirty="0"/>
              <a:t>CDPH Communicable diseases team</a:t>
            </a:r>
          </a:p>
          <a:p>
            <a:r>
              <a:rPr lang="en-US" dirty="0"/>
              <a:t>Administrative, medical, nursing, and infection prevention staff at all SNF facilities</a:t>
            </a:r>
          </a:p>
          <a:p>
            <a:endParaRPr lang="en-US" dirty="0"/>
          </a:p>
          <a:p>
            <a:endParaRPr lang="en-US" dirty="0"/>
          </a:p>
          <a:p>
            <a:endParaRPr lang="en-US" dirty="0"/>
          </a:p>
          <a:p>
            <a:pPr marL="0" indent="0">
              <a:buNone/>
            </a:pPr>
            <a:r>
              <a:rPr lang="en-US" dirty="0"/>
              <a:t>Questions?</a:t>
            </a:r>
          </a:p>
          <a:p>
            <a:pPr marL="0" indent="0">
              <a:buNone/>
            </a:pPr>
            <a:r>
              <a:rPr lang="en-US" dirty="0"/>
              <a:t>Email: </a:t>
            </a:r>
            <a:r>
              <a:rPr lang="en-US" dirty="0">
                <a:hlinkClick r:id="rId3"/>
              </a:rPr>
              <a:t>Richard.Teran@cityofchicago.org</a:t>
            </a:r>
            <a:endParaRPr lang="en-US" dirty="0"/>
          </a:p>
          <a:p>
            <a:pPr marL="0" indent="0">
              <a:buNone/>
            </a:pPr>
            <a:r>
              <a:rPr lang="en-US" dirty="0"/>
              <a:t>Email: </a:t>
            </a:r>
            <a:r>
              <a:rPr lang="en-US" dirty="0">
                <a:hlinkClick r:id="rId4"/>
              </a:rPr>
              <a:t>Kelly.Walblay@cityofchicago.org</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6984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MMWR Report: THANK YOU!!!!</a:t>
            </a:r>
          </a:p>
        </p:txBody>
      </p:sp>
      <p:sp>
        <p:nvSpPr>
          <p:cNvPr id="3" name="Content Placeholder 2"/>
          <p:cNvSpPr>
            <a:spLocks noGrp="1"/>
          </p:cNvSpPr>
          <p:nvPr>
            <p:ph idx="1"/>
          </p:nvPr>
        </p:nvSpPr>
        <p:spPr>
          <a:xfrm>
            <a:off x="1069848" y="1834025"/>
            <a:ext cx="10058400" cy="4050792"/>
          </a:xfrm>
        </p:spPr>
        <p:txBody>
          <a:bodyPr/>
          <a:lstStyle/>
          <a:p>
            <a:pPr marL="0" indent="0" algn="ctr">
              <a:buNone/>
            </a:pPr>
            <a:endParaRPr lang="en-US" dirty="0"/>
          </a:p>
          <a:p>
            <a:pPr marL="0" indent="0" algn="ctr">
              <a:buNone/>
            </a:pPr>
            <a:endParaRPr lang="en-US" dirty="0"/>
          </a:p>
          <a:p>
            <a:pPr marL="0" indent="0" algn="ctr">
              <a:buNone/>
            </a:pPr>
            <a:endParaRPr lang="en-US" sz="2800" b="1" dirty="0"/>
          </a:p>
          <a:p>
            <a:pPr marL="0" indent="0" algn="ctr">
              <a:buNone/>
            </a:pPr>
            <a:r>
              <a:rPr lang="en-US" sz="2800" b="1" dirty="0"/>
              <a:t>Thank you to all the facilities with breakthrough cases for answering our countless questions and providing us with all requested information in a timely fashion!</a:t>
            </a:r>
          </a:p>
        </p:txBody>
      </p:sp>
      <p:sp>
        <p:nvSpPr>
          <p:cNvPr id="4" name="Slide Number Placeholder 3"/>
          <p:cNvSpPr>
            <a:spLocks noGrp="1"/>
          </p:cNvSpPr>
          <p:nvPr>
            <p:ph type="sldNum" sz="quarter" idx="12"/>
          </p:nvPr>
        </p:nvSpPr>
        <p:spPr/>
        <p:txBody>
          <a:bodyPr/>
          <a:lstStyle/>
          <a:p>
            <a:fld id="{3FCCF984-64AA-42B4-8D2F-66BCDE3A50F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88481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80D554-BA78-BB4F-BA4A-DD63D0F7B36B}"/>
              </a:ext>
            </a:extLst>
          </p:cNvPr>
          <p:cNvSpPr>
            <a:spLocks noGrp="1"/>
          </p:cNvSpPr>
          <p:nvPr>
            <p:ph type="title"/>
          </p:nvPr>
        </p:nvSpPr>
        <p:spPr/>
        <p:txBody>
          <a:bodyPr/>
          <a:lstStyle/>
          <a:p>
            <a:r>
              <a:rPr lang="en-US" dirty="0"/>
              <a:t>Reminder: Breakthrough Case Survey </a:t>
            </a:r>
          </a:p>
        </p:txBody>
      </p:sp>
      <p:sp>
        <p:nvSpPr>
          <p:cNvPr id="3" name="Content Placeholder 2">
            <a:extLst>
              <a:ext uri="{FF2B5EF4-FFF2-40B4-BE49-F238E27FC236}">
                <a16:creationId xmlns="" xmlns:a16="http://schemas.microsoft.com/office/drawing/2014/main" id="{17408728-77E4-A144-A020-8279998BA4A2}"/>
              </a:ext>
            </a:extLst>
          </p:cNvPr>
          <p:cNvSpPr>
            <a:spLocks noGrp="1"/>
          </p:cNvSpPr>
          <p:nvPr>
            <p:ph idx="1"/>
          </p:nvPr>
        </p:nvSpPr>
        <p:spPr/>
        <p:txBody>
          <a:bodyPr/>
          <a:lstStyle/>
          <a:p>
            <a:pPr marL="0" indent="0">
              <a:buNone/>
            </a:pPr>
            <a:r>
              <a:rPr lang="en-US" sz="2800" dirty="0"/>
              <a:t>Moving forward, if you have a resident or staff member who tests positive for COVID </a:t>
            </a:r>
            <a:r>
              <a:rPr lang="en-US" sz="2800" b="1" u="sng" dirty="0"/>
              <a:t>&gt;14 days </a:t>
            </a:r>
            <a:r>
              <a:rPr lang="en-US" sz="2800" dirty="0"/>
              <a:t>after they received their </a:t>
            </a:r>
            <a:r>
              <a:rPr lang="en-US" sz="2800" b="1" u="sng" dirty="0"/>
              <a:t>2</a:t>
            </a:r>
            <a:r>
              <a:rPr lang="en-US" sz="2800" b="1" u="sng" baseline="30000" dirty="0"/>
              <a:t>nd</a:t>
            </a:r>
            <a:r>
              <a:rPr lang="en-US" sz="2800" b="1" u="sng" dirty="0"/>
              <a:t> dose</a:t>
            </a:r>
            <a:r>
              <a:rPr lang="en-US" sz="2800" dirty="0"/>
              <a:t> of Moderna or Pfizer vaccine of </a:t>
            </a:r>
            <a:r>
              <a:rPr lang="en-US" sz="2800" b="1" u="sng" dirty="0"/>
              <a:t>1</a:t>
            </a:r>
            <a:r>
              <a:rPr lang="en-US" sz="2800" b="1" u="sng" baseline="30000" dirty="0"/>
              <a:t>st</a:t>
            </a:r>
            <a:r>
              <a:rPr lang="en-US" sz="2800" b="1" u="sng" dirty="0"/>
              <a:t> dose </a:t>
            </a:r>
            <a:r>
              <a:rPr lang="en-US" sz="2800" dirty="0"/>
              <a:t>of J&amp;J vaccine , please complete the </a:t>
            </a:r>
            <a:r>
              <a:rPr lang="en-US" sz="2800" dirty="0">
                <a:hlinkClick r:id="rId2"/>
              </a:rPr>
              <a:t>Breakthrough Case Investigation Survey</a:t>
            </a:r>
            <a:r>
              <a:rPr lang="en-US" sz="2800" dirty="0"/>
              <a:t>.</a:t>
            </a:r>
          </a:p>
          <a:p>
            <a:pPr lvl="1"/>
            <a:r>
              <a:rPr lang="en-US" sz="2400" dirty="0"/>
              <a:t>Only fill out the information you have available. If there is a mandatory field and you don’t know the answer (e.g., type of instrument used), just put “Unknown”.</a:t>
            </a:r>
          </a:p>
          <a:p>
            <a:endParaRPr lang="en-US" sz="2800" dirty="0"/>
          </a:p>
          <a:p>
            <a:pPr marL="0" indent="0">
              <a:buNone/>
            </a:pPr>
            <a:endParaRPr lang="en-US" sz="2800" dirty="0"/>
          </a:p>
          <a:p>
            <a:endParaRPr lang="en-US" sz="2800" dirty="0"/>
          </a:p>
          <a:p>
            <a:pPr marL="0" indent="0">
              <a:buNone/>
            </a:pPr>
            <a:endParaRPr lang="en-US" dirty="0"/>
          </a:p>
        </p:txBody>
      </p:sp>
      <p:sp>
        <p:nvSpPr>
          <p:cNvPr id="4" name="Slide Number Placeholder 3">
            <a:extLst>
              <a:ext uri="{FF2B5EF4-FFF2-40B4-BE49-F238E27FC236}">
                <a16:creationId xmlns="" xmlns:a16="http://schemas.microsoft.com/office/drawing/2014/main" id="{108CD663-78B3-7647-9C26-C77505F586C1}"/>
              </a:ext>
            </a:extLst>
          </p:cNvPr>
          <p:cNvSpPr>
            <a:spLocks noGrp="1"/>
          </p:cNvSpPr>
          <p:nvPr>
            <p:ph type="sldNum" sz="quarter" idx="12"/>
          </p:nvPr>
        </p:nvSpPr>
        <p:spPr/>
        <p:txBody>
          <a:bodyPr/>
          <a:lstStyle/>
          <a:p>
            <a:fld id="{3FCCF984-64AA-42B4-8D2F-66BCDE3A50F4}" type="slidenum">
              <a:rPr lang="en-US" smtClean="0"/>
              <a:t>22</a:t>
            </a:fld>
            <a:endParaRPr lang="en-US" dirty="0"/>
          </a:p>
        </p:txBody>
      </p:sp>
      <p:sp>
        <p:nvSpPr>
          <p:cNvPr id="5" name="Rectangle 4">
            <a:extLst>
              <a:ext uri="{FF2B5EF4-FFF2-40B4-BE49-F238E27FC236}">
                <a16:creationId xmlns="" xmlns:a16="http://schemas.microsoft.com/office/drawing/2014/main" id="{87AA19BF-1F03-DB42-96A4-51C9AC1561D0}"/>
              </a:ext>
            </a:extLst>
          </p:cNvPr>
          <p:cNvSpPr/>
          <p:nvPr/>
        </p:nvSpPr>
        <p:spPr>
          <a:xfrm>
            <a:off x="106017" y="6484020"/>
            <a:ext cx="11205111" cy="307777"/>
          </a:xfrm>
          <a:prstGeom prst="rect">
            <a:avLst/>
          </a:prstGeom>
        </p:spPr>
        <p:txBody>
          <a:bodyPr wrap="square">
            <a:spAutoFit/>
          </a:bodyPr>
          <a:lstStyle/>
          <a:p>
            <a:r>
              <a:rPr lang="en-US" sz="1400" b="1" dirty="0">
                <a:solidFill>
                  <a:srgbClr val="005899"/>
                </a:solidFill>
              </a:rPr>
              <a:t>Source: </a:t>
            </a:r>
            <a:r>
              <a:rPr lang="en-US" sz="1400" dirty="0">
                <a:solidFill>
                  <a:srgbClr val="005899"/>
                </a:solidFill>
              </a:rPr>
              <a:t>https://redcap.dph.illinois.gov/surveys/?s=HE49K7NDY3</a:t>
            </a:r>
          </a:p>
        </p:txBody>
      </p:sp>
    </p:spTree>
    <p:extLst>
      <p:ext uri="{BB962C8B-B14F-4D97-AF65-F5344CB8AC3E}">
        <p14:creationId xmlns:p14="http://schemas.microsoft.com/office/powerpoint/2010/main" val="768510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International Travel Guidance</a:t>
            </a:r>
          </a:p>
        </p:txBody>
      </p:sp>
      <p:sp>
        <p:nvSpPr>
          <p:cNvPr id="4" name="Slide Number Placeholder 3"/>
          <p:cNvSpPr>
            <a:spLocks noGrp="1"/>
          </p:cNvSpPr>
          <p:nvPr>
            <p:ph type="sldNum" sz="quarter" idx="12"/>
          </p:nvPr>
        </p:nvSpPr>
        <p:spPr/>
        <p:txBody>
          <a:bodyPr/>
          <a:lstStyle/>
          <a:p>
            <a:fld id="{3FCCF984-64AA-42B4-8D2F-66BCDE3A50F4}" type="slidenum">
              <a:rPr lang="en-US" smtClean="0"/>
              <a:t>23</a:t>
            </a:fld>
            <a:endParaRPr lang="en-US" dirty="0"/>
          </a:p>
        </p:txBody>
      </p:sp>
      <p:pic>
        <p:nvPicPr>
          <p:cNvPr id="5" name="Picture 4"/>
          <p:cNvPicPr>
            <a:picLocks noChangeAspect="1"/>
          </p:cNvPicPr>
          <p:nvPr/>
        </p:nvPicPr>
        <p:blipFill>
          <a:blip r:embed="rId2"/>
          <a:stretch>
            <a:fillRect/>
          </a:stretch>
        </p:blipFill>
        <p:spPr>
          <a:xfrm>
            <a:off x="1244553" y="1539760"/>
            <a:ext cx="9421540" cy="4915586"/>
          </a:xfrm>
          <a:prstGeom prst="rect">
            <a:avLst/>
          </a:prstGeom>
        </p:spPr>
      </p:pic>
      <p:sp>
        <p:nvSpPr>
          <p:cNvPr id="6" name="Rectangle 5">
            <a:extLst>
              <a:ext uri="{FF2B5EF4-FFF2-40B4-BE49-F238E27FC236}">
                <a16:creationId xmlns="" xmlns:a16="http://schemas.microsoft.com/office/drawing/2014/main" id="{87AA19BF-1F03-DB42-96A4-51C9AC1561D0}"/>
              </a:ext>
            </a:extLst>
          </p:cNvPr>
          <p:cNvSpPr/>
          <p:nvPr/>
        </p:nvSpPr>
        <p:spPr>
          <a:xfrm>
            <a:off x="0" y="6596390"/>
            <a:ext cx="11205111" cy="261610"/>
          </a:xfrm>
          <a:prstGeom prst="rect">
            <a:avLst/>
          </a:prstGeom>
        </p:spPr>
        <p:txBody>
          <a:bodyPr wrap="square">
            <a:spAutoFit/>
          </a:bodyPr>
          <a:lstStyle/>
          <a:p>
            <a:r>
              <a:rPr lang="en-US" sz="1100" b="1" dirty="0">
                <a:solidFill>
                  <a:srgbClr val="005899"/>
                </a:solidFill>
              </a:rPr>
              <a:t>Source: </a:t>
            </a:r>
            <a:r>
              <a:rPr lang="en-US" sz="1100" dirty="0">
                <a:solidFill>
                  <a:srgbClr val="005899"/>
                </a:solidFill>
              </a:rPr>
              <a:t>https://www.cdc.gov/coronavirus/2019-ncov/travelers/international-travel-during-covid19.html</a:t>
            </a:r>
          </a:p>
        </p:txBody>
      </p:sp>
    </p:spTree>
    <p:extLst>
      <p:ext uri="{BB962C8B-B14F-4D97-AF65-F5344CB8AC3E}">
        <p14:creationId xmlns:p14="http://schemas.microsoft.com/office/powerpoint/2010/main" val="17655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b="1" dirty="0"/>
              <a:t>Question</a:t>
            </a:r>
            <a:r>
              <a:rPr lang="en-US" dirty="0"/>
              <a:t>: If we have cases from multiple areas in our building, can our vaccinated residents go out on pass? </a:t>
            </a:r>
          </a:p>
          <a:p>
            <a:endParaRPr lang="en-US" dirty="0"/>
          </a:p>
          <a:p>
            <a:r>
              <a:rPr lang="en-US" b="1" dirty="0"/>
              <a:t>Answer</a:t>
            </a:r>
            <a:r>
              <a:rPr lang="en-US" dirty="0"/>
              <a:t>: No. If there is more than one affected area, no residents should be going out on pass (except for medically necessary reasons) for at least 14 days from the most recent case. If there is only one affected area, then only the residents in that area need to be restricted from going out on pass for 14 days. </a:t>
            </a:r>
          </a:p>
        </p:txBody>
      </p:sp>
      <p:sp>
        <p:nvSpPr>
          <p:cNvPr id="4" name="Slide Number Placeholder 3"/>
          <p:cNvSpPr>
            <a:spLocks noGrp="1"/>
          </p:cNvSpPr>
          <p:nvPr>
            <p:ph type="sldNum" sz="quarter" idx="12"/>
          </p:nvPr>
        </p:nvSpPr>
        <p:spPr/>
        <p:txBody>
          <a:bodyPr/>
          <a:lstStyle/>
          <a:p>
            <a:fld id="{3FCCF984-64AA-42B4-8D2F-66BCDE3A50F4}" type="slidenum">
              <a:rPr lang="en-US" smtClean="0"/>
              <a:t>24</a:t>
            </a:fld>
            <a:endParaRPr lang="en-US" dirty="0"/>
          </a:p>
        </p:txBody>
      </p:sp>
    </p:spTree>
    <p:extLst>
      <p:ext uri="{BB962C8B-B14F-4D97-AF65-F5344CB8AC3E}">
        <p14:creationId xmlns:p14="http://schemas.microsoft.com/office/powerpoint/2010/main" val="1270212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r>
              <a:rPr lang="en-US" b="1" dirty="0"/>
              <a:t>Question</a:t>
            </a:r>
            <a:r>
              <a:rPr lang="en-US" dirty="0"/>
              <a:t>: I see that the positivity rate is below 5%, does that mean we can go back to testing staff every other week? </a:t>
            </a:r>
          </a:p>
          <a:p>
            <a:endParaRPr lang="en-US" dirty="0"/>
          </a:p>
          <a:p>
            <a:r>
              <a:rPr lang="en-US" b="1" dirty="0"/>
              <a:t>Answer</a:t>
            </a:r>
            <a:r>
              <a:rPr lang="en-US" dirty="0"/>
              <a:t>: No. We need to wait until CMS has Cook County in the “green” zone (i.e., positivity rate &lt;5%) for two weeks before we can change the testing frequency. Right now, CMS still classifies Cook County as “yellow”. </a:t>
            </a:r>
          </a:p>
          <a:p>
            <a:endParaRPr lang="en-US" dirty="0"/>
          </a:p>
        </p:txBody>
      </p:sp>
      <p:sp>
        <p:nvSpPr>
          <p:cNvPr id="4" name="Slide Number Placeholder 3"/>
          <p:cNvSpPr>
            <a:spLocks noGrp="1"/>
          </p:cNvSpPr>
          <p:nvPr>
            <p:ph type="sldNum" sz="quarter" idx="12"/>
          </p:nvPr>
        </p:nvSpPr>
        <p:spPr/>
        <p:txBody>
          <a:bodyPr/>
          <a:lstStyle/>
          <a:p>
            <a:fld id="{3FCCF984-64AA-42B4-8D2F-66BCDE3A50F4}" type="slidenum">
              <a:rPr lang="en-US" smtClean="0"/>
              <a:t>25</a:t>
            </a:fld>
            <a:endParaRPr lang="en-US" dirty="0"/>
          </a:p>
        </p:txBody>
      </p:sp>
      <p:pic>
        <p:nvPicPr>
          <p:cNvPr id="5" name="Picture 4">
            <a:extLst>
              <a:ext uri="{FF2B5EF4-FFF2-40B4-BE49-F238E27FC236}">
                <a16:creationId xmlns="" xmlns:a16="http://schemas.microsoft.com/office/drawing/2014/main" id="{91CB4A22-614D-B345-96FC-ADD6FF1BA841}"/>
              </a:ext>
            </a:extLst>
          </p:cNvPr>
          <p:cNvPicPr>
            <a:picLocks noChangeAspect="1"/>
          </p:cNvPicPr>
          <p:nvPr/>
        </p:nvPicPr>
        <p:blipFill>
          <a:blip r:embed="rId2"/>
          <a:stretch>
            <a:fillRect/>
          </a:stretch>
        </p:blipFill>
        <p:spPr>
          <a:xfrm>
            <a:off x="711708" y="4764025"/>
            <a:ext cx="11239500" cy="177800"/>
          </a:xfrm>
          <a:prstGeom prst="rect">
            <a:avLst/>
          </a:prstGeom>
        </p:spPr>
      </p:pic>
      <p:sp>
        <p:nvSpPr>
          <p:cNvPr id="6" name="Rectangle 5">
            <a:extLst>
              <a:ext uri="{FF2B5EF4-FFF2-40B4-BE49-F238E27FC236}">
                <a16:creationId xmlns="" xmlns:a16="http://schemas.microsoft.com/office/drawing/2014/main" id="{1FD6A2DF-FF35-244E-8E7A-0FACC4200507}"/>
              </a:ext>
            </a:extLst>
          </p:cNvPr>
          <p:cNvSpPr/>
          <p:nvPr/>
        </p:nvSpPr>
        <p:spPr>
          <a:xfrm>
            <a:off x="106017" y="6325722"/>
            <a:ext cx="11205111" cy="738664"/>
          </a:xfrm>
          <a:prstGeom prst="rect">
            <a:avLst/>
          </a:prstGeom>
        </p:spPr>
        <p:txBody>
          <a:bodyPr wrap="square">
            <a:spAutoFit/>
          </a:bodyPr>
          <a:lstStyle/>
          <a:p>
            <a:r>
              <a:rPr lang="en-US" sz="1400" b="1" dirty="0">
                <a:solidFill>
                  <a:srgbClr val="005899"/>
                </a:solidFill>
              </a:rPr>
              <a:t>Source: </a:t>
            </a:r>
            <a:r>
              <a:rPr lang="en-US" sz="1400" dirty="0">
                <a:solidFill>
                  <a:srgbClr val="005899"/>
                </a:solidFill>
                <a:hlinkClick r:id="rId3"/>
              </a:rPr>
              <a:t>https://data.cms.gov/download/hsg2-yqzz/application%2Fzip</a:t>
            </a:r>
            <a:r>
              <a:rPr lang="en-US" sz="1400" dirty="0">
                <a:solidFill>
                  <a:srgbClr val="005899"/>
                </a:solidFill>
              </a:rPr>
              <a:t>; </a:t>
            </a:r>
            <a:r>
              <a:rPr lang="en-US" sz="1400" dirty="0">
                <a:solidFill>
                  <a:srgbClr val="005899"/>
                </a:solidFill>
                <a:hlinkClick r:id="rId4"/>
              </a:rPr>
              <a:t>https://www.cms.gov/files/document/covid-nh-testing-faqs.pdf</a:t>
            </a:r>
            <a:endParaRPr lang="en-US" sz="1400" dirty="0">
              <a:solidFill>
                <a:srgbClr val="005899"/>
              </a:solidFill>
            </a:endParaRPr>
          </a:p>
          <a:p>
            <a:r>
              <a:rPr lang="en-US" sz="1400" dirty="0">
                <a:solidFill>
                  <a:srgbClr val="005899"/>
                </a:solidFill>
              </a:rPr>
              <a:t> </a:t>
            </a:r>
          </a:p>
        </p:txBody>
      </p:sp>
    </p:spTree>
    <p:extLst>
      <p:ext uri="{BB962C8B-B14F-4D97-AF65-F5344CB8AC3E}">
        <p14:creationId xmlns:p14="http://schemas.microsoft.com/office/powerpoint/2010/main" val="131312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Spotlight: Atrium</a:t>
            </a:r>
          </a:p>
        </p:txBody>
      </p:sp>
      <p:sp>
        <p:nvSpPr>
          <p:cNvPr id="3" name="Content Placeholder 2"/>
          <p:cNvSpPr>
            <a:spLocks noGrp="1"/>
          </p:cNvSpPr>
          <p:nvPr>
            <p:ph idx="1"/>
          </p:nvPr>
        </p:nvSpPr>
        <p:spPr>
          <a:xfrm>
            <a:off x="1069848" y="2121408"/>
            <a:ext cx="4827369" cy="4050792"/>
          </a:xfrm>
        </p:spPr>
        <p:txBody>
          <a:bodyPr>
            <a:normAutofit/>
          </a:bodyPr>
          <a:lstStyle/>
          <a:p>
            <a:r>
              <a:rPr lang="en-US" dirty="0"/>
              <a:t>Residents can earn “Atrium bucks” by attending groups and following facility policies, including infection prevention and control policies</a:t>
            </a:r>
          </a:p>
          <a:p>
            <a:r>
              <a:rPr lang="en-US" dirty="0"/>
              <a:t>Can use the “money” to purchase personal hygiene items and snacks from the Activities department</a:t>
            </a:r>
          </a:p>
          <a:p>
            <a:r>
              <a:rPr lang="en-US" dirty="0"/>
              <a:t>Great way to incentivize proper distancing, masking, etc. in a fun way that is mutually beneficial</a:t>
            </a:r>
          </a:p>
        </p:txBody>
      </p:sp>
      <p:sp>
        <p:nvSpPr>
          <p:cNvPr id="4" name="Slide Number Placeholder 3"/>
          <p:cNvSpPr>
            <a:spLocks noGrp="1"/>
          </p:cNvSpPr>
          <p:nvPr>
            <p:ph type="sldNum" sz="quarter" idx="12"/>
          </p:nvPr>
        </p:nvSpPr>
        <p:spPr/>
        <p:txBody>
          <a:bodyPr/>
          <a:lstStyle/>
          <a:p>
            <a:fld id="{3FCCF984-64AA-42B4-8D2F-66BCDE3A50F4}" type="slidenum">
              <a:rPr lang="en-US" smtClean="0"/>
              <a:t>26</a:t>
            </a:fld>
            <a:endParaRPr lang="en-US" dirty="0"/>
          </a:p>
        </p:txBody>
      </p:sp>
      <p:pic>
        <p:nvPicPr>
          <p:cNvPr id="5" name="Picture 4"/>
          <p:cNvPicPr>
            <a:picLocks noChangeAspect="1"/>
          </p:cNvPicPr>
          <p:nvPr/>
        </p:nvPicPr>
        <p:blipFill>
          <a:blip r:embed="rId2"/>
          <a:stretch>
            <a:fillRect/>
          </a:stretch>
        </p:blipFill>
        <p:spPr>
          <a:xfrm>
            <a:off x="7359761" y="1614868"/>
            <a:ext cx="3215473" cy="5023041"/>
          </a:xfrm>
          <a:prstGeom prst="rect">
            <a:avLst/>
          </a:prstGeom>
        </p:spPr>
      </p:pic>
      <p:sp>
        <p:nvSpPr>
          <p:cNvPr id="6" name="Rectangle 5">
            <a:extLst>
              <a:ext uri="{FF2B5EF4-FFF2-40B4-BE49-F238E27FC236}">
                <a16:creationId xmlns="" xmlns:a16="http://schemas.microsoft.com/office/drawing/2014/main" id="{10467B24-B081-AE4D-A890-96D05A3DF4AE}"/>
              </a:ext>
            </a:extLst>
          </p:cNvPr>
          <p:cNvSpPr/>
          <p:nvPr/>
        </p:nvSpPr>
        <p:spPr>
          <a:xfrm>
            <a:off x="106017" y="6484020"/>
            <a:ext cx="11205111" cy="307777"/>
          </a:xfrm>
          <a:prstGeom prst="rect">
            <a:avLst/>
          </a:prstGeom>
        </p:spPr>
        <p:txBody>
          <a:bodyPr wrap="square">
            <a:spAutoFit/>
          </a:bodyPr>
          <a:lstStyle/>
          <a:p>
            <a:r>
              <a:rPr lang="en-US" sz="1400" b="1" dirty="0">
                <a:solidFill>
                  <a:srgbClr val="005899"/>
                </a:solidFill>
              </a:rPr>
              <a:t>Source: </a:t>
            </a:r>
            <a:r>
              <a:rPr lang="en-US" sz="1400" dirty="0">
                <a:solidFill>
                  <a:srgbClr val="005899"/>
                </a:solidFill>
              </a:rPr>
              <a:t>Photo courtesy of Atrium</a:t>
            </a:r>
          </a:p>
        </p:txBody>
      </p:sp>
    </p:spTree>
    <p:extLst>
      <p:ext uri="{BB962C8B-B14F-4D97-AF65-F5344CB8AC3E}">
        <p14:creationId xmlns:p14="http://schemas.microsoft.com/office/powerpoint/2010/main" val="5894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8EDCF-E6D9-714F-9D13-F3DBECA8A471}"/>
              </a:ext>
            </a:extLst>
          </p:cNvPr>
          <p:cNvSpPr>
            <a:spLocks noGrp="1"/>
          </p:cNvSpPr>
          <p:nvPr>
            <p:ph type="title"/>
          </p:nvPr>
        </p:nvSpPr>
        <p:spPr/>
        <p:txBody>
          <a:bodyPr/>
          <a:lstStyle/>
          <a:p>
            <a:r>
              <a:rPr lang="en-US" dirty="0"/>
              <a:t>Update: New CDC Guidance for Vaccinated Individuals </a:t>
            </a:r>
          </a:p>
        </p:txBody>
      </p:sp>
      <p:sp>
        <p:nvSpPr>
          <p:cNvPr id="3" name="Content Placeholder 2">
            <a:extLst>
              <a:ext uri="{FF2B5EF4-FFF2-40B4-BE49-F238E27FC236}">
                <a16:creationId xmlns="" xmlns:a16="http://schemas.microsoft.com/office/drawing/2014/main" id="{4551542A-0E91-754C-B7BC-E719D541399A}"/>
              </a:ext>
            </a:extLst>
          </p:cNvPr>
          <p:cNvSpPr>
            <a:spLocks noGrp="1"/>
          </p:cNvSpPr>
          <p:nvPr>
            <p:ph idx="1"/>
          </p:nvPr>
        </p:nvSpPr>
        <p:spPr>
          <a:xfrm>
            <a:off x="1069848" y="2121408"/>
            <a:ext cx="6616413" cy="4050792"/>
          </a:xfrm>
        </p:spPr>
        <p:txBody>
          <a:bodyPr>
            <a:normAutofit fontScale="92500"/>
          </a:bodyPr>
          <a:lstStyle/>
          <a:p>
            <a:r>
              <a:rPr lang="en-US" dirty="0"/>
              <a:t>New CDC/CMS guidance has been released which has updates on requirements for testing, group activities, and communal dining for vaccinated individuals in healthcare settings (including long-term care facilities)</a:t>
            </a:r>
          </a:p>
          <a:p>
            <a:r>
              <a:rPr lang="en-US" dirty="0"/>
              <a:t>Please attend the IDPH webinar tomorrow at 1 p.m. to hear more details about these updates and how they will impact your facility</a:t>
            </a:r>
          </a:p>
          <a:p>
            <a:pPr lvl="1"/>
            <a:r>
              <a:rPr lang="en-US" dirty="0"/>
              <a:t>The registration link for tomorrow’s webinar is on our HAN page</a:t>
            </a:r>
          </a:p>
          <a:p>
            <a:r>
              <a:rPr lang="en-US" dirty="0"/>
              <a:t>Please follow guidance as outlined by IDPH tomorrow</a:t>
            </a:r>
          </a:p>
          <a:p>
            <a:r>
              <a:rPr lang="en-US" dirty="0"/>
              <a:t>We will provide additional updates during our follow-up calls with your facilities and the next roundtable</a:t>
            </a:r>
          </a:p>
        </p:txBody>
      </p:sp>
      <p:sp>
        <p:nvSpPr>
          <p:cNvPr id="4" name="Slide Number Placeholder 3">
            <a:extLst>
              <a:ext uri="{FF2B5EF4-FFF2-40B4-BE49-F238E27FC236}">
                <a16:creationId xmlns="" xmlns:a16="http://schemas.microsoft.com/office/drawing/2014/main" id="{FE2E6574-E4D4-F34E-ABCC-CBACBF0E1289}"/>
              </a:ext>
            </a:extLst>
          </p:cNvPr>
          <p:cNvSpPr>
            <a:spLocks noGrp="1"/>
          </p:cNvSpPr>
          <p:nvPr>
            <p:ph type="sldNum" sz="quarter" idx="12"/>
          </p:nvPr>
        </p:nvSpPr>
        <p:spPr/>
        <p:txBody>
          <a:bodyPr/>
          <a:lstStyle/>
          <a:p>
            <a:fld id="{3FCCF984-64AA-42B4-8D2F-66BCDE3A50F4}" type="slidenum">
              <a:rPr lang="en-US" smtClean="0"/>
              <a:t>27</a:t>
            </a:fld>
            <a:endParaRPr lang="en-US" dirty="0"/>
          </a:p>
        </p:txBody>
      </p:sp>
      <p:pic>
        <p:nvPicPr>
          <p:cNvPr id="5" name="Picture 2" descr="Hot Off the Press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20058" b="31452"/>
          <a:stretch/>
        </p:blipFill>
        <p:spPr bwMode="auto">
          <a:xfrm>
            <a:off x="7686261" y="2534194"/>
            <a:ext cx="4474442" cy="180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80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242667-EB2F-BB42-81B6-D7989699965D}"/>
              </a:ext>
            </a:extLst>
          </p:cNvPr>
          <p:cNvSpPr>
            <a:spLocks noGrp="1"/>
          </p:cNvSpPr>
          <p:nvPr>
            <p:ph type="title"/>
          </p:nvPr>
        </p:nvSpPr>
        <p:spPr/>
        <p:txBody>
          <a:bodyPr/>
          <a:lstStyle/>
          <a:p>
            <a:r>
              <a:rPr lang="en-US" dirty="0"/>
              <a:t>Reminder: Mask Optimization Strategies</a:t>
            </a:r>
          </a:p>
        </p:txBody>
      </p:sp>
      <p:sp>
        <p:nvSpPr>
          <p:cNvPr id="3" name="Content Placeholder 2">
            <a:extLst>
              <a:ext uri="{FF2B5EF4-FFF2-40B4-BE49-F238E27FC236}">
                <a16:creationId xmlns="" xmlns:a16="http://schemas.microsoft.com/office/drawing/2014/main" id="{4988EB33-C25B-F849-B580-61A46CEFCBFA}"/>
              </a:ext>
            </a:extLst>
          </p:cNvPr>
          <p:cNvSpPr>
            <a:spLocks noGrp="1"/>
          </p:cNvSpPr>
          <p:nvPr>
            <p:ph idx="1"/>
          </p:nvPr>
        </p:nvSpPr>
        <p:spPr>
          <a:xfrm>
            <a:off x="1014839" y="2169160"/>
            <a:ext cx="5084209" cy="4050792"/>
          </a:xfrm>
        </p:spPr>
        <p:txBody>
          <a:bodyPr>
            <a:normAutofit fontScale="85000" lnSpcReduction="20000"/>
          </a:bodyPr>
          <a:lstStyle/>
          <a:p>
            <a:pPr marL="0" indent="0">
              <a:buNone/>
            </a:pPr>
            <a:r>
              <a:rPr lang="en-US" b="1" dirty="0">
                <a:solidFill>
                  <a:srgbClr val="FF0000"/>
                </a:solidFill>
              </a:rPr>
              <a:t>Crisis capacity:</a:t>
            </a:r>
          </a:p>
          <a:p>
            <a:r>
              <a:rPr lang="en-US" dirty="0"/>
              <a:t>Mask re-use (i.e., re-donning a mask that was previously doffed) </a:t>
            </a:r>
          </a:p>
          <a:p>
            <a:pPr marL="0" indent="0">
              <a:buNone/>
            </a:pPr>
            <a:endParaRPr lang="en-US" dirty="0"/>
          </a:p>
          <a:p>
            <a:pPr marL="0" indent="0">
              <a:buNone/>
            </a:pPr>
            <a:r>
              <a:rPr lang="en-US" b="1" dirty="0">
                <a:solidFill>
                  <a:srgbClr val="FFC000"/>
                </a:solidFill>
              </a:rPr>
              <a:t>Contingency capacity: </a:t>
            </a:r>
          </a:p>
          <a:p>
            <a:r>
              <a:rPr lang="en-US" dirty="0"/>
              <a:t>Extended use (e.g., wearing </a:t>
            </a:r>
            <a:r>
              <a:rPr lang="en-US" dirty="0" smtClean="0"/>
              <a:t>the same </a:t>
            </a:r>
            <a:r>
              <a:rPr lang="en-US" dirty="0"/>
              <a:t>mask from room to room) </a:t>
            </a:r>
          </a:p>
          <a:p>
            <a:r>
              <a:rPr lang="en-US" dirty="0" smtClean="0"/>
              <a:t>Discarding a mask anytime you doff (i.e., take it off) and putting on a new mask every time you don </a:t>
            </a:r>
            <a:endParaRPr lang="en-US" dirty="0"/>
          </a:p>
          <a:p>
            <a:endParaRPr lang="en-US" dirty="0"/>
          </a:p>
          <a:p>
            <a:pPr marL="0" indent="0">
              <a:buNone/>
            </a:pPr>
            <a:r>
              <a:rPr lang="en-US" b="1" dirty="0">
                <a:solidFill>
                  <a:srgbClr val="00B050"/>
                </a:solidFill>
              </a:rPr>
              <a:t>Conventional capacity: </a:t>
            </a:r>
          </a:p>
          <a:p>
            <a:r>
              <a:rPr lang="en-US" dirty="0"/>
              <a:t>No reuse and no extended use</a:t>
            </a:r>
          </a:p>
          <a:p>
            <a:r>
              <a:rPr lang="en-US" dirty="0"/>
              <a:t>New mask for each resident encounter</a:t>
            </a:r>
          </a:p>
          <a:p>
            <a:pPr algn="ctr"/>
            <a:endParaRPr lang="en-US" dirty="0"/>
          </a:p>
        </p:txBody>
      </p:sp>
      <p:sp>
        <p:nvSpPr>
          <p:cNvPr id="4" name="Slide Number Placeholder 3">
            <a:extLst>
              <a:ext uri="{FF2B5EF4-FFF2-40B4-BE49-F238E27FC236}">
                <a16:creationId xmlns="" xmlns:a16="http://schemas.microsoft.com/office/drawing/2014/main" id="{D6D55AB1-8500-614B-9B30-D2A57ED6BC6F}"/>
              </a:ext>
            </a:extLst>
          </p:cNvPr>
          <p:cNvSpPr>
            <a:spLocks noGrp="1"/>
          </p:cNvSpPr>
          <p:nvPr>
            <p:ph type="sldNum" sz="quarter" idx="12"/>
          </p:nvPr>
        </p:nvSpPr>
        <p:spPr/>
        <p:txBody>
          <a:bodyPr/>
          <a:lstStyle/>
          <a:p>
            <a:fld id="{3FCCF984-64AA-42B4-8D2F-66BCDE3A50F4}" type="slidenum">
              <a:rPr lang="en-US" smtClean="0"/>
              <a:t>28</a:t>
            </a:fld>
            <a:endParaRPr lang="en-US" dirty="0"/>
          </a:p>
        </p:txBody>
      </p:sp>
      <p:pic>
        <p:nvPicPr>
          <p:cNvPr id="1026" name="Picture 2" descr="3 Ply Surgical Mask USA Made (50pcs) - SILC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69600" y="1711216"/>
            <a:ext cx="4561568" cy="45615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10467B24-B081-AE4D-A890-96D05A3DF4AE}"/>
              </a:ext>
            </a:extLst>
          </p:cNvPr>
          <p:cNvSpPr/>
          <p:nvPr/>
        </p:nvSpPr>
        <p:spPr>
          <a:xfrm>
            <a:off x="106017" y="6484020"/>
            <a:ext cx="11205111" cy="307777"/>
          </a:xfrm>
          <a:prstGeom prst="rect">
            <a:avLst/>
          </a:prstGeom>
        </p:spPr>
        <p:txBody>
          <a:bodyPr wrap="square">
            <a:spAutoFit/>
          </a:bodyPr>
          <a:lstStyle/>
          <a:p>
            <a:r>
              <a:rPr lang="en-US" sz="1400" b="1" dirty="0">
                <a:solidFill>
                  <a:srgbClr val="005899"/>
                </a:solidFill>
              </a:rPr>
              <a:t>Source: </a:t>
            </a:r>
            <a:r>
              <a:rPr lang="en-US" sz="1400" dirty="0">
                <a:solidFill>
                  <a:srgbClr val="005899"/>
                </a:solidFill>
              </a:rPr>
              <a:t>https://www.cdc.gov/coronavirus/2019-ncov/hcp/ppe-strategy/face-masks.html</a:t>
            </a:r>
          </a:p>
        </p:txBody>
      </p:sp>
    </p:spTree>
    <p:extLst>
      <p:ext uri="{BB962C8B-B14F-4D97-AF65-F5344CB8AC3E}">
        <p14:creationId xmlns:p14="http://schemas.microsoft.com/office/powerpoint/2010/main" val="1990032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E48A12-3478-C049-B98C-73968790B752}"/>
              </a:ext>
            </a:extLst>
          </p:cNvPr>
          <p:cNvSpPr>
            <a:spLocks noGrp="1"/>
          </p:cNvSpPr>
          <p:nvPr>
            <p:ph type="title"/>
          </p:nvPr>
        </p:nvSpPr>
        <p:spPr/>
        <p:txBody>
          <a:bodyPr/>
          <a:lstStyle/>
          <a:p>
            <a:r>
              <a:rPr lang="en-US" dirty="0"/>
              <a:t>Reminder: N95 Optimization Strategies</a:t>
            </a:r>
          </a:p>
        </p:txBody>
      </p:sp>
      <p:sp>
        <p:nvSpPr>
          <p:cNvPr id="3" name="Content Placeholder 2">
            <a:extLst>
              <a:ext uri="{FF2B5EF4-FFF2-40B4-BE49-F238E27FC236}">
                <a16:creationId xmlns="" xmlns:a16="http://schemas.microsoft.com/office/drawing/2014/main" id="{F36A5411-A69F-BC47-9D2B-6CA06FF14D87}"/>
              </a:ext>
            </a:extLst>
          </p:cNvPr>
          <p:cNvSpPr>
            <a:spLocks noGrp="1"/>
          </p:cNvSpPr>
          <p:nvPr>
            <p:ph idx="1"/>
          </p:nvPr>
        </p:nvSpPr>
        <p:spPr>
          <a:xfrm>
            <a:off x="445734" y="2093976"/>
            <a:ext cx="5838952" cy="4050792"/>
          </a:xfrm>
        </p:spPr>
        <p:txBody>
          <a:bodyPr>
            <a:normAutofit fontScale="85000" lnSpcReduction="20000"/>
          </a:bodyPr>
          <a:lstStyle/>
          <a:p>
            <a:pPr marL="0" indent="0">
              <a:buNone/>
            </a:pPr>
            <a:r>
              <a:rPr lang="en-US" b="1" dirty="0">
                <a:solidFill>
                  <a:srgbClr val="E4002B"/>
                </a:solidFill>
              </a:rPr>
              <a:t>Crisis capacity:</a:t>
            </a:r>
          </a:p>
          <a:p>
            <a:r>
              <a:rPr lang="en-US" dirty="0" smtClean="0"/>
              <a:t>N95 </a:t>
            </a:r>
            <a:r>
              <a:rPr lang="en-US" dirty="0"/>
              <a:t>re-use (i.e., re-donning a respirator that was previously doffed) </a:t>
            </a:r>
          </a:p>
          <a:p>
            <a:pPr marL="0" indent="0">
              <a:buNone/>
            </a:pPr>
            <a:endParaRPr lang="en-US" dirty="0"/>
          </a:p>
          <a:p>
            <a:pPr marL="0" indent="0">
              <a:buNone/>
            </a:pPr>
            <a:r>
              <a:rPr lang="en-US" b="1" dirty="0">
                <a:solidFill>
                  <a:srgbClr val="FFB323"/>
                </a:solidFill>
              </a:rPr>
              <a:t>Contingency capacity:</a:t>
            </a:r>
          </a:p>
          <a:p>
            <a:r>
              <a:rPr lang="en-US" dirty="0"/>
              <a:t>Extended use (i.e., wearing the same respirator from room to room</a:t>
            </a:r>
            <a:r>
              <a:rPr lang="en-US" dirty="0" smtClean="0"/>
              <a:t>)</a:t>
            </a:r>
          </a:p>
          <a:p>
            <a:r>
              <a:rPr lang="en-US" dirty="0"/>
              <a:t>Discarding a </a:t>
            </a:r>
            <a:r>
              <a:rPr lang="en-US" dirty="0" smtClean="0"/>
              <a:t>respirator anytime </a:t>
            </a:r>
            <a:r>
              <a:rPr lang="en-US" dirty="0"/>
              <a:t>you doff (i.e., take it off) and putting on a new </a:t>
            </a:r>
            <a:r>
              <a:rPr lang="en-US" dirty="0" smtClean="0"/>
              <a:t>respirator every </a:t>
            </a:r>
            <a:r>
              <a:rPr lang="en-US" dirty="0"/>
              <a:t>time you don </a:t>
            </a:r>
          </a:p>
          <a:p>
            <a:pPr marL="0" indent="0">
              <a:buNone/>
            </a:pPr>
            <a:endParaRPr lang="en-US" dirty="0"/>
          </a:p>
          <a:p>
            <a:pPr marL="0" indent="0">
              <a:buNone/>
            </a:pPr>
            <a:r>
              <a:rPr lang="en-US" b="1" dirty="0">
                <a:solidFill>
                  <a:srgbClr val="00B050"/>
                </a:solidFill>
              </a:rPr>
              <a:t>Conventional capacity:</a:t>
            </a:r>
          </a:p>
          <a:p>
            <a:r>
              <a:rPr lang="en-US" dirty="0"/>
              <a:t>Single use (i.e., use </a:t>
            </a:r>
            <a:r>
              <a:rPr lang="en-US" dirty="0" smtClean="0"/>
              <a:t>one N95 </a:t>
            </a:r>
            <a:r>
              <a:rPr lang="en-US" dirty="0"/>
              <a:t>for the care of one resident, discard that N95, and then get a new N95 for the care of the next resident)</a:t>
            </a:r>
          </a:p>
          <a:p>
            <a:pPr marL="0" indent="0">
              <a:buNone/>
            </a:pPr>
            <a:endParaRPr lang="en-US" dirty="0"/>
          </a:p>
        </p:txBody>
      </p:sp>
      <p:sp>
        <p:nvSpPr>
          <p:cNvPr id="4" name="Slide Number Placeholder 3">
            <a:extLst>
              <a:ext uri="{FF2B5EF4-FFF2-40B4-BE49-F238E27FC236}">
                <a16:creationId xmlns="" xmlns:a16="http://schemas.microsoft.com/office/drawing/2014/main" id="{764CBDE3-DF68-F64E-A97D-2DDAF6DA3378}"/>
              </a:ext>
            </a:extLst>
          </p:cNvPr>
          <p:cNvSpPr>
            <a:spLocks noGrp="1"/>
          </p:cNvSpPr>
          <p:nvPr>
            <p:ph type="sldNum" sz="quarter" idx="12"/>
          </p:nvPr>
        </p:nvSpPr>
        <p:spPr/>
        <p:txBody>
          <a:bodyPr/>
          <a:lstStyle/>
          <a:p>
            <a:fld id="{3FCCF984-64AA-42B4-8D2F-66BCDE3A50F4}" type="slidenum">
              <a:rPr lang="en-US" smtClean="0"/>
              <a:t>29</a:t>
            </a:fld>
            <a:endParaRPr lang="en-US" dirty="0"/>
          </a:p>
        </p:txBody>
      </p:sp>
      <p:sp>
        <p:nvSpPr>
          <p:cNvPr id="5" name="Rectangle 4">
            <a:extLst>
              <a:ext uri="{FF2B5EF4-FFF2-40B4-BE49-F238E27FC236}">
                <a16:creationId xmlns="" xmlns:a16="http://schemas.microsoft.com/office/drawing/2014/main" id="{10467B24-B081-AE4D-A890-96D05A3DF4AE}"/>
              </a:ext>
            </a:extLst>
          </p:cNvPr>
          <p:cNvSpPr/>
          <p:nvPr/>
        </p:nvSpPr>
        <p:spPr>
          <a:xfrm>
            <a:off x="106017" y="6484020"/>
            <a:ext cx="11205111" cy="307777"/>
          </a:xfrm>
          <a:prstGeom prst="rect">
            <a:avLst/>
          </a:prstGeom>
        </p:spPr>
        <p:txBody>
          <a:bodyPr wrap="square">
            <a:spAutoFit/>
          </a:bodyPr>
          <a:lstStyle/>
          <a:p>
            <a:r>
              <a:rPr lang="en-US" sz="1400" b="1" dirty="0">
                <a:solidFill>
                  <a:srgbClr val="005899"/>
                </a:solidFill>
              </a:rPr>
              <a:t>Source: </a:t>
            </a:r>
            <a:r>
              <a:rPr lang="en-US" sz="1400" dirty="0">
                <a:solidFill>
                  <a:srgbClr val="005899"/>
                </a:solidFill>
              </a:rPr>
              <a:t>https://www.cdc.gov/coronavirus/2019-ncov/hcp/respirators-strategy/index.html</a:t>
            </a:r>
          </a:p>
        </p:txBody>
      </p:sp>
      <p:pic>
        <p:nvPicPr>
          <p:cNvPr id="8" name="Picture 7"/>
          <p:cNvPicPr>
            <a:picLocks noChangeAspect="1"/>
          </p:cNvPicPr>
          <p:nvPr/>
        </p:nvPicPr>
        <p:blipFill>
          <a:blip r:embed="rId3"/>
          <a:stretch>
            <a:fillRect/>
          </a:stretch>
        </p:blipFill>
        <p:spPr>
          <a:xfrm>
            <a:off x="7363678" y="2433228"/>
            <a:ext cx="4267490" cy="3139653"/>
          </a:xfrm>
          <a:prstGeom prst="rect">
            <a:avLst/>
          </a:prstGeom>
        </p:spPr>
      </p:pic>
    </p:spTree>
    <p:extLst>
      <p:ext uri="{BB962C8B-B14F-4D97-AF65-F5344CB8AC3E}">
        <p14:creationId xmlns:p14="http://schemas.microsoft.com/office/powerpoint/2010/main" val="66239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87F6A8-39C9-B942-ABC5-C959FC17706C}"/>
              </a:ext>
            </a:extLst>
          </p:cNvPr>
          <p:cNvSpPr>
            <a:spLocks noGrp="1"/>
          </p:cNvSpPr>
          <p:nvPr>
            <p:ph type="title"/>
          </p:nvPr>
        </p:nvSpPr>
        <p:spPr/>
        <p:txBody>
          <a:bodyPr/>
          <a:lstStyle/>
          <a:p>
            <a:r>
              <a:rPr lang="en-US" dirty="0"/>
              <a:t>Chicago Dashboard</a:t>
            </a:r>
          </a:p>
        </p:txBody>
      </p:sp>
      <p:sp>
        <p:nvSpPr>
          <p:cNvPr id="4" name="Slide Number Placeholder 3">
            <a:extLst>
              <a:ext uri="{FF2B5EF4-FFF2-40B4-BE49-F238E27FC236}">
                <a16:creationId xmlns="" xmlns:a16="http://schemas.microsoft.com/office/drawing/2014/main" id="{85E7D978-9F46-DE4A-A828-9E80AFED4CB8}"/>
              </a:ext>
            </a:extLst>
          </p:cNvPr>
          <p:cNvSpPr>
            <a:spLocks noGrp="1"/>
          </p:cNvSpPr>
          <p:nvPr>
            <p:ph type="sldNum" sz="quarter" idx="12"/>
          </p:nvPr>
        </p:nvSpPr>
        <p:spPr/>
        <p:txBody>
          <a:bodyPr/>
          <a:lstStyle/>
          <a:p>
            <a:fld id="{3FCCF984-64AA-42B4-8D2F-66BCDE3A50F4}" type="slidenum">
              <a:rPr lang="en-US" smtClean="0"/>
              <a:t>3</a:t>
            </a:fld>
            <a:endParaRPr lang="en-US" dirty="0"/>
          </a:p>
        </p:txBody>
      </p:sp>
      <p:sp>
        <p:nvSpPr>
          <p:cNvPr id="6" name="Rectangle 5">
            <a:extLst>
              <a:ext uri="{FF2B5EF4-FFF2-40B4-BE49-F238E27FC236}">
                <a16:creationId xmlns="" xmlns:a16="http://schemas.microsoft.com/office/drawing/2014/main" id="{E79C1181-E6AE-514A-966A-701278B05407}"/>
              </a:ext>
            </a:extLst>
          </p:cNvPr>
          <p:cNvSpPr/>
          <p:nvPr/>
        </p:nvSpPr>
        <p:spPr>
          <a:xfrm>
            <a:off x="0" y="6507104"/>
            <a:ext cx="12631478" cy="261610"/>
          </a:xfrm>
          <a:prstGeom prst="rect">
            <a:avLst/>
          </a:prstGeom>
        </p:spPr>
        <p:txBody>
          <a:bodyPr wrap="square">
            <a:spAutoFit/>
          </a:bodyPr>
          <a:lstStyle/>
          <a:p>
            <a:r>
              <a:rPr lang="en-US" sz="1100" b="1" dirty="0">
                <a:solidFill>
                  <a:srgbClr val="005899"/>
                </a:solidFill>
              </a:rPr>
              <a:t>Source</a:t>
            </a:r>
            <a:r>
              <a:rPr lang="en-US" sz="1100" dirty="0">
                <a:solidFill>
                  <a:srgbClr val="005899"/>
                </a:solidFill>
              </a:rPr>
              <a:t>: https://www.chicago.gov/city/en/sites/covid-19/home/covid-dashboard.html</a:t>
            </a:r>
          </a:p>
        </p:txBody>
      </p:sp>
      <p:pic>
        <p:nvPicPr>
          <p:cNvPr id="3" name="Picture 2"/>
          <p:cNvPicPr>
            <a:picLocks noChangeAspect="1"/>
          </p:cNvPicPr>
          <p:nvPr/>
        </p:nvPicPr>
        <p:blipFill>
          <a:blip r:embed="rId2"/>
          <a:stretch>
            <a:fillRect/>
          </a:stretch>
        </p:blipFill>
        <p:spPr>
          <a:xfrm>
            <a:off x="1871359" y="1662041"/>
            <a:ext cx="8240275" cy="4610743"/>
          </a:xfrm>
          <a:prstGeom prst="rect">
            <a:avLst/>
          </a:prstGeom>
        </p:spPr>
      </p:pic>
    </p:spTree>
    <p:extLst>
      <p:ext uri="{BB962C8B-B14F-4D97-AF65-F5344CB8AC3E}">
        <p14:creationId xmlns:p14="http://schemas.microsoft.com/office/powerpoint/2010/main" val="123816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242667-EB2F-BB42-81B6-D7989699965D}"/>
              </a:ext>
            </a:extLst>
          </p:cNvPr>
          <p:cNvSpPr>
            <a:spLocks noGrp="1"/>
          </p:cNvSpPr>
          <p:nvPr>
            <p:ph type="title"/>
          </p:nvPr>
        </p:nvSpPr>
        <p:spPr/>
        <p:txBody>
          <a:bodyPr/>
          <a:lstStyle/>
          <a:p>
            <a:r>
              <a:rPr lang="en-US" dirty="0"/>
              <a:t>Reminder: Gown Optimization Strategies</a:t>
            </a:r>
          </a:p>
        </p:txBody>
      </p:sp>
      <p:sp>
        <p:nvSpPr>
          <p:cNvPr id="3" name="Content Placeholder 2">
            <a:extLst>
              <a:ext uri="{FF2B5EF4-FFF2-40B4-BE49-F238E27FC236}">
                <a16:creationId xmlns="" xmlns:a16="http://schemas.microsoft.com/office/drawing/2014/main" id="{4988EB33-C25B-F849-B580-61A46CEFCBFA}"/>
              </a:ext>
            </a:extLst>
          </p:cNvPr>
          <p:cNvSpPr>
            <a:spLocks noGrp="1"/>
          </p:cNvSpPr>
          <p:nvPr>
            <p:ph idx="1"/>
          </p:nvPr>
        </p:nvSpPr>
        <p:spPr>
          <a:xfrm>
            <a:off x="392030" y="2221992"/>
            <a:ext cx="6042152" cy="4050792"/>
          </a:xfrm>
        </p:spPr>
        <p:txBody>
          <a:bodyPr>
            <a:normAutofit fontScale="77500" lnSpcReduction="20000"/>
          </a:bodyPr>
          <a:lstStyle/>
          <a:p>
            <a:pPr marL="0" indent="0">
              <a:buNone/>
            </a:pPr>
            <a:r>
              <a:rPr lang="en-US" b="1" dirty="0">
                <a:solidFill>
                  <a:srgbClr val="E4002B"/>
                </a:solidFill>
              </a:rPr>
              <a:t>Crisis capacity:</a:t>
            </a:r>
          </a:p>
          <a:p>
            <a:r>
              <a:rPr lang="en-US" dirty="0"/>
              <a:t>Extended gown use (e.g., wearing the same gown from room to room in the COVID unit)</a:t>
            </a:r>
          </a:p>
          <a:p>
            <a:r>
              <a:rPr lang="en-US" dirty="0"/>
              <a:t>Re-donning a previously used </a:t>
            </a:r>
            <a:r>
              <a:rPr lang="en-US" dirty="0" smtClean="0"/>
              <a:t>gown</a:t>
            </a:r>
          </a:p>
          <a:p>
            <a:r>
              <a:rPr lang="en-US" dirty="0"/>
              <a:t>U</a:t>
            </a:r>
            <a:r>
              <a:rPr lang="en-US" dirty="0" smtClean="0"/>
              <a:t>sing gown alternatives (e.g., washable patient gowns or laboratory coats)</a:t>
            </a:r>
          </a:p>
          <a:p>
            <a:pPr marL="0" indent="0">
              <a:buNone/>
            </a:pPr>
            <a:r>
              <a:rPr lang="en-US" dirty="0"/>
              <a:t/>
            </a:r>
            <a:br>
              <a:rPr lang="en-US" dirty="0"/>
            </a:br>
            <a:r>
              <a:rPr lang="en-US" b="1" dirty="0">
                <a:solidFill>
                  <a:srgbClr val="FFC000"/>
                </a:solidFill>
              </a:rPr>
              <a:t>Contingency capacity: </a:t>
            </a:r>
            <a:endParaRPr lang="en-US" dirty="0">
              <a:solidFill>
                <a:srgbClr val="FFC000"/>
              </a:solidFill>
            </a:endParaRPr>
          </a:p>
          <a:p>
            <a:r>
              <a:rPr lang="en-US" dirty="0" smtClean="0"/>
              <a:t>Using coveralls (not recommended) </a:t>
            </a:r>
            <a:endParaRPr lang="en-US" dirty="0"/>
          </a:p>
          <a:p>
            <a:pPr marL="0" indent="0">
              <a:buNone/>
            </a:pPr>
            <a:endParaRPr lang="en-US" dirty="0"/>
          </a:p>
          <a:p>
            <a:pPr marL="0" indent="0">
              <a:buNone/>
            </a:pPr>
            <a:r>
              <a:rPr lang="en-US" b="1" dirty="0">
                <a:solidFill>
                  <a:srgbClr val="00B050"/>
                </a:solidFill>
              </a:rPr>
              <a:t>Conventional capacity:</a:t>
            </a:r>
          </a:p>
          <a:p>
            <a:r>
              <a:rPr lang="en-US" dirty="0"/>
              <a:t>Single-use disposable gowns (used for one resident and discarded after doffing)</a:t>
            </a:r>
          </a:p>
          <a:p>
            <a:r>
              <a:rPr lang="en-US" dirty="0"/>
              <a:t>Reusable (i.e., washable) gowns (used for one resident and laundered after doffing) </a:t>
            </a:r>
          </a:p>
          <a:p>
            <a:endParaRPr lang="en-US" dirty="0"/>
          </a:p>
        </p:txBody>
      </p:sp>
      <p:sp>
        <p:nvSpPr>
          <p:cNvPr id="4" name="Slide Number Placeholder 3">
            <a:extLst>
              <a:ext uri="{FF2B5EF4-FFF2-40B4-BE49-F238E27FC236}">
                <a16:creationId xmlns="" xmlns:a16="http://schemas.microsoft.com/office/drawing/2014/main" id="{D6D55AB1-8500-614B-9B30-D2A57ED6BC6F}"/>
              </a:ext>
            </a:extLst>
          </p:cNvPr>
          <p:cNvSpPr>
            <a:spLocks noGrp="1"/>
          </p:cNvSpPr>
          <p:nvPr>
            <p:ph type="sldNum" sz="quarter" idx="12"/>
          </p:nvPr>
        </p:nvSpPr>
        <p:spPr/>
        <p:txBody>
          <a:bodyPr/>
          <a:lstStyle/>
          <a:p>
            <a:fld id="{3FCCF984-64AA-42B4-8D2F-66BCDE3A50F4}" type="slidenum">
              <a:rPr lang="en-US" smtClean="0"/>
              <a:t>30</a:t>
            </a:fld>
            <a:endParaRPr lang="en-US" dirty="0"/>
          </a:p>
        </p:txBody>
      </p:sp>
      <p:pic>
        <p:nvPicPr>
          <p:cNvPr id="3074" name="Picture 2" descr="https://www.medicus-health.com/media/catalog/product/cache/d1e6a1dc58e3d40b42047324b7a7f3d3/5/1/5187m3_isolation_gown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1995" y="1967780"/>
            <a:ext cx="3946253" cy="43050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10467B24-B081-AE4D-A890-96D05A3DF4AE}"/>
              </a:ext>
            </a:extLst>
          </p:cNvPr>
          <p:cNvSpPr/>
          <p:nvPr/>
        </p:nvSpPr>
        <p:spPr>
          <a:xfrm>
            <a:off x="106017" y="6484020"/>
            <a:ext cx="11205111" cy="307777"/>
          </a:xfrm>
          <a:prstGeom prst="rect">
            <a:avLst/>
          </a:prstGeom>
        </p:spPr>
        <p:txBody>
          <a:bodyPr wrap="square">
            <a:spAutoFit/>
          </a:bodyPr>
          <a:lstStyle/>
          <a:p>
            <a:r>
              <a:rPr lang="en-US" sz="1400" b="1" dirty="0">
                <a:solidFill>
                  <a:srgbClr val="005899"/>
                </a:solidFill>
              </a:rPr>
              <a:t>Source: </a:t>
            </a:r>
            <a:r>
              <a:rPr lang="en-US" sz="1400" dirty="0">
                <a:solidFill>
                  <a:srgbClr val="005899"/>
                </a:solidFill>
              </a:rPr>
              <a:t>https://www.cdc.gov/coronavirus/2019-ncov/hcp/ppe-strategy/isolation-gowns.html</a:t>
            </a:r>
          </a:p>
        </p:txBody>
      </p:sp>
    </p:spTree>
    <p:extLst>
      <p:ext uri="{BB962C8B-B14F-4D97-AF65-F5344CB8AC3E}">
        <p14:creationId xmlns:p14="http://schemas.microsoft.com/office/powerpoint/2010/main" val="2500594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CD6E7B-C326-7541-AA46-B54397340423}"/>
              </a:ext>
            </a:extLst>
          </p:cNvPr>
          <p:cNvSpPr>
            <a:spLocks noGrp="1"/>
          </p:cNvSpPr>
          <p:nvPr>
            <p:ph type="title"/>
          </p:nvPr>
        </p:nvSpPr>
        <p:spPr/>
        <p:txBody>
          <a:bodyPr/>
          <a:lstStyle/>
          <a:p>
            <a:r>
              <a:rPr lang="en-US" dirty="0"/>
              <a:t>Reminder: Eye Protection Optimization Strategies</a:t>
            </a:r>
          </a:p>
        </p:txBody>
      </p:sp>
      <p:sp>
        <p:nvSpPr>
          <p:cNvPr id="3" name="Content Placeholder 2">
            <a:extLst>
              <a:ext uri="{FF2B5EF4-FFF2-40B4-BE49-F238E27FC236}">
                <a16:creationId xmlns="" xmlns:a16="http://schemas.microsoft.com/office/drawing/2014/main" id="{535BA46F-6DC6-4544-8311-04894A9379C4}"/>
              </a:ext>
            </a:extLst>
          </p:cNvPr>
          <p:cNvSpPr>
            <a:spLocks noGrp="1"/>
          </p:cNvSpPr>
          <p:nvPr>
            <p:ph idx="1"/>
          </p:nvPr>
        </p:nvSpPr>
        <p:spPr>
          <a:xfrm>
            <a:off x="257048" y="2093976"/>
            <a:ext cx="8219295" cy="4050792"/>
          </a:xfrm>
        </p:spPr>
        <p:txBody>
          <a:bodyPr>
            <a:normAutofit fontScale="85000" lnSpcReduction="20000"/>
          </a:bodyPr>
          <a:lstStyle/>
          <a:p>
            <a:pPr marL="0" indent="0">
              <a:buNone/>
            </a:pPr>
            <a:r>
              <a:rPr lang="en-US" b="1" dirty="0">
                <a:solidFill>
                  <a:srgbClr val="FF0000"/>
                </a:solidFill>
              </a:rPr>
              <a:t>Crisis capacity:</a:t>
            </a:r>
          </a:p>
          <a:p>
            <a:r>
              <a:rPr lang="en-US" dirty="0"/>
              <a:t>Using safety glasses (e.g., trauma glasses) that cover the sides of the eyes</a:t>
            </a:r>
          </a:p>
          <a:p>
            <a:r>
              <a:rPr lang="en-US" dirty="0"/>
              <a:t>Using eye protection beyond their manufacturer-designated shelf life </a:t>
            </a:r>
          </a:p>
          <a:p>
            <a:endParaRPr lang="en-US" dirty="0"/>
          </a:p>
          <a:p>
            <a:pPr marL="0" indent="0">
              <a:buNone/>
            </a:pPr>
            <a:r>
              <a:rPr lang="en-US" b="1" dirty="0">
                <a:solidFill>
                  <a:srgbClr val="FFC000"/>
                </a:solidFill>
              </a:rPr>
              <a:t>Contingency capacity:</a:t>
            </a:r>
          </a:p>
          <a:p>
            <a:r>
              <a:rPr lang="en-US" dirty="0"/>
              <a:t>Extended use (i.e., wearing the same eye protection from room to room)</a:t>
            </a:r>
          </a:p>
          <a:p>
            <a:r>
              <a:rPr lang="en-US" dirty="0"/>
              <a:t>Using disposable eye protection more than once</a:t>
            </a:r>
          </a:p>
          <a:p>
            <a:pPr marL="0" indent="0">
              <a:buNone/>
            </a:pPr>
            <a:endParaRPr lang="en-US" dirty="0"/>
          </a:p>
          <a:p>
            <a:pPr marL="0" indent="0">
              <a:buNone/>
            </a:pPr>
            <a:r>
              <a:rPr lang="en-US" b="1" dirty="0">
                <a:solidFill>
                  <a:srgbClr val="00B050"/>
                </a:solidFill>
              </a:rPr>
              <a:t>Conventional capacity:</a:t>
            </a:r>
          </a:p>
          <a:p>
            <a:r>
              <a:rPr lang="en-US" dirty="0"/>
              <a:t>Using disposable eye protection and discarding after each resident encounter</a:t>
            </a:r>
          </a:p>
          <a:p>
            <a:r>
              <a:rPr lang="en-US" dirty="0"/>
              <a:t>Using reusable eye protection and disinfecting after each resident encounter</a:t>
            </a:r>
          </a:p>
          <a:p>
            <a:endParaRPr lang="en-US" b="1" dirty="0"/>
          </a:p>
          <a:p>
            <a:pPr marL="0" indent="0">
              <a:buNone/>
            </a:pPr>
            <a:endParaRPr lang="en-US" dirty="0"/>
          </a:p>
        </p:txBody>
      </p:sp>
      <p:sp>
        <p:nvSpPr>
          <p:cNvPr id="4" name="Slide Number Placeholder 3">
            <a:extLst>
              <a:ext uri="{FF2B5EF4-FFF2-40B4-BE49-F238E27FC236}">
                <a16:creationId xmlns="" xmlns:a16="http://schemas.microsoft.com/office/drawing/2014/main" id="{6635CC5D-7328-344B-B1BB-07C90919560C}"/>
              </a:ext>
            </a:extLst>
          </p:cNvPr>
          <p:cNvSpPr>
            <a:spLocks noGrp="1"/>
          </p:cNvSpPr>
          <p:nvPr>
            <p:ph type="sldNum" sz="quarter" idx="12"/>
          </p:nvPr>
        </p:nvSpPr>
        <p:spPr/>
        <p:txBody>
          <a:bodyPr/>
          <a:lstStyle/>
          <a:p>
            <a:fld id="{3FCCF984-64AA-42B4-8D2F-66BCDE3A50F4}" type="slidenum">
              <a:rPr lang="en-US" smtClean="0"/>
              <a:t>31</a:t>
            </a:fld>
            <a:endParaRPr lang="en-US" dirty="0"/>
          </a:p>
        </p:txBody>
      </p:sp>
      <p:sp>
        <p:nvSpPr>
          <p:cNvPr id="5" name="Rectangle 4">
            <a:extLst>
              <a:ext uri="{FF2B5EF4-FFF2-40B4-BE49-F238E27FC236}">
                <a16:creationId xmlns="" xmlns:a16="http://schemas.microsoft.com/office/drawing/2014/main" id="{64F7396A-82C1-A04C-83AA-FA0BBEB0EED5}"/>
              </a:ext>
            </a:extLst>
          </p:cNvPr>
          <p:cNvSpPr/>
          <p:nvPr/>
        </p:nvSpPr>
        <p:spPr>
          <a:xfrm>
            <a:off x="106017" y="6484020"/>
            <a:ext cx="11205111" cy="307777"/>
          </a:xfrm>
          <a:prstGeom prst="rect">
            <a:avLst/>
          </a:prstGeom>
        </p:spPr>
        <p:txBody>
          <a:bodyPr wrap="square">
            <a:spAutoFit/>
          </a:bodyPr>
          <a:lstStyle/>
          <a:p>
            <a:r>
              <a:rPr lang="en-US" sz="1400" b="1" dirty="0">
                <a:solidFill>
                  <a:srgbClr val="005899"/>
                </a:solidFill>
              </a:rPr>
              <a:t>Source: </a:t>
            </a:r>
            <a:r>
              <a:rPr lang="en-US" sz="1400" dirty="0">
                <a:solidFill>
                  <a:srgbClr val="005899"/>
                </a:solidFill>
              </a:rPr>
              <a:t>https://www.cdc.gov/coronavirus/2019-ncov/hcp/ppe-strategy/eye-protection.html</a:t>
            </a:r>
          </a:p>
        </p:txBody>
      </p:sp>
      <p:pic>
        <p:nvPicPr>
          <p:cNvPr id="4102" name="Picture 6" descr="Amazon.com: Face Shield Protect Eyes and Face,Double-Sided High-Definition  Anti-Fog, Elastic Band and Comfortable Sponge, Dust-Proof and Anti-Fog  Isolation (5 Packs): Health &amp; Personal Car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368983" y="1842814"/>
            <a:ext cx="1569448" cy="19217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64F7396A-82C1-A04C-83AA-FA0BBEB0EED5}"/>
              </a:ext>
            </a:extLst>
          </p:cNvPr>
          <p:cNvSpPr/>
          <p:nvPr/>
        </p:nvSpPr>
        <p:spPr>
          <a:xfrm>
            <a:off x="8476343" y="3702405"/>
            <a:ext cx="3595126" cy="307777"/>
          </a:xfrm>
          <a:prstGeom prst="rect">
            <a:avLst/>
          </a:prstGeom>
        </p:spPr>
        <p:txBody>
          <a:bodyPr wrap="square">
            <a:spAutoFit/>
          </a:bodyPr>
          <a:lstStyle/>
          <a:p>
            <a:r>
              <a:rPr lang="en-US" sz="1400" b="1" dirty="0" smtClean="0">
                <a:solidFill>
                  <a:srgbClr val="005899"/>
                </a:solidFill>
              </a:rPr>
              <a:t>Example of a disposable face shield</a:t>
            </a:r>
            <a:endParaRPr lang="en-US" sz="1400" dirty="0">
              <a:solidFill>
                <a:srgbClr val="005899"/>
              </a:solidFill>
            </a:endParaRPr>
          </a:p>
        </p:txBody>
      </p:sp>
      <p:pic>
        <p:nvPicPr>
          <p:cNvPr id="1026" name="Picture 2" descr="https://imgcdn.mckesson.com/CumulusWeb/Images/High_Res/1994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8915" y="3961934"/>
            <a:ext cx="1689583" cy="1954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64F7396A-82C1-A04C-83AA-FA0BBEB0EED5}"/>
              </a:ext>
            </a:extLst>
          </p:cNvPr>
          <p:cNvSpPr/>
          <p:nvPr/>
        </p:nvSpPr>
        <p:spPr>
          <a:xfrm>
            <a:off x="8356082" y="5959922"/>
            <a:ext cx="3595126" cy="307777"/>
          </a:xfrm>
          <a:prstGeom prst="rect">
            <a:avLst/>
          </a:prstGeom>
        </p:spPr>
        <p:txBody>
          <a:bodyPr wrap="square">
            <a:spAutoFit/>
          </a:bodyPr>
          <a:lstStyle/>
          <a:p>
            <a:r>
              <a:rPr lang="en-US" sz="1400" b="1" dirty="0" smtClean="0">
                <a:solidFill>
                  <a:srgbClr val="005899"/>
                </a:solidFill>
              </a:rPr>
              <a:t>Example of a reusable face shield</a:t>
            </a:r>
            <a:endParaRPr lang="en-US" sz="1400" dirty="0">
              <a:solidFill>
                <a:srgbClr val="005899"/>
              </a:solidFill>
            </a:endParaRPr>
          </a:p>
        </p:txBody>
      </p:sp>
    </p:spTree>
    <p:extLst>
      <p:ext uri="{BB962C8B-B14F-4D97-AF65-F5344CB8AC3E}">
        <p14:creationId xmlns:p14="http://schemas.microsoft.com/office/powerpoint/2010/main" val="3597816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E48A12-3478-C049-B98C-73968790B752}"/>
              </a:ext>
            </a:extLst>
          </p:cNvPr>
          <p:cNvSpPr>
            <a:spLocks noGrp="1"/>
          </p:cNvSpPr>
          <p:nvPr>
            <p:ph type="title"/>
          </p:nvPr>
        </p:nvSpPr>
        <p:spPr/>
        <p:txBody>
          <a:bodyPr/>
          <a:lstStyle/>
          <a:p>
            <a:r>
              <a:rPr lang="en-US" dirty="0"/>
              <a:t>Reminder: Glove Optimization Strategies</a:t>
            </a:r>
          </a:p>
        </p:txBody>
      </p:sp>
      <p:sp>
        <p:nvSpPr>
          <p:cNvPr id="3" name="Content Placeholder 2">
            <a:extLst>
              <a:ext uri="{FF2B5EF4-FFF2-40B4-BE49-F238E27FC236}">
                <a16:creationId xmlns="" xmlns:a16="http://schemas.microsoft.com/office/drawing/2014/main" id="{F36A5411-A69F-BC47-9D2B-6CA06FF14D87}"/>
              </a:ext>
            </a:extLst>
          </p:cNvPr>
          <p:cNvSpPr>
            <a:spLocks noGrp="1"/>
          </p:cNvSpPr>
          <p:nvPr>
            <p:ph idx="1"/>
          </p:nvPr>
        </p:nvSpPr>
        <p:spPr>
          <a:xfrm>
            <a:off x="445733" y="2093976"/>
            <a:ext cx="6199053" cy="4279392"/>
          </a:xfrm>
        </p:spPr>
        <p:txBody>
          <a:bodyPr>
            <a:normAutofit fontScale="92500" lnSpcReduction="20000"/>
          </a:bodyPr>
          <a:lstStyle/>
          <a:p>
            <a:pPr marL="0" indent="0">
              <a:buNone/>
            </a:pPr>
            <a:r>
              <a:rPr lang="en-US" sz="1600" b="1" dirty="0">
                <a:solidFill>
                  <a:srgbClr val="E4002B"/>
                </a:solidFill>
              </a:rPr>
              <a:t>Crisis capacity:</a:t>
            </a:r>
          </a:p>
          <a:p>
            <a:r>
              <a:rPr lang="en-US" sz="1600" dirty="0"/>
              <a:t>Using gloves past their manufacturer-designated shelf life</a:t>
            </a:r>
          </a:p>
          <a:p>
            <a:r>
              <a:rPr lang="en-US" sz="1600" dirty="0"/>
              <a:t>Consider non-healthcare glove alternatives</a:t>
            </a:r>
          </a:p>
          <a:p>
            <a:r>
              <a:rPr lang="en-US" sz="1600" dirty="0"/>
              <a:t>Extended use (i.e., using the same pair of gloves for the care of multiple residents). Must be sanitized in between </a:t>
            </a:r>
            <a:r>
              <a:rPr lang="en-US" sz="1600" dirty="0" smtClean="0"/>
              <a:t>residents</a:t>
            </a:r>
            <a:endParaRPr lang="en-US" sz="1600" dirty="0"/>
          </a:p>
          <a:p>
            <a:pPr marL="0" indent="0">
              <a:buNone/>
            </a:pPr>
            <a:endParaRPr lang="en-US" sz="1600" dirty="0"/>
          </a:p>
          <a:p>
            <a:pPr marL="0" indent="0">
              <a:buNone/>
            </a:pPr>
            <a:r>
              <a:rPr lang="en-US" sz="1600" b="1" dirty="0">
                <a:solidFill>
                  <a:srgbClr val="FFB323"/>
                </a:solidFill>
              </a:rPr>
              <a:t>Contingency capacity:</a:t>
            </a:r>
          </a:p>
          <a:p>
            <a:r>
              <a:rPr lang="en-US" sz="1600" dirty="0" smtClean="0"/>
              <a:t>Use disposable medical gloves </a:t>
            </a:r>
            <a:r>
              <a:rPr lang="en-US" sz="1600" dirty="0"/>
              <a:t>conforming to other U.S. and international standards</a:t>
            </a:r>
          </a:p>
          <a:p>
            <a:endParaRPr lang="en-US" sz="1600" dirty="0"/>
          </a:p>
          <a:p>
            <a:pPr marL="0" indent="0">
              <a:buNone/>
            </a:pPr>
            <a:r>
              <a:rPr lang="en-US" sz="1600" b="1" dirty="0">
                <a:solidFill>
                  <a:srgbClr val="00B050"/>
                </a:solidFill>
              </a:rPr>
              <a:t>Conventional capacity:</a:t>
            </a:r>
          </a:p>
          <a:p>
            <a:r>
              <a:rPr lang="en-US" sz="1600" dirty="0"/>
              <a:t>Use of “FDA-cleared” gloves</a:t>
            </a:r>
          </a:p>
          <a:p>
            <a:r>
              <a:rPr lang="en-US" sz="1600" dirty="0"/>
              <a:t>Single use (i.e., perform hand hygiene, don of a pair of gloves for the care of one resident, doff the gloves, perform hand hygiene)</a:t>
            </a:r>
          </a:p>
        </p:txBody>
      </p:sp>
      <p:sp>
        <p:nvSpPr>
          <p:cNvPr id="4" name="Slide Number Placeholder 3">
            <a:extLst>
              <a:ext uri="{FF2B5EF4-FFF2-40B4-BE49-F238E27FC236}">
                <a16:creationId xmlns="" xmlns:a16="http://schemas.microsoft.com/office/drawing/2014/main" id="{764CBDE3-DF68-F64E-A97D-2DDAF6DA3378}"/>
              </a:ext>
            </a:extLst>
          </p:cNvPr>
          <p:cNvSpPr>
            <a:spLocks noGrp="1"/>
          </p:cNvSpPr>
          <p:nvPr>
            <p:ph type="sldNum" sz="quarter" idx="12"/>
          </p:nvPr>
        </p:nvSpPr>
        <p:spPr/>
        <p:txBody>
          <a:bodyPr/>
          <a:lstStyle/>
          <a:p>
            <a:fld id="{3FCCF984-64AA-42B4-8D2F-66BCDE3A50F4}" type="slidenum">
              <a:rPr lang="en-US" smtClean="0"/>
              <a:t>32</a:t>
            </a:fld>
            <a:endParaRPr lang="en-US" dirty="0"/>
          </a:p>
        </p:txBody>
      </p:sp>
      <p:sp>
        <p:nvSpPr>
          <p:cNvPr id="5" name="Rectangle 4">
            <a:extLst>
              <a:ext uri="{FF2B5EF4-FFF2-40B4-BE49-F238E27FC236}">
                <a16:creationId xmlns="" xmlns:a16="http://schemas.microsoft.com/office/drawing/2014/main" id="{10467B24-B081-AE4D-A890-96D05A3DF4AE}"/>
              </a:ext>
            </a:extLst>
          </p:cNvPr>
          <p:cNvSpPr/>
          <p:nvPr/>
        </p:nvSpPr>
        <p:spPr>
          <a:xfrm>
            <a:off x="106017" y="6484020"/>
            <a:ext cx="11205111" cy="307777"/>
          </a:xfrm>
          <a:prstGeom prst="rect">
            <a:avLst/>
          </a:prstGeom>
        </p:spPr>
        <p:txBody>
          <a:bodyPr wrap="square">
            <a:spAutoFit/>
          </a:bodyPr>
          <a:lstStyle/>
          <a:p>
            <a:r>
              <a:rPr lang="en-US" sz="1400" b="1" dirty="0">
                <a:solidFill>
                  <a:srgbClr val="005899"/>
                </a:solidFill>
              </a:rPr>
              <a:t>Source: </a:t>
            </a:r>
            <a:r>
              <a:rPr lang="en-US" sz="1400" dirty="0">
                <a:solidFill>
                  <a:srgbClr val="005899"/>
                </a:solidFill>
              </a:rPr>
              <a:t>https://www.cdc.gov/coronavirus/2019-ncov/hcp/ppe-strategy/gloves.html</a:t>
            </a:r>
          </a:p>
        </p:txBody>
      </p:sp>
      <p:pic>
        <p:nvPicPr>
          <p:cNvPr id="1026" name="Picture 2">
            <a:extLst>
              <a:ext uri="{FF2B5EF4-FFF2-40B4-BE49-F238E27FC236}">
                <a16:creationId xmlns="" xmlns:a16="http://schemas.microsoft.com/office/drawing/2014/main" id="{7A0746A3-EF83-4547-AC55-7853467665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5964" y="1943317"/>
            <a:ext cx="3889096" cy="427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9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1F29C8-DE63-4C42-B3C0-4A063D80927B}"/>
              </a:ext>
            </a:extLst>
          </p:cNvPr>
          <p:cNvSpPr>
            <a:spLocks noGrp="1"/>
          </p:cNvSpPr>
          <p:nvPr>
            <p:ph type="title"/>
          </p:nvPr>
        </p:nvSpPr>
        <p:spPr/>
        <p:txBody>
          <a:bodyPr/>
          <a:lstStyle/>
          <a:p>
            <a:r>
              <a:rPr lang="en-US"/>
              <a:t>Update: NHSN Vaccine Module</a:t>
            </a:r>
            <a:endParaRPr lang="en-US" dirty="0"/>
          </a:p>
        </p:txBody>
      </p:sp>
      <p:sp>
        <p:nvSpPr>
          <p:cNvPr id="3" name="Content Placeholder 2">
            <a:extLst>
              <a:ext uri="{FF2B5EF4-FFF2-40B4-BE49-F238E27FC236}">
                <a16:creationId xmlns="" xmlns:a16="http://schemas.microsoft.com/office/drawing/2014/main" id="{0F5E47CE-5014-344D-9B55-09CE5C7ABD1B}"/>
              </a:ext>
            </a:extLst>
          </p:cNvPr>
          <p:cNvSpPr>
            <a:spLocks noGrp="1"/>
          </p:cNvSpPr>
          <p:nvPr>
            <p:ph idx="1"/>
          </p:nvPr>
        </p:nvSpPr>
        <p:spPr>
          <a:xfrm>
            <a:off x="380735" y="2093976"/>
            <a:ext cx="5715265" cy="4050792"/>
          </a:xfrm>
        </p:spPr>
        <p:txBody>
          <a:bodyPr>
            <a:normAutofit fontScale="92500" lnSpcReduction="10000"/>
          </a:bodyPr>
          <a:lstStyle/>
          <a:p>
            <a:r>
              <a:rPr lang="en-US" dirty="0"/>
              <a:t>Proposed rule from CMS that would </a:t>
            </a:r>
            <a:r>
              <a:rPr lang="en-US" b="1" dirty="0"/>
              <a:t>mandate</a:t>
            </a:r>
            <a:r>
              <a:rPr lang="en-US" dirty="0"/>
              <a:t> </a:t>
            </a:r>
            <a:r>
              <a:rPr lang="en-US" dirty="0" smtClean="0"/>
              <a:t>that SNFs repor</a:t>
            </a:r>
            <a:r>
              <a:rPr lang="en-US" dirty="0" smtClean="0"/>
              <a:t>t </a:t>
            </a:r>
            <a:r>
              <a:rPr lang="en-US" dirty="0" smtClean="0"/>
              <a:t>COVID-19 </a:t>
            </a:r>
            <a:r>
              <a:rPr lang="en-US" dirty="0"/>
              <a:t>vaccination coverage into NHSN</a:t>
            </a:r>
          </a:p>
          <a:p>
            <a:endParaRPr lang="en-US" dirty="0"/>
          </a:p>
          <a:p>
            <a:r>
              <a:rPr lang="en-US" dirty="0"/>
              <a:t>Please begin reporting your facility’s data now so that you are well-versed in the process before it becomes mandatory </a:t>
            </a:r>
          </a:p>
          <a:p>
            <a:pPr lvl="1"/>
            <a:r>
              <a:rPr lang="en-US" dirty="0"/>
              <a:t>CDPH will be reaching out to facilities who have not yet reported into the module</a:t>
            </a:r>
            <a:br>
              <a:rPr lang="en-US" dirty="0"/>
            </a:br>
            <a:endParaRPr lang="en-US" dirty="0"/>
          </a:p>
          <a:p>
            <a:r>
              <a:rPr lang="en-US" dirty="0"/>
              <a:t>If you need additional assistance or training, please visit </a:t>
            </a:r>
            <a:r>
              <a:rPr lang="en-US" dirty="0">
                <a:hlinkClick r:id="rId2"/>
              </a:rPr>
              <a:t>https://www.cdc.gov/nhsn/ltc/weekly-covid-vac/index.html</a:t>
            </a:r>
            <a:endParaRPr lang="en-US" dirty="0"/>
          </a:p>
          <a:p>
            <a:endParaRPr lang="en-US" dirty="0"/>
          </a:p>
          <a:p>
            <a:endParaRPr lang="en-US" dirty="0"/>
          </a:p>
        </p:txBody>
      </p:sp>
      <p:sp>
        <p:nvSpPr>
          <p:cNvPr id="4" name="Slide Number Placeholder 3">
            <a:extLst>
              <a:ext uri="{FF2B5EF4-FFF2-40B4-BE49-F238E27FC236}">
                <a16:creationId xmlns="" xmlns:a16="http://schemas.microsoft.com/office/drawing/2014/main" id="{71AC0B31-0807-BC48-A305-A855EDB2F2E3}"/>
              </a:ext>
            </a:extLst>
          </p:cNvPr>
          <p:cNvSpPr>
            <a:spLocks noGrp="1"/>
          </p:cNvSpPr>
          <p:nvPr>
            <p:ph type="sldNum" sz="quarter" idx="12"/>
          </p:nvPr>
        </p:nvSpPr>
        <p:spPr/>
        <p:txBody>
          <a:bodyPr/>
          <a:lstStyle/>
          <a:p>
            <a:fld id="{3FCCF984-64AA-42B4-8D2F-66BCDE3A50F4}" type="slidenum">
              <a:rPr lang="en-US" smtClean="0"/>
              <a:t>33</a:t>
            </a:fld>
            <a:endParaRPr lang="en-US" dirty="0"/>
          </a:p>
        </p:txBody>
      </p:sp>
      <p:pic>
        <p:nvPicPr>
          <p:cNvPr id="5" name="Picture 4">
            <a:extLst>
              <a:ext uri="{FF2B5EF4-FFF2-40B4-BE49-F238E27FC236}">
                <a16:creationId xmlns="" xmlns:a16="http://schemas.microsoft.com/office/drawing/2014/main" id="{E25C94D2-EA85-3044-BDC0-E2799ACFE5B7}"/>
              </a:ext>
            </a:extLst>
          </p:cNvPr>
          <p:cNvPicPr>
            <a:picLocks noChangeAspect="1"/>
          </p:cNvPicPr>
          <p:nvPr/>
        </p:nvPicPr>
        <p:blipFill>
          <a:blip r:embed="rId3"/>
          <a:stretch>
            <a:fillRect/>
          </a:stretch>
        </p:blipFill>
        <p:spPr>
          <a:xfrm>
            <a:off x="6547955" y="2226364"/>
            <a:ext cx="5516587" cy="3329333"/>
          </a:xfrm>
          <a:prstGeom prst="rect">
            <a:avLst/>
          </a:prstGeom>
        </p:spPr>
      </p:pic>
    </p:spTree>
    <p:extLst>
      <p:ext uri="{BB962C8B-B14F-4D97-AF65-F5344CB8AC3E}">
        <p14:creationId xmlns:p14="http://schemas.microsoft.com/office/powerpoint/2010/main" val="156604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8264F-1C89-AA46-A548-42B3DCD9B4BF}"/>
              </a:ext>
            </a:extLst>
          </p:cNvPr>
          <p:cNvSpPr>
            <a:spLocks noGrp="1"/>
          </p:cNvSpPr>
          <p:nvPr>
            <p:ph type="title"/>
          </p:nvPr>
        </p:nvSpPr>
        <p:spPr/>
        <p:txBody>
          <a:bodyPr/>
          <a:lstStyle/>
          <a:p>
            <a:r>
              <a:rPr lang="en-US" dirty="0"/>
              <a:t>NHSN – PPE Supply	Modules</a:t>
            </a:r>
          </a:p>
        </p:txBody>
      </p:sp>
      <p:sp>
        <p:nvSpPr>
          <p:cNvPr id="3" name="Content Placeholder 2">
            <a:extLst>
              <a:ext uri="{FF2B5EF4-FFF2-40B4-BE49-F238E27FC236}">
                <a16:creationId xmlns:a16="http://schemas.microsoft.com/office/drawing/2014/main" xmlns="" id="{23A8FEA0-1368-D94A-89C2-7694D590FC91}"/>
              </a:ext>
            </a:extLst>
          </p:cNvPr>
          <p:cNvSpPr>
            <a:spLocks noGrp="1"/>
          </p:cNvSpPr>
          <p:nvPr>
            <p:ph idx="1"/>
          </p:nvPr>
        </p:nvSpPr>
        <p:spPr>
          <a:xfrm>
            <a:off x="1063752" y="1750346"/>
            <a:ext cx="10058400" cy="4623021"/>
          </a:xfrm>
        </p:spPr>
        <p:txBody>
          <a:bodyPr>
            <a:normAutofit lnSpcReduction="10000"/>
          </a:bodyPr>
          <a:lstStyle/>
          <a:p>
            <a:r>
              <a:rPr lang="en-US" dirty="0"/>
              <a:t>Answers to NHSN module should match what you’re doing at your facility</a:t>
            </a:r>
          </a:p>
          <a:p>
            <a:r>
              <a:rPr lang="en-US" dirty="0" smtClean="0"/>
              <a:t>For e</a:t>
            </a:r>
            <a:r>
              <a:rPr lang="en-US" sz="2000" dirty="0" smtClean="0"/>
              <a:t>ach </a:t>
            </a:r>
            <a:r>
              <a:rPr lang="en-US" sz="2000" dirty="0"/>
              <a:t>type of </a:t>
            </a:r>
            <a:r>
              <a:rPr lang="en-US" sz="2000" dirty="0" smtClean="0"/>
              <a:t>PPE:</a:t>
            </a:r>
            <a:endParaRPr lang="en-US" sz="2000" dirty="0"/>
          </a:p>
          <a:p>
            <a:pPr lvl="1"/>
            <a:r>
              <a:rPr lang="en-US" b="1" dirty="0"/>
              <a:t>What optimization strategy are you using?</a:t>
            </a:r>
          </a:p>
          <a:p>
            <a:pPr lvl="2"/>
            <a:r>
              <a:rPr lang="en-US" dirty="0"/>
              <a:t>Conventional</a:t>
            </a:r>
          </a:p>
          <a:p>
            <a:pPr lvl="2"/>
            <a:r>
              <a:rPr lang="en-US" dirty="0"/>
              <a:t>Contingency</a:t>
            </a:r>
          </a:p>
          <a:p>
            <a:pPr lvl="2"/>
            <a:r>
              <a:rPr lang="en-US" dirty="0"/>
              <a:t>Crisis</a:t>
            </a:r>
          </a:p>
          <a:p>
            <a:pPr lvl="1"/>
            <a:r>
              <a:rPr lang="en-US" b="1" dirty="0"/>
              <a:t>Do you have an urgent </a:t>
            </a:r>
            <a:r>
              <a:rPr lang="en-US" b="1" dirty="0" smtClean="0"/>
              <a:t>need?</a:t>
            </a:r>
            <a:endParaRPr lang="en-US" b="1" dirty="0"/>
          </a:p>
          <a:p>
            <a:pPr lvl="2"/>
            <a:r>
              <a:rPr lang="en-US" dirty="0"/>
              <a:t>Yes</a:t>
            </a:r>
          </a:p>
          <a:p>
            <a:pPr lvl="3"/>
            <a:r>
              <a:rPr lang="en-US" dirty="0"/>
              <a:t>Your facility will no longer have this type of PPE in 7 days</a:t>
            </a:r>
          </a:p>
          <a:p>
            <a:pPr lvl="4"/>
            <a:r>
              <a:rPr lang="en-US" b="1" dirty="0">
                <a:solidFill>
                  <a:srgbClr val="E4002B"/>
                </a:solidFill>
              </a:rPr>
              <a:t>Only say yes if you meet this criteria</a:t>
            </a:r>
          </a:p>
          <a:p>
            <a:pPr lvl="2"/>
            <a:r>
              <a:rPr lang="en-US" dirty="0"/>
              <a:t>No</a:t>
            </a:r>
          </a:p>
          <a:p>
            <a:pPr lvl="3"/>
            <a:r>
              <a:rPr lang="en-US" dirty="0"/>
              <a:t>All other situations</a:t>
            </a:r>
          </a:p>
          <a:p>
            <a:pPr lvl="4"/>
            <a:r>
              <a:rPr lang="en-US" dirty="0"/>
              <a:t>Examples:</a:t>
            </a:r>
          </a:p>
          <a:p>
            <a:pPr lvl="5"/>
            <a:r>
              <a:rPr lang="en-US" dirty="0">
                <a:solidFill>
                  <a:srgbClr val="005899"/>
                </a:solidFill>
                <a:latin typeface="Century Gothic"/>
              </a:rPr>
              <a:t>One delayed PPE shipment</a:t>
            </a:r>
          </a:p>
          <a:p>
            <a:pPr lvl="5"/>
            <a:r>
              <a:rPr lang="en-US" dirty="0">
                <a:solidFill>
                  <a:srgbClr val="005899"/>
                </a:solidFill>
                <a:latin typeface="Century Gothic"/>
              </a:rPr>
              <a:t>Switched from conventional to contingency</a:t>
            </a:r>
            <a:endParaRPr lang="en-US" dirty="0"/>
          </a:p>
          <a:p>
            <a:pPr lvl="2"/>
            <a:endParaRPr lang="en-US" b="1" dirty="0"/>
          </a:p>
        </p:txBody>
      </p:sp>
      <p:sp>
        <p:nvSpPr>
          <p:cNvPr id="4" name="Slide Number Placeholder 3">
            <a:extLst>
              <a:ext uri="{FF2B5EF4-FFF2-40B4-BE49-F238E27FC236}">
                <a16:creationId xmlns:a16="http://schemas.microsoft.com/office/drawing/2014/main" xmlns="" id="{36A16F95-3A55-F242-A876-7F406C5FFF1B}"/>
              </a:ext>
            </a:extLst>
          </p:cNvPr>
          <p:cNvSpPr>
            <a:spLocks noGrp="1"/>
          </p:cNvSpPr>
          <p:nvPr>
            <p:ph type="sldNum" sz="quarter" idx="12"/>
          </p:nvPr>
        </p:nvSpPr>
        <p:spPr>
          <a:xfrm>
            <a:off x="10642912" y="3685984"/>
            <a:ext cx="640080" cy="365125"/>
          </a:xfrm>
        </p:spPr>
        <p:txBody>
          <a:bodyPr/>
          <a:lstStyle/>
          <a:p>
            <a:fld id="{3FCCF984-64AA-42B4-8D2F-66BCDE3A50F4}" type="slidenum">
              <a:rPr lang="en-US" smtClean="0"/>
              <a:t>34</a:t>
            </a:fld>
            <a:endParaRPr lang="en-US" dirty="0"/>
          </a:p>
        </p:txBody>
      </p:sp>
      <p:pic>
        <p:nvPicPr>
          <p:cNvPr id="1026" name="Picture 2" descr="Illustration: Strategies to optimize the supplies of PPE">
            <a:extLst>
              <a:ext uri="{FF2B5EF4-FFF2-40B4-BE49-F238E27FC236}">
                <a16:creationId xmlns:a16="http://schemas.microsoft.com/office/drawing/2014/main" xmlns="" id="{6EB6B541-711D-4714-90CA-E2C4874DBA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8396" y="2137083"/>
            <a:ext cx="3156804" cy="43083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E71B6A59-D837-4F12-A896-4E3322C0EF8D}"/>
              </a:ext>
            </a:extLst>
          </p:cNvPr>
          <p:cNvSpPr txBox="1"/>
          <p:nvPr/>
        </p:nvSpPr>
        <p:spPr>
          <a:xfrm>
            <a:off x="158144" y="6540375"/>
            <a:ext cx="11869615" cy="276999"/>
          </a:xfrm>
          <a:prstGeom prst="rect">
            <a:avLst/>
          </a:prstGeom>
          <a:noFill/>
        </p:spPr>
        <p:txBody>
          <a:bodyPr wrap="square">
            <a:spAutoFit/>
          </a:bodyPr>
          <a:lstStyle/>
          <a:p>
            <a:r>
              <a:rPr lang="en-US" sz="1200" dirty="0">
                <a:solidFill>
                  <a:srgbClr val="0070C0"/>
                </a:solidFill>
              </a:rPr>
              <a:t>Source: https://www.cdc.gov/coronavirus/2019-ncov/hcp/ppe-strategy/general-optimization-strategies.html</a:t>
            </a:r>
          </a:p>
        </p:txBody>
      </p:sp>
    </p:spTree>
    <p:extLst>
      <p:ext uri="{BB962C8B-B14F-4D97-AF65-F5344CB8AC3E}">
        <p14:creationId xmlns:p14="http://schemas.microsoft.com/office/powerpoint/2010/main" val="2441343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Need for Government Support or Assistance</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lstStyle/>
          <a:p>
            <a:r>
              <a:rPr lang="en-US" dirty="0"/>
              <a:t>Questions about facility shortages:</a:t>
            </a:r>
          </a:p>
          <a:p>
            <a:pPr lvl="1"/>
            <a:r>
              <a:rPr lang="en-US" dirty="0"/>
              <a:t>Staffing</a:t>
            </a:r>
          </a:p>
          <a:p>
            <a:pPr lvl="1"/>
            <a:r>
              <a:rPr lang="en-US" dirty="0"/>
              <a:t>Personal protective equipment</a:t>
            </a:r>
          </a:p>
          <a:p>
            <a:pPr lvl="1"/>
            <a:r>
              <a:rPr lang="en-US" dirty="0"/>
              <a:t>COVID-19 </a:t>
            </a:r>
            <a:r>
              <a:rPr lang="en-US" dirty="0" smtClean="0"/>
              <a:t>test </a:t>
            </a:r>
            <a:r>
              <a:rPr lang="en-US" dirty="0"/>
              <a:t>supplies</a:t>
            </a:r>
          </a:p>
          <a:p>
            <a:pPr lvl="1"/>
            <a:r>
              <a:rPr lang="en-US" dirty="0"/>
              <a:t>Infection control / outbreak management</a:t>
            </a:r>
          </a:p>
          <a:p>
            <a:pPr lvl="1"/>
            <a:r>
              <a:rPr lang="en-US" dirty="0"/>
              <a:t>Staff training</a:t>
            </a:r>
          </a:p>
          <a:p>
            <a:r>
              <a:rPr lang="en-US" dirty="0"/>
              <a:t>CDC defines “need” of government support very specifically</a:t>
            </a:r>
          </a:p>
          <a:p>
            <a:r>
              <a:rPr lang="en-US" dirty="0"/>
              <a:t>Providing this information does not guarantee resources can be provided as local, state, and federal resources are allocated based on supply and priority of need.</a:t>
            </a:r>
          </a:p>
          <a:p>
            <a:endParaRPr lang="en-US" dirty="0"/>
          </a:p>
          <a:p>
            <a:endParaRPr lang="en-US" dirty="0"/>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35</a:t>
            </a:fld>
            <a:endParaRPr lang="en-US" dirty="0"/>
          </a:p>
        </p:txBody>
      </p:sp>
    </p:spTree>
    <p:extLst>
      <p:ext uri="{BB962C8B-B14F-4D97-AF65-F5344CB8AC3E}">
        <p14:creationId xmlns:p14="http://schemas.microsoft.com/office/powerpoint/2010/main" val="4112831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a:xfrm>
            <a:off x="1069848" y="484632"/>
            <a:ext cx="10058400" cy="1609344"/>
          </a:xfrm>
        </p:spPr>
        <p:txBody>
          <a:bodyPr>
            <a:normAutofit/>
          </a:bodyPr>
          <a:lstStyle/>
          <a:p>
            <a:r>
              <a:rPr lang="en-US" dirty="0"/>
              <a:t>NHSN – Staffing Shortages</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a:xfrm>
            <a:off x="1069848" y="2121408"/>
            <a:ext cx="6825644" cy="5316884"/>
          </a:xfrm>
        </p:spPr>
        <p:txBody>
          <a:bodyPr>
            <a:normAutofit/>
          </a:bodyPr>
          <a:lstStyle/>
          <a:p>
            <a:r>
              <a:rPr lang="en-US" sz="1600" dirty="0"/>
              <a:t>Examples of Staff include, but are not limited to:</a:t>
            </a:r>
          </a:p>
          <a:p>
            <a:endParaRPr lang="en-US" sz="1600" dirty="0"/>
          </a:p>
          <a:p>
            <a:pPr lvl="1"/>
            <a:r>
              <a:rPr lang="en-US" sz="1600" b="1" dirty="0"/>
              <a:t>Nursing Staff: </a:t>
            </a:r>
            <a:r>
              <a:rPr lang="en-US" sz="1600" dirty="0"/>
              <a:t>registered nurse, licensed practical nurse, or vocational nurse.</a:t>
            </a:r>
          </a:p>
          <a:p>
            <a:pPr lvl="1"/>
            <a:r>
              <a:rPr lang="en-US" sz="1600" b="1" dirty="0"/>
              <a:t>Clinical Staff: </a:t>
            </a:r>
            <a:r>
              <a:rPr lang="en-US" sz="1600" dirty="0"/>
              <a:t>physician, physician assistant, or advanced practice nurse.</a:t>
            </a:r>
          </a:p>
          <a:p>
            <a:pPr lvl="1"/>
            <a:r>
              <a:rPr lang="en-US" sz="1600" b="1" dirty="0"/>
              <a:t>Aide: </a:t>
            </a:r>
            <a:r>
              <a:rPr lang="en-US" sz="1600" dirty="0"/>
              <a:t>certified nursing assistant, nurse aide, medication aide, or medication technician. </a:t>
            </a:r>
          </a:p>
          <a:p>
            <a:pPr lvl="1"/>
            <a:r>
              <a:rPr lang="en-US" sz="1600" b="1" dirty="0"/>
              <a:t>Other staff or facility </a:t>
            </a:r>
            <a:r>
              <a:rPr lang="en-US" sz="1600" b="1" dirty="0" smtClean="0"/>
              <a:t>personnel </a:t>
            </a:r>
            <a:r>
              <a:rPr lang="en-US" sz="1600" dirty="0" smtClean="0"/>
              <a:t>that </a:t>
            </a:r>
            <a:r>
              <a:rPr lang="en-US" sz="1600" dirty="0"/>
              <a:t>are not included in the above categories, regardless of clinical responsibility or resident contact.</a:t>
            </a:r>
          </a:p>
          <a:p>
            <a:pPr lvl="2"/>
            <a:r>
              <a:rPr lang="en-US" dirty="0"/>
              <a:t>For example, dietary, environmental services, cook, pharmacists, pharmacy tech, activities director, care givers, wound care, physical therapy, shared staff, physical therapy. </a:t>
            </a:r>
          </a:p>
        </p:txBody>
      </p:sp>
      <p:pic>
        <p:nvPicPr>
          <p:cNvPr id="2052" name="Picture 4" descr="Staffing shortage appears to be moving upstream: Survey - Print News -  McKnight's Long Term Care News">
            <a:extLst>
              <a:ext uri="{FF2B5EF4-FFF2-40B4-BE49-F238E27FC236}">
                <a16:creationId xmlns:a16="http://schemas.microsoft.com/office/drawing/2014/main" xmlns="" id="{B28EB2EA-0BAC-4F74-9611-3C10E511547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8051457" y="2193036"/>
            <a:ext cx="3082824" cy="25709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a:xfrm>
            <a:off x="11311128" y="6272784"/>
            <a:ext cx="640080" cy="365125"/>
          </a:xfrm>
        </p:spPr>
        <p:txBody>
          <a:bodyPr>
            <a:normAutofit/>
          </a:bodyPr>
          <a:lstStyle/>
          <a:p>
            <a:pPr>
              <a:spcAft>
                <a:spcPts val="600"/>
              </a:spcAft>
            </a:pPr>
            <a:fld id="{3FCCF984-64AA-42B4-8D2F-66BCDE3A50F4}" type="slidenum">
              <a:rPr lang="en-US" smtClean="0"/>
              <a:pPr>
                <a:spcAft>
                  <a:spcPts val="600"/>
                </a:spcAft>
              </a:pPr>
              <a:t>36</a:t>
            </a:fld>
            <a:endParaRPr lang="en-US"/>
          </a:p>
        </p:txBody>
      </p:sp>
    </p:spTree>
    <p:extLst>
      <p:ext uri="{BB962C8B-B14F-4D97-AF65-F5344CB8AC3E}">
        <p14:creationId xmlns:p14="http://schemas.microsoft.com/office/powerpoint/2010/main" val="3820712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Staffing Shortages</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normAutofit/>
          </a:bodyPr>
          <a:lstStyle/>
          <a:p>
            <a:r>
              <a:rPr lang="en-US" dirty="0"/>
              <a:t>Would your facility like outreach by CDPH/IDPH with staffing shortages?</a:t>
            </a:r>
          </a:p>
          <a:p>
            <a:endParaRPr lang="en-US" dirty="0"/>
          </a:p>
          <a:p>
            <a:pPr lvl="1"/>
            <a:r>
              <a:rPr lang="en-US" dirty="0"/>
              <a:t>Examples for when a facility might select “YES” include:</a:t>
            </a:r>
          </a:p>
          <a:p>
            <a:pPr lvl="2"/>
            <a:r>
              <a:rPr lang="en-US" dirty="0"/>
              <a:t>The facility has exhausted other staffing options, such as temporary staffing (for example, travel staff)</a:t>
            </a:r>
          </a:p>
          <a:p>
            <a:pPr lvl="2"/>
            <a:r>
              <a:rPr lang="en-US" dirty="0"/>
              <a:t>The facility has exhausted staffing options using mechanisms available internally or through the facility corporate structure.</a:t>
            </a:r>
          </a:p>
          <a:p>
            <a:pPr lvl="2"/>
            <a:endParaRPr lang="en-US" dirty="0"/>
          </a:p>
          <a:p>
            <a:pPr lvl="1"/>
            <a:r>
              <a:rPr lang="en-US" dirty="0"/>
              <a:t>Note:</a:t>
            </a:r>
          </a:p>
          <a:p>
            <a:pPr lvl="2"/>
            <a:r>
              <a:rPr lang="en-US" dirty="0"/>
              <a:t>Select </a:t>
            </a:r>
            <a:r>
              <a:rPr lang="en-US" b="1" dirty="0"/>
              <a:t>“NO” </a:t>
            </a:r>
            <a:r>
              <a:rPr lang="en-US" dirty="0"/>
              <a:t>if facility adequately staffed with credential and/or skilled workers, including agency and/or temporary workers</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37</a:t>
            </a:fld>
            <a:endParaRPr lang="en-US" dirty="0"/>
          </a:p>
        </p:txBody>
      </p:sp>
    </p:spTree>
    <p:extLst>
      <p:ext uri="{BB962C8B-B14F-4D97-AF65-F5344CB8AC3E}">
        <p14:creationId xmlns:p14="http://schemas.microsoft.com/office/powerpoint/2010/main" val="2119564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Staffing Shortages</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lstStyle/>
          <a:p>
            <a:r>
              <a:rPr lang="en-US" dirty="0"/>
              <a:t>Example:</a:t>
            </a:r>
          </a:p>
          <a:p>
            <a:endParaRPr lang="en-US" dirty="0"/>
          </a:p>
          <a:p>
            <a:r>
              <a:rPr lang="en-US" dirty="0"/>
              <a:t>On the date the facility is entering data into NHSN:</a:t>
            </a:r>
          </a:p>
          <a:p>
            <a:pPr lvl="1"/>
            <a:r>
              <a:rPr lang="en-US" dirty="0"/>
              <a:t>The facility has 7 nursing vacancies that it has not been able to fill through hiring actions or contracts with staffing agencies</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38</a:t>
            </a:fld>
            <a:endParaRPr lang="en-US" dirty="0"/>
          </a:p>
        </p:txBody>
      </p:sp>
    </p:spTree>
    <p:extLst>
      <p:ext uri="{BB962C8B-B14F-4D97-AF65-F5344CB8AC3E}">
        <p14:creationId xmlns:p14="http://schemas.microsoft.com/office/powerpoint/2010/main" val="2587608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PPE Shortages</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lstStyle/>
          <a:p>
            <a:r>
              <a:rPr lang="en-US" dirty="0"/>
              <a:t>Examples of PPE include:</a:t>
            </a:r>
          </a:p>
          <a:p>
            <a:endParaRPr lang="en-US" dirty="0"/>
          </a:p>
          <a:p>
            <a:pPr lvl="1"/>
            <a:r>
              <a:rPr lang="en-US" b="1" dirty="0"/>
              <a:t>N95 Respirators</a:t>
            </a:r>
          </a:p>
          <a:p>
            <a:pPr lvl="1"/>
            <a:r>
              <a:rPr lang="en-US" b="1" dirty="0"/>
              <a:t>Gowns</a:t>
            </a:r>
          </a:p>
          <a:p>
            <a:pPr lvl="1"/>
            <a:r>
              <a:rPr lang="en-US" b="1" dirty="0"/>
              <a:t>Gloves</a:t>
            </a:r>
          </a:p>
          <a:p>
            <a:pPr lvl="1"/>
            <a:r>
              <a:rPr lang="en-US" b="1" dirty="0"/>
              <a:t>Eye Protection (such as face shields)</a:t>
            </a:r>
          </a:p>
          <a:p>
            <a:pPr lvl="1"/>
            <a:r>
              <a:rPr lang="en-US" b="1" dirty="0"/>
              <a:t>Facemasks</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39</a:t>
            </a:fld>
            <a:endParaRPr lang="en-US" dirty="0"/>
          </a:p>
        </p:txBody>
      </p:sp>
      <p:pic>
        <p:nvPicPr>
          <p:cNvPr id="3078" name="Picture 6" descr="Infographic about PPE">
            <a:extLst>
              <a:ext uri="{FF2B5EF4-FFF2-40B4-BE49-F238E27FC236}">
                <a16:creationId xmlns:a16="http://schemas.microsoft.com/office/drawing/2014/main" xmlns="" id="{CB5155D6-E696-4F3C-9F14-365BD0CF9D5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64652" y="484632"/>
            <a:ext cx="3389466" cy="61532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4C7C7098-11C6-414A-ADA1-73F6DAED87A9}"/>
              </a:ext>
            </a:extLst>
          </p:cNvPr>
          <p:cNvSpPr txBox="1"/>
          <p:nvPr/>
        </p:nvSpPr>
        <p:spPr>
          <a:xfrm>
            <a:off x="430306" y="6373368"/>
            <a:ext cx="7537256" cy="276999"/>
          </a:xfrm>
          <a:prstGeom prst="rect">
            <a:avLst/>
          </a:prstGeom>
          <a:noFill/>
        </p:spPr>
        <p:txBody>
          <a:bodyPr wrap="square" rtlCol="0">
            <a:spAutoFit/>
          </a:bodyPr>
          <a:lstStyle/>
          <a:p>
            <a:r>
              <a:rPr lang="en-US" sz="1200" dirty="0">
                <a:solidFill>
                  <a:srgbClr val="0070C0"/>
                </a:solidFill>
              </a:rPr>
              <a:t>Source: https://www.nm.org/healthbeat/covid-19/advances-in-care/anatomy-of-ppe</a:t>
            </a:r>
          </a:p>
        </p:txBody>
      </p:sp>
    </p:spTree>
    <p:extLst>
      <p:ext uri="{BB962C8B-B14F-4D97-AF65-F5344CB8AC3E}">
        <p14:creationId xmlns:p14="http://schemas.microsoft.com/office/powerpoint/2010/main" val="280862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BE690C-AD30-E04E-8F1D-9546DA5D8120}"/>
              </a:ext>
            </a:extLst>
          </p:cNvPr>
          <p:cNvSpPr>
            <a:spLocks noGrp="1"/>
          </p:cNvSpPr>
          <p:nvPr>
            <p:ph type="title"/>
          </p:nvPr>
        </p:nvSpPr>
        <p:spPr>
          <a:xfrm>
            <a:off x="1161288" y="530120"/>
            <a:ext cx="10058400" cy="1609344"/>
          </a:xfrm>
        </p:spPr>
        <p:txBody>
          <a:bodyPr/>
          <a:lstStyle/>
          <a:p>
            <a:r>
              <a:rPr lang="en-US" dirty="0"/>
              <a:t>IDPH Regional Resurgence Metrics: Region 11</a:t>
            </a:r>
          </a:p>
        </p:txBody>
      </p:sp>
      <p:sp>
        <p:nvSpPr>
          <p:cNvPr id="4" name="Slide Number Placeholder 3">
            <a:extLst>
              <a:ext uri="{FF2B5EF4-FFF2-40B4-BE49-F238E27FC236}">
                <a16:creationId xmlns="" xmlns:a16="http://schemas.microsoft.com/office/drawing/2014/main" id="{CCB69858-9B3E-4E4E-BB19-7F2AAD95B47B}"/>
              </a:ext>
            </a:extLst>
          </p:cNvPr>
          <p:cNvSpPr>
            <a:spLocks noGrp="1"/>
          </p:cNvSpPr>
          <p:nvPr>
            <p:ph type="sldNum" sz="quarter" idx="12"/>
          </p:nvPr>
        </p:nvSpPr>
        <p:spPr/>
        <p:txBody>
          <a:bodyPr/>
          <a:lstStyle/>
          <a:p>
            <a:fld id="{3FCCF984-64AA-42B4-8D2F-66BCDE3A50F4}" type="slidenum">
              <a:rPr lang="en-US" smtClean="0"/>
              <a:t>4</a:t>
            </a:fld>
            <a:endParaRPr lang="en-US" dirty="0"/>
          </a:p>
        </p:txBody>
      </p:sp>
      <p:sp>
        <p:nvSpPr>
          <p:cNvPr id="11" name="Rectangle 10">
            <a:extLst>
              <a:ext uri="{FF2B5EF4-FFF2-40B4-BE49-F238E27FC236}">
                <a16:creationId xmlns="" xmlns:a16="http://schemas.microsoft.com/office/drawing/2014/main" id="{CEE16C21-82CF-B143-A355-43B3598EF6E8}"/>
              </a:ext>
            </a:extLst>
          </p:cNvPr>
          <p:cNvSpPr/>
          <p:nvPr/>
        </p:nvSpPr>
        <p:spPr>
          <a:xfrm>
            <a:off x="0" y="6507104"/>
            <a:ext cx="12631478" cy="261610"/>
          </a:xfrm>
          <a:prstGeom prst="rect">
            <a:avLst/>
          </a:prstGeom>
        </p:spPr>
        <p:txBody>
          <a:bodyPr wrap="square">
            <a:spAutoFit/>
          </a:bodyPr>
          <a:lstStyle/>
          <a:p>
            <a:r>
              <a:rPr lang="en-US" sz="1100" b="1" dirty="0">
                <a:solidFill>
                  <a:srgbClr val="005899"/>
                </a:solidFill>
              </a:rPr>
              <a:t>Source</a:t>
            </a:r>
            <a:r>
              <a:rPr lang="en-US" sz="1100" dirty="0">
                <a:solidFill>
                  <a:srgbClr val="005899"/>
                </a:solidFill>
              </a:rPr>
              <a:t>: https://www.dph.illinois.gov/regionmetrics?regionID=11</a:t>
            </a:r>
          </a:p>
        </p:txBody>
      </p:sp>
      <p:pic>
        <p:nvPicPr>
          <p:cNvPr id="3" name="Picture 2"/>
          <p:cNvPicPr>
            <a:picLocks noChangeAspect="1"/>
          </p:cNvPicPr>
          <p:nvPr/>
        </p:nvPicPr>
        <p:blipFill>
          <a:blip r:embed="rId2"/>
          <a:stretch>
            <a:fillRect/>
          </a:stretch>
        </p:blipFill>
        <p:spPr>
          <a:xfrm>
            <a:off x="0" y="2965269"/>
            <a:ext cx="3712561" cy="2531292"/>
          </a:xfrm>
          <a:prstGeom prst="rect">
            <a:avLst/>
          </a:prstGeom>
        </p:spPr>
      </p:pic>
      <p:pic>
        <p:nvPicPr>
          <p:cNvPr id="5" name="Picture 4"/>
          <p:cNvPicPr>
            <a:picLocks noChangeAspect="1"/>
          </p:cNvPicPr>
          <p:nvPr/>
        </p:nvPicPr>
        <p:blipFill>
          <a:blip r:embed="rId3"/>
          <a:stretch>
            <a:fillRect/>
          </a:stretch>
        </p:blipFill>
        <p:spPr>
          <a:xfrm>
            <a:off x="4118366" y="2981091"/>
            <a:ext cx="3685468" cy="2684385"/>
          </a:xfrm>
          <a:prstGeom prst="rect">
            <a:avLst/>
          </a:prstGeom>
        </p:spPr>
      </p:pic>
      <p:pic>
        <p:nvPicPr>
          <p:cNvPr id="6" name="Picture 5"/>
          <p:cNvPicPr>
            <a:picLocks noChangeAspect="1"/>
          </p:cNvPicPr>
          <p:nvPr/>
        </p:nvPicPr>
        <p:blipFill>
          <a:blip r:embed="rId4"/>
          <a:stretch>
            <a:fillRect/>
          </a:stretch>
        </p:blipFill>
        <p:spPr>
          <a:xfrm>
            <a:off x="8209640" y="3065549"/>
            <a:ext cx="3721416" cy="2515470"/>
          </a:xfrm>
          <a:prstGeom prst="rect">
            <a:avLst/>
          </a:prstGeom>
        </p:spPr>
      </p:pic>
    </p:spTree>
    <p:extLst>
      <p:ext uri="{BB962C8B-B14F-4D97-AF65-F5344CB8AC3E}">
        <p14:creationId xmlns:p14="http://schemas.microsoft.com/office/powerpoint/2010/main" val="268849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a:xfrm>
            <a:off x="1069848" y="484632"/>
            <a:ext cx="10058400" cy="1609344"/>
          </a:xfrm>
        </p:spPr>
        <p:txBody>
          <a:bodyPr>
            <a:normAutofit/>
          </a:bodyPr>
          <a:lstStyle/>
          <a:p>
            <a:r>
              <a:rPr lang="en-US" dirty="0"/>
              <a:t>NHSN – PPE Shortages</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a:xfrm>
            <a:off x="1069848" y="2121408"/>
            <a:ext cx="5454242" cy="4050792"/>
          </a:xfrm>
        </p:spPr>
        <p:txBody>
          <a:bodyPr>
            <a:normAutofit/>
          </a:bodyPr>
          <a:lstStyle/>
          <a:p>
            <a:r>
              <a:rPr lang="en-US" sz="1100" dirty="0"/>
              <a:t>Would your facility like outreach by CDPH/IDPH for assistance with PPE shortages?</a:t>
            </a:r>
          </a:p>
          <a:p>
            <a:endParaRPr lang="en-US" sz="1100" dirty="0"/>
          </a:p>
          <a:p>
            <a:pPr lvl="1"/>
            <a:r>
              <a:rPr lang="en-US" sz="1100" dirty="0"/>
              <a:t>Examples for when a facility might select “YES” include:</a:t>
            </a:r>
          </a:p>
          <a:p>
            <a:pPr lvl="2"/>
            <a:r>
              <a:rPr lang="en-US" sz="1100" dirty="0"/>
              <a:t>The facility is using crisis optimization strategies for supplies and personal protective equipment according to CDC guidance</a:t>
            </a:r>
          </a:p>
          <a:p>
            <a:pPr lvl="3"/>
            <a:r>
              <a:rPr lang="en-US" sz="1100" dirty="0"/>
              <a:t>CDC’s </a:t>
            </a:r>
            <a:r>
              <a:rPr lang="en-US" sz="1100" dirty="0">
                <a:hlinkClick r:id="rId2"/>
              </a:rPr>
              <a:t>Optimizing Personal Protective Equipment (PPE) and Supplies.</a:t>
            </a:r>
            <a:endParaRPr lang="en-US" sz="1100" dirty="0"/>
          </a:p>
          <a:p>
            <a:pPr lvl="2"/>
            <a:r>
              <a:rPr lang="en-US" sz="1100" dirty="0"/>
              <a:t>The facility will no longer have one or more of the listed PPE supply item in the next 7 days </a:t>
            </a:r>
          </a:p>
          <a:p>
            <a:pPr lvl="3"/>
            <a:r>
              <a:rPr lang="en-US" sz="1100" dirty="0"/>
              <a:t>reporting “YES” to “urgent need” and currently using crisis or contingency optimization strategies</a:t>
            </a:r>
          </a:p>
          <a:p>
            <a:pPr lvl="3"/>
            <a:endParaRPr lang="en-US" sz="1100" dirty="0"/>
          </a:p>
          <a:p>
            <a:pPr lvl="1"/>
            <a:r>
              <a:rPr lang="en-US" sz="1100" dirty="0"/>
              <a:t>Note:</a:t>
            </a:r>
          </a:p>
          <a:p>
            <a:pPr lvl="2"/>
            <a:r>
              <a:rPr lang="en-US" sz="1100" dirty="0"/>
              <a:t>A facility should only select “YES” if they have exhausted other potential sources, </a:t>
            </a:r>
            <a:r>
              <a:rPr lang="en-US" sz="1100" b="1" dirty="0"/>
              <a:t>such as commercial distributors and corporate stockpiles</a:t>
            </a:r>
            <a:r>
              <a:rPr lang="en-US" sz="1100" dirty="0"/>
              <a:t>.</a:t>
            </a:r>
          </a:p>
          <a:p>
            <a:pPr lvl="2"/>
            <a:r>
              <a:rPr lang="en-US" sz="1100" dirty="0"/>
              <a:t>Facility’s answer to this question should match their answer in the previous NHSN PPE supply section</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a:xfrm>
            <a:off x="11311128" y="6272784"/>
            <a:ext cx="640080" cy="365125"/>
          </a:xfrm>
        </p:spPr>
        <p:txBody>
          <a:bodyPr>
            <a:normAutofit/>
          </a:bodyPr>
          <a:lstStyle/>
          <a:p>
            <a:pPr>
              <a:spcAft>
                <a:spcPts val="600"/>
              </a:spcAft>
            </a:pPr>
            <a:fld id="{3FCCF984-64AA-42B4-8D2F-66BCDE3A50F4}" type="slidenum">
              <a:rPr lang="en-US" smtClean="0"/>
              <a:pPr>
                <a:spcAft>
                  <a:spcPts val="600"/>
                </a:spcAft>
              </a:pPr>
              <a:t>40</a:t>
            </a:fld>
            <a:endParaRPr lang="en-US"/>
          </a:p>
        </p:txBody>
      </p:sp>
      <p:graphicFrame>
        <p:nvGraphicFramePr>
          <p:cNvPr id="10" name="Table 9">
            <a:extLst>
              <a:ext uri="{FF2B5EF4-FFF2-40B4-BE49-F238E27FC236}">
                <a16:creationId xmlns:a16="http://schemas.microsoft.com/office/drawing/2014/main" xmlns="" id="{E5F05808-DAE3-412D-A7AE-25D0C170FC46}"/>
              </a:ext>
            </a:extLst>
          </p:cNvPr>
          <p:cNvGraphicFramePr>
            <a:graphicFrameLocks noGrp="1"/>
          </p:cNvGraphicFramePr>
          <p:nvPr>
            <p:extLst/>
          </p:nvPr>
        </p:nvGraphicFramePr>
        <p:xfrm>
          <a:off x="7304925" y="2527935"/>
          <a:ext cx="4203700" cy="1802130"/>
        </p:xfrm>
        <a:graphic>
          <a:graphicData uri="http://schemas.openxmlformats.org/drawingml/2006/table">
            <a:tbl>
              <a:tblPr>
                <a:tableStyleId>{5C22544A-7EE6-4342-B048-85BDC9FD1C3A}</a:tableStyleId>
              </a:tblPr>
              <a:tblGrid>
                <a:gridCol w="1551744">
                  <a:extLst>
                    <a:ext uri="{9D8B030D-6E8A-4147-A177-3AD203B41FA5}">
                      <a16:colId xmlns:a16="http://schemas.microsoft.com/office/drawing/2014/main" xmlns="" val="1191300082"/>
                    </a:ext>
                  </a:extLst>
                </a:gridCol>
                <a:gridCol w="1612160">
                  <a:extLst>
                    <a:ext uri="{9D8B030D-6E8A-4147-A177-3AD203B41FA5}">
                      <a16:colId xmlns:a16="http://schemas.microsoft.com/office/drawing/2014/main" xmlns="" val="3637687402"/>
                    </a:ext>
                  </a:extLst>
                </a:gridCol>
                <a:gridCol w="1039796">
                  <a:extLst>
                    <a:ext uri="{9D8B030D-6E8A-4147-A177-3AD203B41FA5}">
                      <a16:colId xmlns:a16="http://schemas.microsoft.com/office/drawing/2014/main" xmlns="" val="3849545634"/>
                    </a:ext>
                  </a:extLst>
                </a:gridCol>
              </a:tblGrid>
              <a:tr h="24765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none" strike="noStrike">
                          <a:effectLst/>
                        </a:rPr>
                        <a:t>4/3/2021</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3285985016"/>
                  </a:ext>
                </a:extLst>
              </a:tr>
              <a:tr h="209550">
                <a:tc>
                  <a:txBody>
                    <a:bodyPr/>
                    <a:lstStyle/>
                    <a:p>
                      <a:pPr algn="ctr" fontAlgn="b"/>
                      <a:r>
                        <a:rPr lang="en-US" sz="1200" u="none" strike="noStrike">
                          <a:effectLst/>
                        </a:rPr>
                        <a:t>PPE</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Available/Strategy</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Need (Y/N)</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44774848"/>
                  </a:ext>
                </a:extLst>
              </a:tr>
              <a:tr h="200025">
                <a:tc>
                  <a:txBody>
                    <a:bodyPr/>
                    <a:lstStyle/>
                    <a:p>
                      <a:pPr algn="r" fontAlgn="b"/>
                      <a:r>
                        <a:rPr lang="en-US" sz="1100" u="none" strike="noStrike">
                          <a:effectLst/>
                        </a:rPr>
                        <a:t>Alcohol-Base Hand Rub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49518861"/>
                  </a:ext>
                </a:extLst>
              </a:tr>
              <a:tr h="200025">
                <a:tc>
                  <a:txBody>
                    <a:bodyPr/>
                    <a:lstStyle/>
                    <a:p>
                      <a:pPr algn="r" fontAlgn="b"/>
                      <a:r>
                        <a:rPr lang="en-US" sz="1100" u="none" strike="noStrike">
                          <a:effectLst/>
                        </a:rPr>
                        <a:t>N95 Respirator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CONTINGENCY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11136964"/>
                  </a:ext>
                </a:extLst>
              </a:tr>
              <a:tr h="200025">
                <a:tc>
                  <a:txBody>
                    <a:bodyPr/>
                    <a:lstStyle/>
                    <a:p>
                      <a:pPr algn="r" fontAlgn="b"/>
                      <a:r>
                        <a:rPr lang="en-US" sz="1100" u="none" strike="noStrike">
                          <a:effectLst/>
                        </a:rPr>
                        <a:t>Face Mask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CONTINGENCY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02743695"/>
                  </a:ext>
                </a:extLst>
              </a:tr>
              <a:tr h="200025">
                <a:tc>
                  <a:txBody>
                    <a:bodyPr/>
                    <a:lstStyle/>
                    <a:p>
                      <a:pPr algn="r" fontAlgn="b"/>
                      <a:r>
                        <a:rPr lang="en-US" sz="1100" u="none" strike="noStrike">
                          <a:effectLst/>
                        </a:rPr>
                        <a:t>Eye Protection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CONVENTIONAL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54064104"/>
                  </a:ext>
                </a:extLst>
              </a:tr>
              <a:tr h="200025">
                <a:tc>
                  <a:txBody>
                    <a:bodyPr/>
                    <a:lstStyle/>
                    <a:p>
                      <a:pPr algn="r" fontAlgn="b"/>
                      <a:r>
                        <a:rPr lang="en-US" sz="1100" u="none" strike="noStrike">
                          <a:effectLst/>
                        </a:rPr>
                        <a:t>Gowns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CONVENTIONAL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64114317"/>
                  </a:ext>
                </a:extLst>
              </a:tr>
              <a:tr h="200025">
                <a:tc>
                  <a:txBody>
                    <a:bodyPr/>
                    <a:lstStyle/>
                    <a:p>
                      <a:pPr algn="r" fontAlgn="b"/>
                      <a:r>
                        <a:rPr lang="en-US" sz="1100" u="none" strike="noStrike" dirty="0">
                          <a:effectLst/>
                        </a:rPr>
                        <a:t>Gloves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CONVENTIONAL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03910534"/>
                  </a:ext>
                </a:extLst>
              </a:tr>
            </a:tbl>
          </a:graphicData>
        </a:graphic>
      </p:graphicFrame>
    </p:spTree>
    <p:extLst>
      <p:ext uri="{BB962C8B-B14F-4D97-AF65-F5344CB8AC3E}">
        <p14:creationId xmlns:p14="http://schemas.microsoft.com/office/powerpoint/2010/main" val="849339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PPE Shortages</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lstStyle/>
          <a:p>
            <a:r>
              <a:rPr lang="en-US" dirty="0"/>
              <a:t>Example:</a:t>
            </a:r>
          </a:p>
          <a:p>
            <a:endParaRPr lang="en-US" dirty="0"/>
          </a:p>
          <a:p>
            <a:r>
              <a:rPr lang="en-US" dirty="0"/>
              <a:t>On the date the facility is entering data into NHSN, it is already employing limited reuse of N95 respirators and, despite this strategy, will exhaust its supply of respirators in 7 days.</a:t>
            </a:r>
          </a:p>
          <a:p>
            <a:pPr lvl="1"/>
            <a:r>
              <a:rPr lang="en-US" dirty="0"/>
              <a:t>The facility would select </a:t>
            </a:r>
            <a:r>
              <a:rPr lang="en-US" b="1" dirty="0"/>
              <a:t>“yes” </a:t>
            </a:r>
            <a:r>
              <a:rPr lang="en-US" dirty="0"/>
              <a:t>to state/local outreach for PPE assistance if it does not anticipate receiving another shipment of N95 respirators from its supplier for approximately 2 weeks, and its corporate parent has exhausted its own stockpile of N95 respirators.</a:t>
            </a:r>
          </a:p>
          <a:p>
            <a:pPr lvl="1"/>
            <a:r>
              <a:rPr lang="en-US" dirty="0"/>
              <a:t>The same facility might select </a:t>
            </a:r>
            <a:r>
              <a:rPr lang="en-US" b="1" dirty="0"/>
              <a:t>“no” </a:t>
            </a:r>
            <a:r>
              <a:rPr lang="en-US" dirty="0"/>
              <a:t>to state/local outreach for PPE assistance if it expects a large shipment of N95 respirators from its supplier in the next two days. </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41</a:t>
            </a:fld>
            <a:endParaRPr lang="en-US" dirty="0"/>
          </a:p>
        </p:txBody>
      </p:sp>
    </p:spTree>
    <p:extLst>
      <p:ext uri="{BB962C8B-B14F-4D97-AF65-F5344CB8AC3E}">
        <p14:creationId xmlns:p14="http://schemas.microsoft.com/office/powerpoint/2010/main" val="1740156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a:xfrm>
            <a:off x="1325366" y="484632"/>
            <a:ext cx="6804507" cy="1609344"/>
          </a:xfrm>
        </p:spPr>
        <p:txBody>
          <a:bodyPr>
            <a:normAutofit/>
          </a:bodyPr>
          <a:lstStyle/>
          <a:p>
            <a:r>
              <a:rPr lang="en-US" dirty="0"/>
              <a:t>NHSN – Testing Supply Shortages</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a:xfrm>
            <a:off x="634000" y="2121408"/>
            <a:ext cx="7495874" cy="4050792"/>
          </a:xfrm>
        </p:spPr>
        <p:txBody>
          <a:bodyPr>
            <a:normAutofit/>
          </a:bodyPr>
          <a:lstStyle/>
          <a:p>
            <a:r>
              <a:rPr lang="en-US" dirty="0"/>
              <a:t>Testing supply focuses on access to testing.</a:t>
            </a:r>
          </a:p>
          <a:p>
            <a:pPr marL="0" indent="0">
              <a:buNone/>
            </a:pPr>
            <a:endParaRPr lang="en-US" dirty="0"/>
          </a:p>
          <a:p>
            <a:r>
              <a:rPr lang="en-US" dirty="0"/>
              <a:t>Does your facility have:</a:t>
            </a:r>
          </a:p>
          <a:p>
            <a:pPr lvl="1"/>
            <a:r>
              <a:rPr lang="en-US" dirty="0"/>
              <a:t>The ability to test:</a:t>
            </a:r>
          </a:p>
          <a:p>
            <a:pPr lvl="2"/>
            <a:r>
              <a:rPr lang="en-US" dirty="0"/>
              <a:t>Either at point of care or </a:t>
            </a:r>
            <a:r>
              <a:rPr lang="en-US" dirty="0" smtClean="0"/>
              <a:t>using a commercial </a:t>
            </a:r>
            <a:r>
              <a:rPr lang="en-US" dirty="0"/>
              <a:t>lab</a:t>
            </a:r>
          </a:p>
          <a:p>
            <a:pPr lvl="1"/>
            <a:r>
              <a:rPr lang="en-US" dirty="0"/>
              <a:t>One of these types of tests:</a:t>
            </a:r>
          </a:p>
          <a:p>
            <a:pPr lvl="2"/>
            <a:r>
              <a:rPr lang="en-US" dirty="0"/>
              <a:t>Either PCR (through </a:t>
            </a:r>
            <a:r>
              <a:rPr lang="en-US" dirty="0" smtClean="0"/>
              <a:t>a commercial </a:t>
            </a:r>
            <a:r>
              <a:rPr lang="en-US" dirty="0"/>
              <a:t>lab) or Antigen (</a:t>
            </a:r>
            <a:r>
              <a:rPr lang="en-US" dirty="0" err="1"/>
              <a:t>BinaxNow</a:t>
            </a:r>
            <a:r>
              <a:rPr lang="en-US" dirty="0"/>
              <a:t>, BD </a:t>
            </a:r>
            <a:r>
              <a:rPr lang="en-US" dirty="0" err="1"/>
              <a:t>Veritor</a:t>
            </a:r>
            <a:r>
              <a:rPr lang="en-US" dirty="0"/>
              <a:t>, Sofia)</a:t>
            </a:r>
          </a:p>
          <a:p>
            <a:pPr lvl="1"/>
            <a:r>
              <a:rPr lang="en-US" dirty="0"/>
              <a:t>If using PCR, do you have access to resources to test:</a:t>
            </a:r>
          </a:p>
          <a:p>
            <a:pPr lvl="3"/>
            <a:r>
              <a:rPr lang="en-US" dirty="0"/>
              <a:t>Swabs</a:t>
            </a:r>
          </a:p>
          <a:p>
            <a:pPr lvl="3"/>
            <a:r>
              <a:rPr lang="en-US" dirty="0"/>
              <a:t>Media</a:t>
            </a:r>
          </a:p>
          <a:p>
            <a:pPr lvl="3"/>
            <a:r>
              <a:rPr lang="en-US" dirty="0"/>
              <a:t>Tubes</a:t>
            </a:r>
          </a:p>
          <a:p>
            <a:endParaRPr lang="en-US" dirty="0"/>
          </a:p>
        </p:txBody>
      </p:sp>
      <p:pic>
        <p:nvPicPr>
          <p:cNvPr id="4100" name="Picture 4" descr="Lab-standard COVID-19 &quot;bubble&quot; testing launched - Med-Tech Innovation |  Latest news for the medical device industry">
            <a:extLst>
              <a:ext uri="{FF2B5EF4-FFF2-40B4-BE49-F238E27FC236}">
                <a16:creationId xmlns:a16="http://schemas.microsoft.com/office/drawing/2014/main" xmlns="" id="{8ABF4A49-DDEE-4FE1-8372-B264EA992C00}"/>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8456189" y="640080"/>
            <a:ext cx="3112997" cy="26051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ew Technologies May Improve COVID-19 Screening | Jones Day">
            <a:extLst>
              <a:ext uri="{FF2B5EF4-FFF2-40B4-BE49-F238E27FC236}">
                <a16:creationId xmlns:a16="http://schemas.microsoft.com/office/drawing/2014/main" xmlns="" id="{231B9D03-DC9B-45B9-9A05-C3B4E280DA7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8456189" y="3423830"/>
            <a:ext cx="3112997" cy="26051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a:xfrm>
            <a:off x="11311128" y="6272784"/>
            <a:ext cx="640080" cy="365125"/>
          </a:xfrm>
        </p:spPr>
        <p:txBody>
          <a:bodyPr>
            <a:normAutofit/>
          </a:bodyPr>
          <a:lstStyle/>
          <a:p>
            <a:pPr>
              <a:spcAft>
                <a:spcPts val="600"/>
              </a:spcAft>
            </a:pPr>
            <a:fld id="{3FCCF984-64AA-42B4-8D2F-66BCDE3A50F4}" type="slidenum">
              <a:rPr lang="en-US" smtClean="0"/>
              <a:pPr>
                <a:spcAft>
                  <a:spcPts val="600"/>
                </a:spcAft>
              </a:pPr>
              <a:t>42</a:t>
            </a:fld>
            <a:endParaRPr lang="en-US"/>
          </a:p>
        </p:txBody>
      </p:sp>
    </p:spTree>
    <p:extLst>
      <p:ext uri="{BB962C8B-B14F-4D97-AF65-F5344CB8AC3E}">
        <p14:creationId xmlns:p14="http://schemas.microsoft.com/office/powerpoint/2010/main" val="2024777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Testing Supply Shortages</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lstStyle/>
          <a:p>
            <a:r>
              <a:rPr lang="en-US" dirty="0"/>
              <a:t>Would your facility like outreach by CDPH/IDPH for assistance with testing supply shortages?</a:t>
            </a:r>
          </a:p>
          <a:p>
            <a:endParaRPr lang="en-US" dirty="0"/>
          </a:p>
          <a:p>
            <a:pPr lvl="1"/>
            <a:r>
              <a:rPr lang="en-US" dirty="0"/>
              <a:t>Examples for when a facility might select “YES” include:</a:t>
            </a:r>
          </a:p>
          <a:p>
            <a:pPr lvl="2"/>
            <a:r>
              <a:rPr lang="en-US" dirty="0"/>
              <a:t>The facility does NOT have the ability to perform or to obtain resources for performing COVID -19 testing on all staff and facility personnel within the next 7 days, if needed.</a:t>
            </a:r>
          </a:p>
          <a:p>
            <a:pPr lvl="2"/>
            <a:r>
              <a:rPr lang="en-US" dirty="0"/>
              <a:t>The facility does not have access to or the ability to receive test results within 72 hours of sample collection.</a:t>
            </a:r>
          </a:p>
          <a:p>
            <a:pPr lvl="2"/>
            <a:endParaRPr lang="en-US" dirty="0"/>
          </a:p>
          <a:p>
            <a:pPr lvl="1"/>
            <a:r>
              <a:rPr lang="en-US" dirty="0"/>
              <a:t>Note:</a:t>
            </a:r>
          </a:p>
          <a:p>
            <a:pPr lvl="2"/>
            <a:r>
              <a:rPr lang="en-US" dirty="0"/>
              <a:t>Facilities should only select “YES” if they have exhausted other potential options, </a:t>
            </a:r>
            <a:r>
              <a:rPr lang="en-US" b="1" dirty="0"/>
              <a:t>such as commercial distributors, corporate stockpiles, and alternative contract laboratories. </a:t>
            </a:r>
          </a:p>
          <a:p>
            <a:pPr lvl="1"/>
            <a:endParaRPr lang="en-US" dirty="0"/>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43</a:t>
            </a:fld>
            <a:endParaRPr lang="en-US" dirty="0"/>
          </a:p>
        </p:txBody>
      </p:sp>
    </p:spTree>
    <p:extLst>
      <p:ext uri="{BB962C8B-B14F-4D97-AF65-F5344CB8AC3E}">
        <p14:creationId xmlns:p14="http://schemas.microsoft.com/office/powerpoint/2010/main" val="3722842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Testing Supply Shortages</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lstStyle/>
          <a:p>
            <a:r>
              <a:rPr lang="en-US" dirty="0"/>
              <a:t>Example:</a:t>
            </a:r>
          </a:p>
          <a:p>
            <a:endParaRPr lang="en-US" dirty="0"/>
          </a:p>
          <a:p>
            <a:r>
              <a:rPr lang="en-US" dirty="0"/>
              <a:t>On the date the facility is entering data into NHSN:</a:t>
            </a:r>
          </a:p>
          <a:p>
            <a:pPr lvl="1"/>
            <a:r>
              <a:rPr lang="en-US" dirty="0"/>
              <a:t>The facility does do not have sufficient resources, either on site or through a contract with an external laboratory, to initiate outbreak testing for all residents and staff (including temporary, contract staff, if applicable) following a resident newly positive for SARS-CoV-2 (COVID-19) through viral testing. </a:t>
            </a:r>
          </a:p>
          <a:p>
            <a:pPr lvl="1"/>
            <a:r>
              <a:rPr lang="en-US" dirty="0"/>
              <a:t>Or the facility’s turnaround times for resident and/or staff testing results are greater than 3 days. </a:t>
            </a:r>
          </a:p>
          <a:p>
            <a:pPr lvl="2"/>
            <a:r>
              <a:rPr lang="en-US" dirty="0"/>
              <a:t>Can’t procure </a:t>
            </a:r>
            <a:r>
              <a:rPr lang="en-US" dirty="0" err="1"/>
              <a:t>BinaxNow</a:t>
            </a:r>
            <a:r>
              <a:rPr lang="en-US" dirty="0"/>
              <a:t> cards AND</a:t>
            </a:r>
          </a:p>
          <a:p>
            <a:pPr lvl="2"/>
            <a:r>
              <a:rPr lang="en-US" dirty="0"/>
              <a:t>Can’t find a new commercial lab with less than 72 hour turnaround</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44</a:t>
            </a:fld>
            <a:endParaRPr lang="en-US" dirty="0"/>
          </a:p>
        </p:txBody>
      </p:sp>
    </p:spTree>
    <p:extLst>
      <p:ext uri="{BB962C8B-B14F-4D97-AF65-F5344CB8AC3E}">
        <p14:creationId xmlns:p14="http://schemas.microsoft.com/office/powerpoint/2010/main" val="3228303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Infection Control and Outbreak Management</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normAutofit fontScale="92500" lnSpcReduction="10000"/>
          </a:bodyPr>
          <a:lstStyle/>
          <a:p>
            <a:r>
              <a:rPr lang="en-US" dirty="0"/>
              <a:t>Would your facility like outreach by CDPH/IDPH for assistance with infection control and outbreak management?</a:t>
            </a:r>
          </a:p>
          <a:p>
            <a:endParaRPr lang="en-US" dirty="0"/>
          </a:p>
          <a:p>
            <a:pPr lvl="1"/>
            <a:r>
              <a:rPr lang="en-US" dirty="0"/>
              <a:t>Examples for when a facility might select “YES” include:</a:t>
            </a:r>
          </a:p>
          <a:p>
            <a:pPr lvl="2"/>
            <a:r>
              <a:rPr lang="en-US" dirty="0"/>
              <a:t>Facility needs technical assistance with:</a:t>
            </a:r>
          </a:p>
          <a:p>
            <a:pPr lvl="3"/>
            <a:r>
              <a:rPr lang="en-US" dirty="0"/>
              <a:t>Assessing and strengthening infection prevention and control practices OR</a:t>
            </a:r>
          </a:p>
          <a:p>
            <a:pPr lvl="3"/>
            <a:r>
              <a:rPr lang="en-US" dirty="0"/>
              <a:t>Actively responding to and effectively containing the spread of COVID-19</a:t>
            </a:r>
          </a:p>
          <a:p>
            <a:pPr lvl="3"/>
            <a:endParaRPr lang="en-US" dirty="0"/>
          </a:p>
          <a:p>
            <a:pPr lvl="1"/>
            <a:r>
              <a:rPr lang="en-US" dirty="0"/>
              <a:t>Note:</a:t>
            </a:r>
          </a:p>
          <a:p>
            <a:pPr lvl="2"/>
            <a:r>
              <a:rPr lang="en-US" dirty="0"/>
              <a:t>A facility can request </a:t>
            </a:r>
            <a:r>
              <a:rPr lang="en-US" b="1" dirty="0"/>
              <a:t>additional</a:t>
            </a:r>
            <a:r>
              <a:rPr lang="en-US" dirty="0"/>
              <a:t> outreach for outbreak assistance even if the facility has consulted with IDPH/CDPH in the recent past.</a:t>
            </a:r>
          </a:p>
          <a:p>
            <a:pPr lvl="2"/>
            <a:r>
              <a:rPr lang="en-US" dirty="0"/>
              <a:t>If the facility is already actively working with IDPH/CDPH to address their current outbreak, select </a:t>
            </a:r>
            <a:r>
              <a:rPr lang="en-US" b="1" dirty="0"/>
              <a:t>“NO”</a:t>
            </a:r>
          </a:p>
          <a:p>
            <a:pPr lvl="2"/>
            <a:r>
              <a:rPr lang="en-US" b="1" dirty="0"/>
              <a:t>A facility should not use this question as a substitute for regular case and/or outbreak reporting</a:t>
            </a:r>
            <a:r>
              <a:rPr lang="en-US" dirty="0"/>
              <a:t>; facilities should contact their health department directly to address urgent questions or needs related to Infection Control or Outbreak Management</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45</a:t>
            </a:fld>
            <a:endParaRPr lang="en-US" dirty="0"/>
          </a:p>
        </p:txBody>
      </p:sp>
    </p:spTree>
    <p:extLst>
      <p:ext uri="{BB962C8B-B14F-4D97-AF65-F5344CB8AC3E}">
        <p14:creationId xmlns:p14="http://schemas.microsoft.com/office/powerpoint/2010/main" val="3928145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Infection Control and Outbreak Management</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lstStyle/>
          <a:p>
            <a:r>
              <a:rPr lang="en-US" dirty="0"/>
              <a:t>Example:</a:t>
            </a:r>
          </a:p>
          <a:p>
            <a:endParaRPr lang="en-US" dirty="0"/>
          </a:p>
          <a:p>
            <a:r>
              <a:rPr lang="en-US" dirty="0"/>
              <a:t>On the date the facility is entering data into NHSN:</a:t>
            </a:r>
          </a:p>
          <a:p>
            <a:pPr lvl="1"/>
            <a:r>
              <a:rPr lang="en-US" dirty="0"/>
              <a:t>The facility has non-urgent questions about performing internal audits of staff hand hygiene or the implementation of testing and </a:t>
            </a:r>
            <a:r>
              <a:rPr lang="en-US" dirty="0" err="1"/>
              <a:t>cohorting</a:t>
            </a:r>
            <a:r>
              <a:rPr lang="en-US" dirty="0"/>
              <a:t> strategies.</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46</a:t>
            </a:fld>
            <a:endParaRPr lang="en-US" dirty="0"/>
          </a:p>
        </p:txBody>
      </p:sp>
    </p:spTree>
    <p:extLst>
      <p:ext uri="{BB962C8B-B14F-4D97-AF65-F5344CB8AC3E}">
        <p14:creationId xmlns:p14="http://schemas.microsoft.com/office/powerpoint/2010/main" val="1070890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Staff Training</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a:xfrm>
            <a:off x="1069848" y="2121408"/>
            <a:ext cx="6245352" cy="4050792"/>
          </a:xfrm>
        </p:spPr>
        <p:txBody>
          <a:bodyPr/>
          <a:lstStyle/>
          <a:p>
            <a:r>
              <a:rPr lang="en-US" dirty="0"/>
              <a:t>Examples of staff training include:</a:t>
            </a:r>
          </a:p>
          <a:p>
            <a:endParaRPr lang="en-US" dirty="0"/>
          </a:p>
          <a:p>
            <a:pPr lvl="1"/>
            <a:r>
              <a:rPr lang="en-US" dirty="0"/>
              <a:t>Infection prevention and control</a:t>
            </a:r>
          </a:p>
          <a:p>
            <a:pPr lvl="1"/>
            <a:r>
              <a:rPr lang="en-US" dirty="0"/>
              <a:t>Surveillance and reporting</a:t>
            </a:r>
          </a:p>
          <a:p>
            <a:pPr lvl="1"/>
            <a:r>
              <a:rPr lang="en-US" dirty="0"/>
              <a:t>Testing</a:t>
            </a:r>
          </a:p>
          <a:p>
            <a:pPr lvl="1"/>
            <a:r>
              <a:rPr lang="en-US" dirty="0" err="1"/>
              <a:t>Cohorting</a:t>
            </a:r>
            <a:r>
              <a:rPr lang="en-US" dirty="0"/>
              <a:t> strategies</a:t>
            </a:r>
          </a:p>
          <a:p>
            <a:pPr lvl="1"/>
            <a:r>
              <a:rPr lang="en-US" dirty="0"/>
              <a:t>Environmental cleaning</a:t>
            </a:r>
          </a:p>
          <a:p>
            <a:pPr lvl="1"/>
            <a:r>
              <a:rPr lang="en-US" dirty="0"/>
              <a:t>PPE use (such as optimization strategies, donning and doffing, etc.)</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47</a:t>
            </a:fld>
            <a:endParaRPr lang="en-US" dirty="0"/>
          </a:p>
        </p:txBody>
      </p:sp>
      <p:pic>
        <p:nvPicPr>
          <p:cNvPr id="5122" name="Picture 2" descr="Coronavirus Basic Training updates for each military branch - We Are The  Mighty">
            <a:extLst>
              <a:ext uri="{FF2B5EF4-FFF2-40B4-BE49-F238E27FC236}">
                <a16:creationId xmlns:a16="http://schemas.microsoft.com/office/drawing/2014/main" xmlns="" id="{44BDD4B6-A665-4640-9DE2-65FFA7A39CB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67451" y="565042"/>
            <a:ext cx="3922525" cy="50827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6172A46-6545-4618-9A72-6E599969733C}"/>
              </a:ext>
            </a:extLst>
          </p:cNvPr>
          <p:cNvSpPr txBox="1"/>
          <p:nvPr/>
        </p:nvSpPr>
        <p:spPr>
          <a:xfrm>
            <a:off x="502024" y="6373368"/>
            <a:ext cx="9179858" cy="276999"/>
          </a:xfrm>
          <a:prstGeom prst="rect">
            <a:avLst/>
          </a:prstGeom>
          <a:noFill/>
        </p:spPr>
        <p:txBody>
          <a:bodyPr wrap="square" rtlCol="0">
            <a:spAutoFit/>
          </a:bodyPr>
          <a:lstStyle/>
          <a:p>
            <a:r>
              <a:rPr lang="en-US" sz="1200" dirty="0">
                <a:solidFill>
                  <a:srgbClr val="0070C0"/>
                </a:solidFill>
              </a:rPr>
              <a:t>Source: https://www.cdc.gov/coronavirus/2019-ncov/downloads/stop-the-spread-of-germs.pdf</a:t>
            </a:r>
          </a:p>
        </p:txBody>
      </p:sp>
    </p:spTree>
    <p:extLst>
      <p:ext uri="{BB962C8B-B14F-4D97-AF65-F5344CB8AC3E}">
        <p14:creationId xmlns:p14="http://schemas.microsoft.com/office/powerpoint/2010/main" val="3123362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Staff Training</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normAutofit/>
          </a:bodyPr>
          <a:lstStyle/>
          <a:p>
            <a:r>
              <a:rPr lang="en-US" dirty="0"/>
              <a:t>Would your facility like outreach by CDPH/IDPH for assistance with staff training?</a:t>
            </a:r>
          </a:p>
          <a:p>
            <a:endParaRPr lang="en-US" dirty="0"/>
          </a:p>
          <a:p>
            <a:pPr lvl="1"/>
            <a:r>
              <a:rPr lang="en-US" dirty="0"/>
              <a:t>Examples for when a facility might select “YES” include:</a:t>
            </a:r>
          </a:p>
          <a:p>
            <a:pPr lvl="2"/>
            <a:r>
              <a:rPr lang="en-US" dirty="0"/>
              <a:t>Facility needs technical assistance or resource materials to train staff and/or leadership on infection control topics.</a:t>
            </a:r>
          </a:p>
          <a:p>
            <a:pPr lvl="2"/>
            <a:endParaRPr lang="en-US" dirty="0"/>
          </a:p>
          <a:p>
            <a:pPr lvl="1"/>
            <a:r>
              <a:rPr lang="en-US" dirty="0"/>
              <a:t>Note:</a:t>
            </a:r>
          </a:p>
          <a:p>
            <a:pPr lvl="2"/>
            <a:r>
              <a:rPr lang="en-US" dirty="0"/>
              <a:t>CDPH will connect you with resource materials for assist facility leadership in conducting staff trainings</a:t>
            </a:r>
          </a:p>
          <a:p>
            <a:pPr lvl="2"/>
            <a:r>
              <a:rPr lang="en-US" dirty="0"/>
              <a:t>CDPH won’t send a team out for individual facility frontline trainings</a:t>
            </a:r>
          </a:p>
          <a:p>
            <a:pPr lvl="2"/>
            <a:endParaRPr lang="en-US" dirty="0"/>
          </a:p>
          <a:p>
            <a:pPr lvl="2"/>
            <a:endParaRPr lang="en-US" dirty="0"/>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48</a:t>
            </a:fld>
            <a:endParaRPr lang="en-US" dirty="0"/>
          </a:p>
        </p:txBody>
      </p:sp>
    </p:spTree>
    <p:extLst>
      <p:ext uri="{BB962C8B-B14F-4D97-AF65-F5344CB8AC3E}">
        <p14:creationId xmlns:p14="http://schemas.microsoft.com/office/powerpoint/2010/main" val="3019860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Staff Training</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lstStyle/>
          <a:p>
            <a:r>
              <a:rPr lang="en-US" dirty="0"/>
              <a:t>Example:</a:t>
            </a:r>
          </a:p>
          <a:p>
            <a:endParaRPr lang="en-US" dirty="0"/>
          </a:p>
          <a:p>
            <a:r>
              <a:rPr lang="en-US" dirty="0"/>
              <a:t>On the date the facility is entering data into NHSN:</a:t>
            </a:r>
          </a:p>
          <a:p>
            <a:pPr lvl="1"/>
            <a:r>
              <a:rPr lang="en-US" dirty="0"/>
              <a:t>The facility had determined during a recent internal audit that many leaders and staff did not understand, and were not adhering to, guidelines for PPE use and optimization.</a:t>
            </a:r>
          </a:p>
          <a:p>
            <a:pPr lvl="1"/>
            <a:r>
              <a:rPr lang="en-US" dirty="0"/>
              <a:t>Or during a recent COVID-19 Infection Control Survey, the facility had been cited for deficiencies in its implementation of standard and transmission based precautions during resident care—and some of these deficiencies could be addressed through staff training. </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49</a:t>
            </a:fld>
            <a:endParaRPr lang="en-US" dirty="0"/>
          </a:p>
        </p:txBody>
      </p:sp>
    </p:spTree>
    <p:extLst>
      <p:ext uri="{BB962C8B-B14F-4D97-AF65-F5344CB8AC3E}">
        <p14:creationId xmlns:p14="http://schemas.microsoft.com/office/powerpoint/2010/main" val="92490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 xmlns:a16="http://schemas.microsoft.com/office/drawing/2014/main" id="{4BB634DF-C569-482E-9543-0E8362BFD203}"/>
              </a:ext>
            </a:extLst>
          </p:cNvPr>
          <p:cNvGraphicFramePr>
            <a:graphicFrameLocks/>
          </p:cNvGraphicFramePr>
          <p:nvPr>
            <p:extLst/>
          </p:nvPr>
        </p:nvGraphicFramePr>
        <p:xfrm>
          <a:off x="0" y="812004"/>
          <a:ext cx="12192000" cy="60459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 xmlns:a16="http://schemas.microsoft.com/office/drawing/2014/main" id="{18FB16C3-D7F2-45DC-B880-12AE93430C6D}"/>
              </a:ext>
            </a:extLst>
          </p:cNvPr>
          <p:cNvSpPr>
            <a:spLocks noGrp="1"/>
          </p:cNvSpPr>
          <p:nvPr>
            <p:ph type="title"/>
          </p:nvPr>
        </p:nvSpPr>
        <p:spPr>
          <a:xfrm>
            <a:off x="1066800" y="277380"/>
            <a:ext cx="10058400" cy="1609344"/>
          </a:xfrm>
        </p:spPr>
        <p:txBody>
          <a:bodyPr/>
          <a:lstStyle/>
          <a:p>
            <a:r>
              <a:rPr lang="en-US" dirty="0"/>
              <a:t>Skilled Nursing Facility COVID-19 Cases</a:t>
            </a:r>
          </a:p>
        </p:txBody>
      </p:sp>
      <p:sp>
        <p:nvSpPr>
          <p:cNvPr id="4" name="Slide Number Placeholder 3">
            <a:extLst>
              <a:ext uri="{FF2B5EF4-FFF2-40B4-BE49-F238E27FC236}">
                <a16:creationId xmlns="" xmlns:a16="http://schemas.microsoft.com/office/drawing/2014/main" id="{A5F4595E-0A98-41C6-96B5-174DE4B0227C}"/>
              </a:ext>
            </a:extLst>
          </p:cNvPr>
          <p:cNvSpPr>
            <a:spLocks noGrp="1"/>
          </p:cNvSpPr>
          <p:nvPr>
            <p:ph type="sldNum" sz="quarter" idx="12"/>
          </p:nvPr>
        </p:nvSpPr>
        <p:spPr/>
        <p:txBody>
          <a:bodyPr/>
          <a:lstStyle/>
          <a:p>
            <a:fld id="{3FCCF984-64AA-42B4-8D2F-66BCDE3A50F4}" type="slidenum">
              <a:rPr lang="en-US" smtClean="0"/>
              <a:t>5</a:t>
            </a:fld>
            <a:endParaRPr lang="en-US" dirty="0"/>
          </a:p>
        </p:txBody>
      </p:sp>
      <p:sp>
        <p:nvSpPr>
          <p:cNvPr id="6" name="TextBox 5">
            <a:extLst>
              <a:ext uri="{FF2B5EF4-FFF2-40B4-BE49-F238E27FC236}">
                <a16:creationId xmlns="" xmlns:a16="http://schemas.microsoft.com/office/drawing/2014/main" id="{DA599D58-275B-4CD5-A633-C1C7735EB7AB}"/>
              </a:ext>
            </a:extLst>
          </p:cNvPr>
          <p:cNvSpPr txBox="1"/>
          <p:nvPr/>
        </p:nvSpPr>
        <p:spPr>
          <a:xfrm>
            <a:off x="0" y="6550223"/>
            <a:ext cx="3301341" cy="307777"/>
          </a:xfrm>
          <a:prstGeom prst="rect">
            <a:avLst/>
          </a:prstGeom>
          <a:noFill/>
        </p:spPr>
        <p:txBody>
          <a:bodyPr wrap="square" rtlCol="0">
            <a:spAutoFit/>
          </a:bodyPr>
          <a:lstStyle/>
          <a:p>
            <a:r>
              <a:rPr lang="en-US" sz="1400" dirty="0">
                <a:latin typeface="+mj-lt"/>
              </a:rPr>
              <a:t>Data as of 4/27/21</a:t>
            </a:r>
          </a:p>
        </p:txBody>
      </p:sp>
      <p:sp>
        <p:nvSpPr>
          <p:cNvPr id="9" name="TextBox 8">
            <a:extLst>
              <a:ext uri="{FF2B5EF4-FFF2-40B4-BE49-F238E27FC236}">
                <a16:creationId xmlns="" xmlns:a16="http://schemas.microsoft.com/office/drawing/2014/main" id="{98BF3EF6-4A8B-4907-B020-8E138BB8685E}"/>
              </a:ext>
            </a:extLst>
          </p:cNvPr>
          <p:cNvSpPr txBox="1"/>
          <p:nvPr/>
        </p:nvSpPr>
        <p:spPr>
          <a:xfrm>
            <a:off x="559290" y="3634946"/>
            <a:ext cx="2916887" cy="400110"/>
          </a:xfrm>
          <a:prstGeom prst="rect">
            <a:avLst/>
          </a:prstGeom>
          <a:noFill/>
        </p:spPr>
        <p:txBody>
          <a:bodyPr wrap="square" rtlCol="0">
            <a:spAutoFit/>
          </a:bodyPr>
          <a:lstStyle/>
          <a:p>
            <a:r>
              <a:rPr lang="en-US" sz="1000" i="1" dirty="0">
                <a:latin typeface="+mj-lt"/>
              </a:rPr>
              <a:t>*Epi curve only depicts lab-confirmed (PCR or antigen positive) cases since 9/1/2020</a:t>
            </a:r>
          </a:p>
        </p:txBody>
      </p:sp>
      <p:cxnSp>
        <p:nvCxnSpPr>
          <p:cNvPr id="7" name="Straight Connector 6">
            <a:extLst>
              <a:ext uri="{FF2B5EF4-FFF2-40B4-BE49-F238E27FC236}">
                <a16:creationId xmlns="" xmlns:a16="http://schemas.microsoft.com/office/drawing/2014/main" id="{DD5970B6-66AA-467F-B1AD-5ACDB14E22AF}"/>
              </a:ext>
            </a:extLst>
          </p:cNvPr>
          <p:cNvCxnSpPr>
            <a:cxnSpLocks/>
          </p:cNvCxnSpPr>
          <p:nvPr/>
        </p:nvCxnSpPr>
        <p:spPr>
          <a:xfrm flipV="1">
            <a:off x="6231413" y="1391920"/>
            <a:ext cx="0" cy="174004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 xmlns:a16="http://schemas.microsoft.com/office/drawing/2014/main" id="{E4EB9515-0145-4670-87A3-8039B503E442}"/>
              </a:ext>
            </a:extLst>
          </p:cNvPr>
          <p:cNvSpPr txBox="1"/>
          <p:nvPr/>
        </p:nvSpPr>
        <p:spPr>
          <a:xfrm>
            <a:off x="5654759" y="1517392"/>
            <a:ext cx="1346696" cy="738664"/>
          </a:xfrm>
          <a:prstGeom prst="rect">
            <a:avLst/>
          </a:prstGeom>
          <a:solidFill>
            <a:schemeClr val="bg1"/>
          </a:solidFill>
        </p:spPr>
        <p:txBody>
          <a:bodyPr wrap="square" rtlCol="0">
            <a:spAutoFit/>
          </a:bodyPr>
          <a:lstStyle/>
          <a:p>
            <a:pPr algn="ctr"/>
            <a:r>
              <a:rPr lang="en-US" sz="1400" dirty="0">
                <a:latin typeface="+mj-lt"/>
              </a:rPr>
              <a:t>First round</a:t>
            </a:r>
          </a:p>
          <a:p>
            <a:pPr algn="ctr"/>
            <a:r>
              <a:rPr lang="en-US" sz="1400" dirty="0">
                <a:latin typeface="+mj-lt"/>
              </a:rPr>
              <a:t>vaccine clinics began</a:t>
            </a:r>
          </a:p>
        </p:txBody>
      </p:sp>
      <p:cxnSp>
        <p:nvCxnSpPr>
          <p:cNvPr id="22" name="Straight Connector 21">
            <a:extLst>
              <a:ext uri="{FF2B5EF4-FFF2-40B4-BE49-F238E27FC236}">
                <a16:creationId xmlns="" xmlns:a16="http://schemas.microsoft.com/office/drawing/2014/main" id="{44BA79F5-7D63-444E-BF06-B1CF716FAB44}"/>
              </a:ext>
            </a:extLst>
          </p:cNvPr>
          <p:cNvCxnSpPr>
            <a:cxnSpLocks/>
          </p:cNvCxnSpPr>
          <p:nvPr/>
        </p:nvCxnSpPr>
        <p:spPr>
          <a:xfrm flipV="1">
            <a:off x="7613926" y="1391920"/>
            <a:ext cx="9795" cy="397138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 xmlns:a16="http://schemas.microsoft.com/office/drawing/2014/main" id="{F5493B99-4CA3-4052-934A-4C85920CB95D}"/>
              </a:ext>
            </a:extLst>
          </p:cNvPr>
          <p:cNvSpPr txBox="1"/>
          <p:nvPr/>
        </p:nvSpPr>
        <p:spPr>
          <a:xfrm>
            <a:off x="6950372" y="2269168"/>
            <a:ext cx="1346699" cy="954107"/>
          </a:xfrm>
          <a:prstGeom prst="rect">
            <a:avLst/>
          </a:prstGeom>
          <a:solidFill>
            <a:schemeClr val="bg1"/>
          </a:solidFill>
        </p:spPr>
        <p:txBody>
          <a:bodyPr wrap="square" rtlCol="0">
            <a:spAutoFit/>
          </a:bodyPr>
          <a:lstStyle/>
          <a:p>
            <a:pPr algn="ctr"/>
            <a:r>
              <a:rPr lang="en-US" sz="1400" dirty="0">
                <a:latin typeface="+mj-lt"/>
              </a:rPr>
              <a:t>Second round vaccine clinics began</a:t>
            </a:r>
          </a:p>
        </p:txBody>
      </p:sp>
      <p:cxnSp>
        <p:nvCxnSpPr>
          <p:cNvPr id="24" name="Straight Connector 23">
            <a:extLst>
              <a:ext uri="{FF2B5EF4-FFF2-40B4-BE49-F238E27FC236}">
                <a16:creationId xmlns="" xmlns:a16="http://schemas.microsoft.com/office/drawing/2014/main" id="{9388050C-28D8-4EB6-8E65-D2650F8D522D}"/>
              </a:ext>
            </a:extLst>
          </p:cNvPr>
          <p:cNvCxnSpPr>
            <a:cxnSpLocks/>
          </p:cNvCxnSpPr>
          <p:nvPr/>
        </p:nvCxnSpPr>
        <p:spPr>
          <a:xfrm flipH="1" flipV="1">
            <a:off x="8971239" y="1472934"/>
            <a:ext cx="1" cy="430101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 xmlns:a16="http://schemas.microsoft.com/office/drawing/2014/main" id="{CD5BBC63-A28C-44E1-B96C-27FB95A4C348}"/>
              </a:ext>
            </a:extLst>
          </p:cNvPr>
          <p:cNvSpPr txBox="1"/>
          <p:nvPr/>
        </p:nvSpPr>
        <p:spPr>
          <a:xfrm>
            <a:off x="8287276" y="3554624"/>
            <a:ext cx="1346699" cy="738664"/>
          </a:xfrm>
          <a:prstGeom prst="rect">
            <a:avLst/>
          </a:prstGeom>
          <a:solidFill>
            <a:schemeClr val="bg1"/>
          </a:solidFill>
        </p:spPr>
        <p:txBody>
          <a:bodyPr wrap="square" rtlCol="0">
            <a:spAutoFit/>
          </a:bodyPr>
          <a:lstStyle/>
          <a:p>
            <a:pPr algn="ctr"/>
            <a:r>
              <a:rPr lang="en-US" sz="1400" dirty="0">
                <a:latin typeface="+mj-lt"/>
              </a:rPr>
              <a:t>Third round vaccine clinics began</a:t>
            </a:r>
          </a:p>
        </p:txBody>
      </p:sp>
      <p:sp>
        <p:nvSpPr>
          <p:cNvPr id="11" name="TextBox 10">
            <a:extLst>
              <a:ext uri="{FF2B5EF4-FFF2-40B4-BE49-F238E27FC236}">
                <a16:creationId xmlns="" xmlns:a16="http://schemas.microsoft.com/office/drawing/2014/main" id="{290C92F3-B5EF-4125-9B54-A52AC7F4F1CB}"/>
              </a:ext>
            </a:extLst>
          </p:cNvPr>
          <p:cNvSpPr txBox="1"/>
          <p:nvPr/>
        </p:nvSpPr>
        <p:spPr>
          <a:xfrm>
            <a:off x="726806" y="1610933"/>
            <a:ext cx="3174631" cy="1107996"/>
          </a:xfrm>
          <a:prstGeom prst="rect">
            <a:avLst/>
          </a:prstGeom>
          <a:noFill/>
          <a:ln>
            <a:solidFill>
              <a:schemeClr val="tx1"/>
            </a:solidFill>
          </a:ln>
        </p:spPr>
        <p:txBody>
          <a:bodyPr wrap="square" rtlCol="0">
            <a:spAutoFit/>
          </a:bodyPr>
          <a:lstStyle/>
          <a:p>
            <a:r>
              <a:rPr lang="en-US" sz="2200" b="1" dirty="0">
                <a:solidFill>
                  <a:srgbClr val="005899"/>
                </a:solidFill>
                <a:latin typeface="+mj-lt"/>
              </a:rPr>
              <a:t>38 (49%)</a:t>
            </a:r>
            <a:r>
              <a:rPr lang="en-US" sz="2200" dirty="0">
                <a:latin typeface="+mj-lt"/>
              </a:rPr>
              <a:t> SNFs have gone at least 28 days without a case</a:t>
            </a:r>
          </a:p>
        </p:txBody>
      </p:sp>
      <p:graphicFrame>
        <p:nvGraphicFramePr>
          <p:cNvPr id="18" name="Table 17">
            <a:extLst>
              <a:ext uri="{FF2B5EF4-FFF2-40B4-BE49-F238E27FC236}">
                <a16:creationId xmlns="" xmlns:a16="http://schemas.microsoft.com/office/drawing/2014/main" id="{27C03AC0-D191-44A3-8F9D-5DFBEDAB2F90}"/>
              </a:ext>
            </a:extLst>
          </p:cNvPr>
          <p:cNvGraphicFramePr>
            <a:graphicFrameLocks noGrp="1"/>
          </p:cNvGraphicFramePr>
          <p:nvPr>
            <p:extLst/>
          </p:nvPr>
        </p:nvGraphicFramePr>
        <p:xfrm>
          <a:off x="9312369" y="1594289"/>
          <a:ext cx="2554511" cy="1349758"/>
        </p:xfrm>
        <a:graphic>
          <a:graphicData uri="http://schemas.openxmlformats.org/drawingml/2006/table">
            <a:tbl>
              <a:tblPr firstRow="1" bandRow="1">
                <a:tableStyleId>{5C22544A-7EE6-4342-B048-85BDC9FD1C3A}</a:tableStyleId>
              </a:tblPr>
              <a:tblGrid>
                <a:gridCol w="1030511">
                  <a:extLst>
                    <a:ext uri="{9D8B030D-6E8A-4147-A177-3AD203B41FA5}">
                      <a16:colId xmlns="" xmlns:a16="http://schemas.microsoft.com/office/drawing/2014/main" val="3424621807"/>
                    </a:ext>
                  </a:extLst>
                </a:gridCol>
                <a:gridCol w="701040">
                  <a:extLst>
                    <a:ext uri="{9D8B030D-6E8A-4147-A177-3AD203B41FA5}">
                      <a16:colId xmlns="" xmlns:a16="http://schemas.microsoft.com/office/drawing/2014/main" val="1973057662"/>
                    </a:ext>
                  </a:extLst>
                </a:gridCol>
                <a:gridCol w="822960">
                  <a:extLst>
                    <a:ext uri="{9D8B030D-6E8A-4147-A177-3AD203B41FA5}">
                      <a16:colId xmlns="" xmlns:a16="http://schemas.microsoft.com/office/drawing/2014/main" val="2870087303"/>
                    </a:ext>
                  </a:extLst>
                </a:gridCol>
              </a:tblGrid>
              <a:tr h="385836">
                <a:tc>
                  <a:txBody>
                    <a:bodyPr/>
                    <a:lstStyle/>
                    <a:p>
                      <a:r>
                        <a:rPr lang="en-US" sz="1200" dirty="0">
                          <a:latin typeface="+mj-lt"/>
                        </a:rPr>
                        <a:t>Role</a:t>
                      </a:r>
                    </a:p>
                  </a:txBody>
                  <a:tcPr>
                    <a:solidFill>
                      <a:srgbClr val="005899"/>
                    </a:solidFill>
                  </a:tcPr>
                </a:tc>
                <a:tc>
                  <a:txBody>
                    <a:bodyPr/>
                    <a:lstStyle/>
                    <a:p>
                      <a:r>
                        <a:rPr lang="en-US" sz="1200" dirty="0">
                          <a:latin typeface="+mj-lt"/>
                        </a:rPr>
                        <a:t>Deaths</a:t>
                      </a:r>
                    </a:p>
                  </a:txBody>
                  <a:tcPr>
                    <a:solidFill>
                      <a:srgbClr val="005899"/>
                    </a:solidFill>
                  </a:tcPr>
                </a:tc>
                <a:tc>
                  <a:txBody>
                    <a:bodyPr/>
                    <a:lstStyle/>
                    <a:p>
                      <a:r>
                        <a:rPr lang="en-US" sz="1200" dirty="0">
                          <a:latin typeface="+mj-lt"/>
                        </a:rPr>
                        <a:t>Mortality</a:t>
                      </a:r>
                    </a:p>
                  </a:txBody>
                  <a:tcPr>
                    <a:solidFill>
                      <a:srgbClr val="005899"/>
                    </a:solidFill>
                  </a:tcPr>
                </a:tc>
                <a:extLst>
                  <a:ext uri="{0D108BD9-81ED-4DB2-BD59-A6C34878D82A}">
                    <a16:rowId xmlns="" xmlns:a16="http://schemas.microsoft.com/office/drawing/2014/main" val="1214394012"/>
                  </a:ext>
                </a:extLst>
              </a:tr>
              <a:tr h="289043">
                <a:tc>
                  <a:txBody>
                    <a:bodyPr/>
                    <a:lstStyle/>
                    <a:p>
                      <a:r>
                        <a:rPr lang="en-US" sz="1200" b="1" dirty="0">
                          <a:latin typeface="+mj-lt"/>
                        </a:rPr>
                        <a:t>Residents</a:t>
                      </a:r>
                    </a:p>
                  </a:txBody>
                  <a:tcPr>
                    <a:solidFill>
                      <a:srgbClr val="D1EBFF"/>
                    </a:solidFill>
                  </a:tcPr>
                </a:tc>
                <a:tc>
                  <a:txBody>
                    <a:bodyPr/>
                    <a:lstStyle/>
                    <a:p>
                      <a:r>
                        <a:rPr lang="en-US" sz="1200" dirty="0">
                          <a:latin typeface="+mj-lt"/>
                        </a:rPr>
                        <a:t>1,238</a:t>
                      </a:r>
                    </a:p>
                  </a:txBody>
                  <a:tcPr>
                    <a:solidFill>
                      <a:srgbClr val="D1EBFF"/>
                    </a:solidFill>
                  </a:tcPr>
                </a:tc>
                <a:tc>
                  <a:txBody>
                    <a:bodyPr/>
                    <a:lstStyle/>
                    <a:p>
                      <a:r>
                        <a:rPr lang="en-US" sz="1200" dirty="0">
                          <a:latin typeface="+mj-lt"/>
                        </a:rPr>
                        <a:t>19.4%</a:t>
                      </a:r>
                    </a:p>
                  </a:txBody>
                  <a:tcPr>
                    <a:solidFill>
                      <a:srgbClr val="D1EBFF"/>
                    </a:solidFill>
                  </a:tcPr>
                </a:tc>
                <a:extLst>
                  <a:ext uri="{0D108BD9-81ED-4DB2-BD59-A6C34878D82A}">
                    <a16:rowId xmlns="" xmlns:a16="http://schemas.microsoft.com/office/drawing/2014/main" val="566124248"/>
                  </a:ext>
                </a:extLst>
              </a:tr>
              <a:tr h="385836">
                <a:tc>
                  <a:txBody>
                    <a:bodyPr/>
                    <a:lstStyle/>
                    <a:p>
                      <a:r>
                        <a:rPr lang="en-US" sz="1200" b="1" dirty="0">
                          <a:latin typeface="+mj-lt"/>
                        </a:rPr>
                        <a:t>HCWs/Staff</a:t>
                      </a:r>
                    </a:p>
                  </a:txBody>
                  <a:tcPr>
                    <a:solidFill>
                      <a:srgbClr val="D1EBFF"/>
                    </a:solidFill>
                  </a:tcPr>
                </a:tc>
                <a:tc>
                  <a:txBody>
                    <a:bodyPr/>
                    <a:lstStyle/>
                    <a:p>
                      <a:r>
                        <a:rPr lang="en-US" sz="1200" dirty="0">
                          <a:latin typeface="+mj-lt"/>
                        </a:rPr>
                        <a:t>17</a:t>
                      </a:r>
                    </a:p>
                  </a:txBody>
                  <a:tcPr>
                    <a:solidFill>
                      <a:srgbClr val="D1EBFF"/>
                    </a:solidFill>
                  </a:tcPr>
                </a:tc>
                <a:tc>
                  <a:txBody>
                    <a:bodyPr/>
                    <a:lstStyle/>
                    <a:p>
                      <a:r>
                        <a:rPr lang="en-US" sz="1200" dirty="0">
                          <a:latin typeface="+mj-lt"/>
                        </a:rPr>
                        <a:t>0.5%</a:t>
                      </a:r>
                    </a:p>
                  </a:txBody>
                  <a:tcPr>
                    <a:solidFill>
                      <a:srgbClr val="D1EBFF"/>
                    </a:solidFill>
                  </a:tcPr>
                </a:tc>
                <a:extLst>
                  <a:ext uri="{0D108BD9-81ED-4DB2-BD59-A6C34878D82A}">
                    <a16:rowId xmlns="" xmlns:a16="http://schemas.microsoft.com/office/drawing/2014/main" val="3838400094"/>
                  </a:ext>
                </a:extLst>
              </a:tr>
              <a:tr h="289043">
                <a:tc>
                  <a:txBody>
                    <a:bodyPr/>
                    <a:lstStyle/>
                    <a:p>
                      <a:r>
                        <a:rPr lang="en-US" sz="1200" b="1" dirty="0">
                          <a:latin typeface="+mj-lt"/>
                        </a:rPr>
                        <a:t>Total</a:t>
                      </a:r>
                    </a:p>
                  </a:txBody>
                  <a:tcPr>
                    <a:solidFill>
                      <a:srgbClr val="D1EBFF"/>
                    </a:solidFill>
                  </a:tcPr>
                </a:tc>
                <a:tc>
                  <a:txBody>
                    <a:bodyPr/>
                    <a:lstStyle/>
                    <a:p>
                      <a:r>
                        <a:rPr lang="en-US" sz="1200" dirty="0">
                          <a:latin typeface="+mj-lt"/>
                        </a:rPr>
                        <a:t>1,255</a:t>
                      </a:r>
                    </a:p>
                  </a:txBody>
                  <a:tcPr>
                    <a:solidFill>
                      <a:srgbClr val="D1EBFF"/>
                    </a:solidFill>
                  </a:tcPr>
                </a:tc>
                <a:tc>
                  <a:txBody>
                    <a:bodyPr/>
                    <a:lstStyle/>
                    <a:p>
                      <a:r>
                        <a:rPr lang="en-US" sz="1200" dirty="0">
                          <a:latin typeface="+mj-lt"/>
                        </a:rPr>
                        <a:t>12.6%</a:t>
                      </a:r>
                    </a:p>
                  </a:txBody>
                  <a:tcPr>
                    <a:solidFill>
                      <a:srgbClr val="D1EBFF"/>
                    </a:solidFill>
                  </a:tcPr>
                </a:tc>
                <a:extLst>
                  <a:ext uri="{0D108BD9-81ED-4DB2-BD59-A6C34878D82A}">
                    <a16:rowId xmlns="" xmlns:a16="http://schemas.microsoft.com/office/drawing/2014/main" val="1915311222"/>
                  </a:ext>
                </a:extLst>
              </a:tr>
            </a:tbl>
          </a:graphicData>
        </a:graphic>
      </p:graphicFrame>
    </p:spTree>
    <p:extLst>
      <p:ext uri="{BB962C8B-B14F-4D97-AF65-F5344CB8AC3E}">
        <p14:creationId xmlns:p14="http://schemas.microsoft.com/office/powerpoint/2010/main" val="4198943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Staff Training</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normAutofit/>
          </a:bodyPr>
          <a:lstStyle/>
          <a:p>
            <a:r>
              <a:rPr lang="en-US" dirty="0"/>
              <a:t>CDPH can send resource materials, but you don’t have to wait!</a:t>
            </a:r>
          </a:p>
          <a:p>
            <a:endParaRPr lang="en-US" dirty="0"/>
          </a:p>
          <a:p>
            <a:r>
              <a:rPr lang="en-US" dirty="0"/>
              <a:t>Facilities may take advantage of the following federal training resources:</a:t>
            </a:r>
          </a:p>
          <a:p>
            <a:pPr lvl="1"/>
            <a:r>
              <a:rPr lang="en-US" dirty="0"/>
              <a:t>CDC’s Project Firstline, which includes resources for nursing homes </a:t>
            </a:r>
          </a:p>
          <a:p>
            <a:pPr lvl="2"/>
            <a:r>
              <a:rPr lang="en-US" dirty="0">
                <a:hlinkClick r:id="rId3"/>
              </a:rPr>
              <a:t>https://www.cdc.gov/infectioncontrol/projectfirstline/index.html</a:t>
            </a:r>
            <a:endParaRPr lang="en-US" dirty="0"/>
          </a:p>
          <a:p>
            <a:pPr lvl="1"/>
            <a:r>
              <a:rPr lang="en-US" dirty="0"/>
              <a:t>CMS’s Targeted COVID-19 Training for Nursing Homes</a:t>
            </a:r>
          </a:p>
          <a:p>
            <a:pPr lvl="2"/>
            <a:r>
              <a:rPr lang="en-US" dirty="0">
                <a:hlinkClick r:id="rId4"/>
              </a:rPr>
              <a:t>https://qsep.cms.gov/COVID-TrainingInstructions.aspx</a:t>
            </a:r>
            <a:endParaRPr lang="en-US" dirty="0"/>
          </a:p>
          <a:p>
            <a:pPr lvl="1"/>
            <a:r>
              <a:rPr lang="en-US" dirty="0"/>
              <a:t>AHRQ’s ECHO National Nursing Home COVID-19 Action Network</a:t>
            </a:r>
          </a:p>
          <a:p>
            <a:pPr lvl="2"/>
            <a:r>
              <a:rPr lang="en-US" dirty="0">
                <a:hlinkClick r:id="rId5"/>
              </a:rPr>
              <a:t>https://hsc.unm.edu/echo/instituteprograms/nursing-home/pages/</a:t>
            </a:r>
            <a:endParaRPr lang="en-US" dirty="0"/>
          </a:p>
          <a:p>
            <a:pPr lvl="2"/>
            <a:endParaRPr lang="en-US" dirty="0"/>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50</a:t>
            </a:fld>
            <a:endParaRPr lang="en-US" dirty="0"/>
          </a:p>
        </p:txBody>
      </p:sp>
    </p:spTree>
    <p:extLst>
      <p:ext uri="{BB962C8B-B14F-4D97-AF65-F5344CB8AC3E}">
        <p14:creationId xmlns:p14="http://schemas.microsoft.com/office/powerpoint/2010/main" val="2951770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COVID-19 Vaccine Management	</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normAutofit/>
          </a:bodyPr>
          <a:lstStyle/>
          <a:p>
            <a:r>
              <a:rPr lang="en-US" dirty="0"/>
              <a:t>Would your facility like outreach by CDPH/IDPH for assistance with COVID-19 vaccine access?</a:t>
            </a:r>
          </a:p>
          <a:p>
            <a:endParaRPr lang="en-US" dirty="0"/>
          </a:p>
          <a:p>
            <a:pPr lvl="1"/>
            <a:r>
              <a:rPr lang="en-US" dirty="0"/>
              <a:t>Examples for when a facility might select “YES” include:</a:t>
            </a:r>
          </a:p>
          <a:p>
            <a:pPr lvl="2"/>
            <a:r>
              <a:rPr lang="en-US" dirty="0"/>
              <a:t>Facility does NOT have arrangements in place to receive COVID-19 doses from a vaccine provider for all residents and staff on a periodic basis.</a:t>
            </a:r>
          </a:p>
          <a:p>
            <a:pPr lvl="2"/>
            <a:endParaRPr lang="en-US" dirty="0"/>
          </a:p>
          <a:p>
            <a:pPr lvl="1"/>
            <a:r>
              <a:rPr lang="en-US" dirty="0"/>
              <a:t>Note:</a:t>
            </a:r>
          </a:p>
          <a:p>
            <a:pPr lvl="2"/>
            <a:r>
              <a:rPr lang="en-US" dirty="0"/>
              <a:t>Select </a:t>
            </a:r>
            <a:r>
              <a:rPr lang="en-US" b="1" dirty="0"/>
              <a:t>“NO” </a:t>
            </a:r>
            <a:r>
              <a:rPr lang="en-US" dirty="0"/>
              <a:t>if your facility is currently partnered with a COVID-19 vaccine provider (typically your contracted LTC pharmacy) to receive regular COVID-19 doses</a:t>
            </a:r>
          </a:p>
          <a:p>
            <a:pPr lvl="2"/>
            <a:r>
              <a:rPr lang="en-US" dirty="0"/>
              <a:t>Select </a:t>
            </a:r>
            <a:r>
              <a:rPr lang="en-US" b="1" dirty="0"/>
              <a:t>“YES” </a:t>
            </a:r>
            <a:r>
              <a:rPr lang="en-US" dirty="0"/>
              <a:t>if your facility is no longer partnered with a COVID-19 vaccine provider and your previous provider will not be scheduling clinics or sending vaccine in the future</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51</a:t>
            </a:fld>
            <a:endParaRPr lang="en-US" dirty="0"/>
          </a:p>
        </p:txBody>
      </p:sp>
    </p:spTree>
    <p:extLst>
      <p:ext uri="{BB962C8B-B14F-4D97-AF65-F5344CB8AC3E}">
        <p14:creationId xmlns:p14="http://schemas.microsoft.com/office/powerpoint/2010/main" val="4140183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B4FB-6DE4-4A14-8C87-48ECAE0F19CC}"/>
              </a:ext>
            </a:extLst>
          </p:cNvPr>
          <p:cNvSpPr>
            <a:spLocks noGrp="1"/>
          </p:cNvSpPr>
          <p:nvPr>
            <p:ph type="title"/>
          </p:nvPr>
        </p:nvSpPr>
        <p:spPr/>
        <p:txBody>
          <a:bodyPr/>
          <a:lstStyle/>
          <a:p>
            <a:r>
              <a:rPr lang="en-US" dirty="0"/>
              <a:t>NHSN – COVID-19 Vaccine Management</a:t>
            </a:r>
          </a:p>
        </p:txBody>
      </p:sp>
      <p:sp>
        <p:nvSpPr>
          <p:cNvPr id="3" name="Content Placeholder 2">
            <a:extLst>
              <a:ext uri="{FF2B5EF4-FFF2-40B4-BE49-F238E27FC236}">
                <a16:creationId xmlns:a16="http://schemas.microsoft.com/office/drawing/2014/main" xmlns="" id="{E007967B-6EDC-4B7E-86BF-CC6213E0AA41}"/>
              </a:ext>
            </a:extLst>
          </p:cNvPr>
          <p:cNvSpPr>
            <a:spLocks noGrp="1"/>
          </p:cNvSpPr>
          <p:nvPr>
            <p:ph idx="1"/>
          </p:nvPr>
        </p:nvSpPr>
        <p:spPr/>
        <p:txBody>
          <a:bodyPr/>
          <a:lstStyle/>
          <a:p>
            <a:r>
              <a:rPr lang="en-US" dirty="0"/>
              <a:t>Example:</a:t>
            </a:r>
          </a:p>
          <a:p>
            <a:endParaRPr lang="en-US" dirty="0"/>
          </a:p>
          <a:p>
            <a:r>
              <a:rPr lang="en-US" dirty="0"/>
              <a:t>On the date the facility is entering data into NHSN:</a:t>
            </a:r>
          </a:p>
          <a:p>
            <a:pPr lvl="1"/>
            <a:r>
              <a:rPr lang="en-US" dirty="0"/>
              <a:t>The facility has completed all three clinics under the federal Pharmacy Partnership for LTC Program (PPP) and does not have access to sufficient vaccine (either on site or through a contract with an external pharmacy) to vaccinate newly admitted residents.</a:t>
            </a:r>
          </a:p>
          <a:p>
            <a:pPr lvl="1"/>
            <a:r>
              <a:rPr lang="en-US" dirty="0"/>
              <a:t>The facility does not have access to sufficient vaccine (either on site or through a contract with an external pharmacy) to offer a second dose to staff who received their first dose of a two dose COVID-19 vaccine during the third PPP clinic.</a:t>
            </a:r>
          </a:p>
        </p:txBody>
      </p:sp>
      <p:sp>
        <p:nvSpPr>
          <p:cNvPr id="4" name="Slide Number Placeholder 3">
            <a:extLst>
              <a:ext uri="{FF2B5EF4-FFF2-40B4-BE49-F238E27FC236}">
                <a16:creationId xmlns:a16="http://schemas.microsoft.com/office/drawing/2014/main" xmlns="" id="{34BB7872-5280-4D8F-BDE0-132EEEBDE2C5}"/>
              </a:ext>
            </a:extLst>
          </p:cNvPr>
          <p:cNvSpPr>
            <a:spLocks noGrp="1"/>
          </p:cNvSpPr>
          <p:nvPr>
            <p:ph type="sldNum" sz="quarter" idx="12"/>
          </p:nvPr>
        </p:nvSpPr>
        <p:spPr/>
        <p:txBody>
          <a:bodyPr/>
          <a:lstStyle/>
          <a:p>
            <a:fld id="{3FCCF984-64AA-42B4-8D2F-66BCDE3A50F4}" type="slidenum">
              <a:rPr lang="en-US" smtClean="0"/>
              <a:t>52</a:t>
            </a:fld>
            <a:endParaRPr lang="en-US" dirty="0"/>
          </a:p>
        </p:txBody>
      </p:sp>
    </p:spTree>
    <p:extLst>
      <p:ext uri="{BB962C8B-B14F-4D97-AF65-F5344CB8AC3E}">
        <p14:creationId xmlns:p14="http://schemas.microsoft.com/office/powerpoint/2010/main" val="2914069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427289" y="2543175"/>
            <a:ext cx="73548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4400" b="1" i="0" u="none" strike="noStrike" kern="1200" cap="none" spc="0" normalizeH="0" baseline="0" noProof="0" dirty="0">
              <a:ln>
                <a:noFill/>
              </a:ln>
              <a:solidFill>
                <a:srgbClr val="FF0000"/>
              </a:solidFill>
              <a:effectLst/>
              <a:uLnTx/>
              <a:uFillTx/>
              <a:latin typeface="Bookman Old Style"/>
              <a:ea typeface="+mn-ea"/>
              <a:cs typeface="Arial"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4400" b="1" i="0" u="none" strike="noStrike" kern="1200" cap="none" spc="0" normalizeH="0" baseline="0" noProof="0" dirty="0">
              <a:ln>
                <a:noFill/>
              </a:ln>
              <a:solidFill>
                <a:srgbClr val="FF0000"/>
              </a:solidFill>
              <a:effectLst/>
              <a:uLnTx/>
              <a:uFillTx/>
              <a:latin typeface="Bookman Old Style"/>
              <a:ea typeface="+mn-ea"/>
              <a:cs typeface="Arial" charset="0"/>
            </a:endParaRPr>
          </a:p>
        </p:txBody>
      </p:sp>
      <p:sp>
        <p:nvSpPr>
          <p:cNvPr id="2" name="Title 1">
            <a:extLst>
              <a:ext uri="{FF2B5EF4-FFF2-40B4-BE49-F238E27FC236}">
                <a16:creationId xmlns="" xmlns:a16="http://schemas.microsoft.com/office/drawing/2014/main" id="{6848293F-904D-4F49-A103-3FE7FB0DF993}"/>
              </a:ext>
            </a:extLst>
          </p:cNvPr>
          <p:cNvSpPr>
            <a:spLocks noGrp="1"/>
          </p:cNvSpPr>
          <p:nvPr>
            <p:ph type="title"/>
          </p:nvPr>
        </p:nvSpPr>
        <p:spPr>
          <a:xfrm>
            <a:off x="1075532" y="709232"/>
            <a:ext cx="10058400" cy="1609344"/>
          </a:xfrm>
        </p:spPr>
        <p:txBody>
          <a:bodyPr/>
          <a:lstStyle/>
          <a:p>
            <a:pPr algn="ctr"/>
            <a:r>
              <a:rPr lang="en-US" dirty="0"/>
              <a:t>Questions &amp; Answers</a:t>
            </a:r>
            <a:r>
              <a:rPr lang="en-US" sz="1800" dirty="0">
                <a:solidFill>
                  <a:prstClr val="black"/>
                </a:solidFill>
              </a:rPr>
              <a:t/>
            </a:r>
            <a:br>
              <a:rPr lang="en-US" sz="1800" dirty="0">
                <a:solidFill>
                  <a:prstClr val="black"/>
                </a:solidFill>
              </a:rPr>
            </a:br>
            <a:endParaRPr lang="en-US" dirty="0"/>
          </a:p>
        </p:txBody>
      </p:sp>
      <p:sp>
        <p:nvSpPr>
          <p:cNvPr id="6" name="Content Placeholder 2">
            <a:extLst>
              <a:ext uri="{FF2B5EF4-FFF2-40B4-BE49-F238E27FC236}">
                <a16:creationId xmlns="" xmlns:a16="http://schemas.microsoft.com/office/drawing/2014/main" id="{C79C6831-0DED-224E-B4C2-5392144513FC}"/>
              </a:ext>
            </a:extLst>
          </p:cNvPr>
          <p:cNvSpPr>
            <a:spLocks noGrp="1"/>
          </p:cNvSpPr>
          <p:nvPr>
            <p:ph idx="1"/>
          </p:nvPr>
        </p:nvSpPr>
        <p:spPr>
          <a:xfrm>
            <a:off x="4969963" y="2442541"/>
            <a:ext cx="6341165" cy="1609343"/>
          </a:xfrm>
        </p:spPr>
        <p:txBody>
          <a:bodyPr>
            <a:normAutofit/>
          </a:bodyPr>
          <a:lstStyle/>
          <a:p>
            <a:pPr marL="0" indent="0" algn="ctr">
              <a:buNone/>
            </a:pPr>
            <a:endParaRPr lang="en-US" sz="2800" dirty="0"/>
          </a:p>
          <a:p>
            <a:pPr marL="0" indent="0" algn="ctr">
              <a:buNone/>
            </a:pPr>
            <a:r>
              <a:rPr lang="en-US" b="1" dirty="0"/>
              <a:t>For additional resources and upcoming events, please visit the CDPH LTCF HAN page at</a:t>
            </a:r>
            <a:r>
              <a:rPr lang="en-US" dirty="0"/>
              <a:t>: </a:t>
            </a:r>
            <a:r>
              <a:rPr lang="en-US" dirty="0">
                <a:hlinkClick r:id="rId3"/>
              </a:rPr>
              <a:t>https://www.chicagohan.org/covid-19/LTCF</a:t>
            </a:r>
            <a:endParaRPr lang="en-US" dirty="0"/>
          </a:p>
          <a:p>
            <a:pPr marL="0" indent="0" algn="ctr">
              <a:buNone/>
            </a:pPr>
            <a:endParaRPr lang="en-US" dirty="0"/>
          </a:p>
          <a:p>
            <a:pPr marL="0" indent="0">
              <a:buNone/>
            </a:pPr>
            <a:endParaRPr lang="en-US" dirty="0"/>
          </a:p>
        </p:txBody>
      </p:sp>
      <p:sp>
        <p:nvSpPr>
          <p:cNvPr id="4" name="Slide Number Placeholder 3">
            <a:extLst>
              <a:ext uri="{FF2B5EF4-FFF2-40B4-BE49-F238E27FC236}">
                <a16:creationId xmlns="" xmlns:a16="http://schemas.microsoft.com/office/drawing/2014/main" id="{8104704E-8C53-4EE6-B889-BA6695DA09A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CCF984-64AA-42B4-8D2F-66BCDE3A50F4}" type="slidenum">
              <a:rPr kumimoji="0" lang="en-US" sz="1400" b="1"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53</a:t>
            </a:fld>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 name="TextBox 2">
            <a:extLst>
              <a:ext uri="{FF2B5EF4-FFF2-40B4-BE49-F238E27FC236}">
                <a16:creationId xmlns="" xmlns:a16="http://schemas.microsoft.com/office/drawing/2014/main" id="{EDA16B53-9C14-4D25-8D22-6B4598E38D0A}"/>
              </a:ext>
            </a:extLst>
          </p:cNvPr>
          <p:cNvSpPr txBox="1"/>
          <p:nvPr/>
        </p:nvSpPr>
        <p:spPr>
          <a:xfrm>
            <a:off x="-1567146" y="2077310"/>
            <a:ext cx="8706644" cy="56938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899"/>
                </a:solidFill>
                <a:effectLst/>
                <a:uLnTx/>
                <a:uFillTx/>
                <a:latin typeface="+mj-lt"/>
                <a:ea typeface="+mn-ea"/>
                <a:cs typeface="+mn-cs"/>
              </a:rPr>
              <a:t>A special thanks to:</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rgbClr val="005899"/>
                </a:solidFill>
                <a:latin typeface="+mj-lt"/>
              </a:rPr>
              <a:t> </a:t>
            </a:r>
            <a:endParaRPr lang="en-US" sz="2000" b="1" u="sng" dirty="0">
              <a:solidFill>
                <a:srgbClr val="005899"/>
              </a:solidFill>
              <a:latin typeface="+mj-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u="sng" dirty="0">
                <a:solidFill>
                  <a:srgbClr val="005899"/>
                </a:solidFill>
                <a:latin typeface="+mj-lt"/>
              </a:rPr>
              <a:t>CDPH HAI Team:</a:t>
            </a:r>
            <a:r>
              <a:rPr lang="en-US" sz="2000" dirty="0">
                <a:solidFill>
                  <a:srgbClr val="005899"/>
                </a:solidFill>
                <a:latin typeface="+mj-lt"/>
              </a:rPr>
              <a:t/>
            </a:r>
            <a:br>
              <a:rPr lang="en-US" sz="2000" dirty="0">
                <a:solidFill>
                  <a:srgbClr val="005899"/>
                </a:solidFill>
                <a:latin typeface="+mj-lt"/>
              </a:rPr>
            </a:br>
            <a:r>
              <a:rPr lang="en-US" sz="2000" dirty="0">
                <a:solidFill>
                  <a:srgbClr val="005899"/>
                </a:solidFill>
                <a:latin typeface="+mj-lt"/>
              </a:rPr>
              <a:t>Hira Adil</a:t>
            </a:r>
          </a:p>
          <a:p>
            <a:pPr lvl="0" algn="ctr">
              <a:defRPr/>
            </a:pPr>
            <a:r>
              <a:rPr lang="en-US" sz="2000" dirty="0">
                <a:solidFill>
                  <a:srgbClr val="005899"/>
                </a:solidFill>
                <a:latin typeface="+mj-lt"/>
              </a:rPr>
              <a:t>Dr. Stephanie Black</a:t>
            </a:r>
          </a:p>
          <a:p>
            <a:pPr lvl="0" algn="ctr">
              <a:defRPr/>
            </a:pPr>
            <a:r>
              <a:rPr lang="en-US" sz="2000" dirty="0">
                <a:solidFill>
                  <a:srgbClr val="005899"/>
                </a:solidFill>
                <a:latin typeface="+mj-lt"/>
              </a:rPr>
              <a:t>Dan </a:t>
            </a:r>
            <a:r>
              <a:rPr lang="en-US" sz="2000" dirty="0" err="1">
                <a:solidFill>
                  <a:srgbClr val="005899"/>
                </a:solidFill>
                <a:latin typeface="+mj-lt"/>
              </a:rPr>
              <a:t>Galanto</a:t>
            </a:r>
            <a:endParaRPr lang="en-US" sz="2000" dirty="0">
              <a:solidFill>
                <a:srgbClr val="005899"/>
              </a:solidFill>
              <a:latin typeface="+mj-lt"/>
            </a:endParaRPr>
          </a:p>
          <a:p>
            <a:pPr algn="ctr">
              <a:defRPr/>
            </a:pPr>
            <a:r>
              <a:rPr lang="en-US" sz="2000" dirty="0">
                <a:solidFill>
                  <a:srgbClr val="005899"/>
                </a:solidFill>
                <a:latin typeface="+mj-lt"/>
              </a:rPr>
              <a:t>Dr. Amy Hanson</a:t>
            </a:r>
          </a:p>
          <a:p>
            <a:pPr algn="ctr">
              <a:defRPr/>
            </a:pPr>
            <a:r>
              <a:rPr lang="en-US" sz="2000" dirty="0">
                <a:solidFill>
                  <a:srgbClr val="005899"/>
                </a:solidFill>
                <a:latin typeface="+mj-lt"/>
              </a:rPr>
              <a:t>Adebola Hassan</a:t>
            </a:r>
          </a:p>
          <a:p>
            <a:pPr algn="ctr">
              <a:defRPr/>
            </a:pPr>
            <a:r>
              <a:rPr lang="en-US" sz="2000" dirty="0">
                <a:solidFill>
                  <a:srgbClr val="005899"/>
                </a:solidFill>
                <a:latin typeface="+mj-lt"/>
              </a:rPr>
              <a:t>Liz Shane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rgbClr val="005899"/>
                </a:solidFill>
                <a:latin typeface="+mj-lt"/>
              </a:rPr>
              <a:t>Winter </a:t>
            </a:r>
            <a:r>
              <a:rPr lang="en-US" sz="2000" dirty="0" err="1">
                <a:solidFill>
                  <a:srgbClr val="005899"/>
                </a:solidFill>
                <a:latin typeface="+mj-lt"/>
              </a:rPr>
              <a:t>Viverette</a:t>
            </a:r>
            <a:endParaRPr lang="en-US" sz="2000" dirty="0">
              <a:solidFill>
                <a:srgbClr val="005899"/>
              </a:solidFill>
              <a:latin typeface="+mj-lt"/>
            </a:endParaRPr>
          </a:p>
          <a:p>
            <a:pPr algn="ctr">
              <a:defRPr/>
            </a:pPr>
            <a:r>
              <a:rPr lang="en-US" sz="2000" dirty="0">
                <a:solidFill>
                  <a:srgbClr val="005899"/>
                </a:solidFill>
                <a:latin typeface="+mj-lt"/>
              </a:rPr>
              <a:t>Kelly Walblay</a:t>
            </a:r>
          </a:p>
          <a:p>
            <a:pPr algn="ctr">
              <a:defRPr/>
            </a:pPr>
            <a:r>
              <a:rPr lang="en-US" sz="2000" dirty="0">
                <a:solidFill>
                  <a:srgbClr val="005899"/>
                </a:solidFill>
                <a:latin typeface="+mj-lt"/>
              </a:rPr>
              <a:t>Shannon Xydis</a:t>
            </a:r>
          </a:p>
          <a:p>
            <a:pPr algn="ctr">
              <a:defRPr/>
            </a:pPr>
            <a:r>
              <a:rPr lang="en-US" sz="2000" dirty="0">
                <a:solidFill>
                  <a:srgbClr val="005899"/>
                </a:solidFill>
                <a:latin typeface="+mj-lt"/>
              </a:rPr>
              <a:t>Shane </a:t>
            </a:r>
            <a:r>
              <a:rPr lang="en-US" sz="2000" dirty="0" err="1">
                <a:solidFill>
                  <a:srgbClr val="005899"/>
                </a:solidFill>
                <a:latin typeface="+mj-lt"/>
              </a:rPr>
              <a:t>Zelencik</a:t>
            </a:r>
            <a:endParaRPr lang="en-US" sz="2000" dirty="0">
              <a:solidFill>
                <a:srgbClr val="005899"/>
              </a:solidFill>
              <a:latin typeface="+mj-lt"/>
            </a:endParaRPr>
          </a:p>
          <a:p>
            <a:pPr algn="ctr">
              <a:defRPr/>
            </a:pPr>
            <a:r>
              <a:rPr lang="en-US" sz="2000" dirty="0">
                <a:solidFill>
                  <a:srgbClr val="005899"/>
                </a:solidFill>
                <a:latin typeface="+mj-lt"/>
              </a:rPr>
              <a:t>Christy </a:t>
            </a:r>
            <a:r>
              <a:rPr lang="en-US" sz="2000" dirty="0" err="1">
                <a:solidFill>
                  <a:srgbClr val="005899"/>
                </a:solidFill>
                <a:latin typeface="+mj-lt"/>
              </a:rPr>
              <a:t>Zelinski</a:t>
            </a:r>
            <a:endParaRPr lang="en-US" sz="2000" dirty="0">
              <a:solidFill>
                <a:srgbClr val="005899"/>
              </a:solidFill>
              <a:latin typeface="+mj-lt"/>
            </a:endParaRPr>
          </a:p>
          <a:p>
            <a:pPr algn="ctr">
              <a:defRPr/>
            </a:pPr>
            <a:endParaRPr lang="en-US" sz="2000" dirty="0">
              <a:solidFill>
                <a:prstClr val="black"/>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Bookman Old Style"/>
              <a:ea typeface="+mn-ea"/>
              <a:cs typeface="+mn-cs"/>
            </a:endParaRPr>
          </a:p>
        </p:txBody>
      </p:sp>
    </p:spTree>
    <p:extLst>
      <p:ext uri="{BB962C8B-B14F-4D97-AF65-F5344CB8AC3E}">
        <p14:creationId xmlns:p14="http://schemas.microsoft.com/office/powerpoint/2010/main" val="123137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927673-042C-E54B-A462-F6E2512A83EC}"/>
              </a:ext>
            </a:extLst>
          </p:cNvPr>
          <p:cNvSpPr>
            <a:spLocks noGrp="1"/>
          </p:cNvSpPr>
          <p:nvPr>
            <p:ph type="title"/>
          </p:nvPr>
        </p:nvSpPr>
        <p:spPr/>
        <p:txBody>
          <a:bodyPr/>
          <a:lstStyle/>
          <a:p>
            <a:r>
              <a:rPr lang="en-US" dirty="0"/>
              <a:t>COVID Variants in the US &amp; IL</a:t>
            </a:r>
          </a:p>
        </p:txBody>
      </p:sp>
      <p:sp>
        <p:nvSpPr>
          <p:cNvPr id="4" name="Slide Number Placeholder 3">
            <a:extLst>
              <a:ext uri="{FF2B5EF4-FFF2-40B4-BE49-F238E27FC236}">
                <a16:creationId xmlns="" xmlns:a16="http://schemas.microsoft.com/office/drawing/2014/main" id="{96871CD0-A50C-DD48-AC64-B255C06D0E99}"/>
              </a:ext>
            </a:extLst>
          </p:cNvPr>
          <p:cNvSpPr>
            <a:spLocks noGrp="1"/>
          </p:cNvSpPr>
          <p:nvPr>
            <p:ph type="sldNum" sz="quarter" idx="12"/>
          </p:nvPr>
        </p:nvSpPr>
        <p:spPr/>
        <p:txBody>
          <a:bodyPr/>
          <a:lstStyle/>
          <a:p>
            <a:fld id="{3FCCF984-64AA-42B4-8D2F-66BCDE3A50F4}" type="slidenum">
              <a:rPr lang="en-US" smtClean="0"/>
              <a:t>6</a:t>
            </a:fld>
            <a:endParaRPr lang="en-US" dirty="0"/>
          </a:p>
        </p:txBody>
      </p:sp>
      <p:sp>
        <p:nvSpPr>
          <p:cNvPr id="6" name="Rectangle 5">
            <a:extLst>
              <a:ext uri="{FF2B5EF4-FFF2-40B4-BE49-F238E27FC236}">
                <a16:creationId xmlns="" xmlns:a16="http://schemas.microsoft.com/office/drawing/2014/main" id="{D9D52EF3-5192-2745-ADCE-EF0B59CAFAEC}"/>
              </a:ext>
            </a:extLst>
          </p:cNvPr>
          <p:cNvSpPr/>
          <p:nvPr/>
        </p:nvSpPr>
        <p:spPr>
          <a:xfrm>
            <a:off x="0" y="6581001"/>
            <a:ext cx="10601379" cy="276999"/>
          </a:xfrm>
          <a:prstGeom prst="rect">
            <a:avLst/>
          </a:prstGeom>
        </p:spPr>
        <p:txBody>
          <a:bodyPr wrap="square">
            <a:spAutoFit/>
          </a:bodyPr>
          <a:lstStyle/>
          <a:p>
            <a:r>
              <a:rPr lang="en-US" sz="1200" b="1" dirty="0">
                <a:solidFill>
                  <a:srgbClr val="0070C0"/>
                </a:solidFill>
              </a:rPr>
              <a:t>Source: </a:t>
            </a:r>
            <a:r>
              <a:rPr lang="en-US" sz="1200" dirty="0">
                <a:solidFill>
                  <a:srgbClr val="0070C0"/>
                </a:solidFill>
              </a:rPr>
              <a:t>https://www.cdc.gov/coronavirus/2019-ncov/transmission/variant-cases.html</a:t>
            </a:r>
          </a:p>
        </p:txBody>
      </p:sp>
      <p:pic>
        <p:nvPicPr>
          <p:cNvPr id="5" name="Picture 4"/>
          <p:cNvPicPr>
            <a:picLocks noChangeAspect="1"/>
          </p:cNvPicPr>
          <p:nvPr/>
        </p:nvPicPr>
        <p:blipFill>
          <a:blip r:embed="rId2"/>
          <a:stretch>
            <a:fillRect/>
          </a:stretch>
        </p:blipFill>
        <p:spPr>
          <a:xfrm>
            <a:off x="2652242" y="1792224"/>
            <a:ext cx="5865348" cy="4480560"/>
          </a:xfrm>
          <a:prstGeom prst="rect">
            <a:avLst/>
          </a:prstGeom>
        </p:spPr>
      </p:pic>
    </p:spTree>
    <p:extLst>
      <p:ext uri="{BB962C8B-B14F-4D97-AF65-F5344CB8AC3E}">
        <p14:creationId xmlns:p14="http://schemas.microsoft.com/office/powerpoint/2010/main" val="307385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07064B2-4020-489A-AD3E-8C6F2A4AE274}"/>
              </a:ext>
            </a:extLst>
          </p:cNvPr>
          <p:cNvPicPr>
            <a:picLocks noChangeAspect="1"/>
          </p:cNvPicPr>
          <p:nvPr/>
        </p:nvPicPr>
        <p:blipFill>
          <a:blip r:embed="rId3"/>
          <a:stretch>
            <a:fillRect/>
          </a:stretch>
        </p:blipFill>
        <p:spPr>
          <a:xfrm>
            <a:off x="-111428" y="324006"/>
            <a:ext cx="12414855" cy="6415461"/>
          </a:xfrm>
          <a:prstGeom prst="rect">
            <a:avLst/>
          </a:prstGeom>
        </p:spPr>
      </p:pic>
    </p:spTree>
    <p:extLst>
      <p:ext uri="{BB962C8B-B14F-4D97-AF65-F5344CB8AC3E}">
        <p14:creationId xmlns:p14="http://schemas.microsoft.com/office/powerpoint/2010/main" val="74791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25B2B-4646-4CB4-8EF5-B4036F7D05A6}"/>
              </a:ext>
            </a:extLst>
          </p:cNvPr>
          <p:cNvSpPr>
            <a:spLocks noGrp="1"/>
          </p:cNvSpPr>
          <p:nvPr>
            <p:ph type="title"/>
          </p:nvPr>
        </p:nvSpPr>
        <p:spPr/>
        <p:txBody>
          <a:bodyPr/>
          <a:lstStyle/>
          <a:p>
            <a:r>
              <a:rPr lang="en-US" dirty="0"/>
              <a:t>CDPH skilled nursing facility COVID-19 case monitoring</a:t>
            </a:r>
          </a:p>
        </p:txBody>
      </p:sp>
      <p:sp>
        <p:nvSpPr>
          <p:cNvPr id="4" name="Rectangle: Rounded Corners 3">
            <a:extLst>
              <a:ext uri="{FF2B5EF4-FFF2-40B4-BE49-F238E27FC236}">
                <a16:creationId xmlns="" xmlns:a16="http://schemas.microsoft.com/office/drawing/2014/main" id="{4F9C41D6-2054-48A4-8742-2FFFC3622F49}"/>
              </a:ext>
            </a:extLst>
          </p:cNvPr>
          <p:cNvSpPr/>
          <p:nvPr/>
        </p:nvSpPr>
        <p:spPr>
          <a:xfrm>
            <a:off x="904672" y="2806430"/>
            <a:ext cx="3599234" cy="141537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4000" b="1" dirty="0">
                <a:solidFill>
                  <a:prstClr val="white"/>
                </a:solidFill>
              </a:rPr>
              <a:t>I-</a:t>
            </a:r>
            <a:r>
              <a:rPr lang="en-US" sz="4000" b="1" dirty="0" err="1">
                <a:solidFill>
                  <a:prstClr val="white"/>
                </a:solidFill>
              </a:rPr>
              <a:t>NEDSS</a:t>
            </a:r>
            <a:endParaRPr lang="en-US" sz="4000" b="1" dirty="0">
              <a:solidFill>
                <a:prstClr val="white"/>
              </a:solidFill>
            </a:endParaRPr>
          </a:p>
        </p:txBody>
      </p:sp>
      <p:sp>
        <p:nvSpPr>
          <p:cNvPr id="5" name="Rectangle: Rounded Corners 4">
            <a:extLst>
              <a:ext uri="{FF2B5EF4-FFF2-40B4-BE49-F238E27FC236}">
                <a16:creationId xmlns="" xmlns:a16="http://schemas.microsoft.com/office/drawing/2014/main" id="{458FB5D5-072A-4DBE-A4DE-3B7EF1BE894D}"/>
              </a:ext>
            </a:extLst>
          </p:cNvPr>
          <p:cNvSpPr/>
          <p:nvPr/>
        </p:nvSpPr>
        <p:spPr>
          <a:xfrm>
            <a:off x="6096000" y="1635868"/>
            <a:ext cx="3599234" cy="141537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2400" b="1" dirty="0">
                <a:solidFill>
                  <a:prstClr val="white"/>
                </a:solidFill>
              </a:rPr>
              <a:t>Facility weekly summary reports</a:t>
            </a:r>
          </a:p>
        </p:txBody>
      </p:sp>
      <p:sp>
        <p:nvSpPr>
          <p:cNvPr id="6" name="Rectangle: Rounded Corners 5">
            <a:extLst>
              <a:ext uri="{FF2B5EF4-FFF2-40B4-BE49-F238E27FC236}">
                <a16:creationId xmlns="" xmlns:a16="http://schemas.microsoft.com/office/drawing/2014/main" id="{8A1CF5C0-5C0D-413D-8C83-9B061BB2D5D2}"/>
              </a:ext>
            </a:extLst>
          </p:cNvPr>
          <p:cNvSpPr/>
          <p:nvPr/>
        </p:nvSpPr>
        <p:spPr>
          <a:xfrm>
            <a:off x="6096000" y="3912951"/>
            <a:ext cx="3599234" cy="1415374"/>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2400" b="1" dirty="0">
                <a:solidFill>
                  <a:prstClr val="white"/>
                </a:solidFill>
              </a:rPr>
              <a:t>REDCap case report forms</a:t>
            </a:r>
          </a:p>
        </p:txBody>
      </p:sp>
      <p:cxnSp>
        <p:nvCxnSpPr>
          <p:cNvPr id="8" name="Straight Arrow Connector 7">
            <a:extLst>
              <a:ext uri="{FF2B5EF4-FFF2-40B4-BE49-F238E27FC236}">
                <a16:creationId xmlns="" xmlns:a16="http://schemas.microsoft.com/office/drawing/2014/main" id="{DDA9899F-4234-4FCB-AF73-73477E5067F4}"/>
              </a:ext>
            </a:extLst>
          </p:cNvPr>
          <p:cNvCxnSpPr/>
          <p:nvPr/>
        </p:nvCxnSpPr>
        <p:spPr>
          <a:xfrm flipV="1">
            <a:off x="4572000" y="2169268"/>
            <a:ext cx="1322962" cy="637162"/>
          </a:xfrm>
          <a:prstGeom prst="straightConnector1">
            <a:avLst/>
          </a:prstGeom>
          <a:ln w="76200">
            <a:solidFill>
              <a:schemeClr val="accent6">
                <a:lumMod val="50000"/>
              </a:schemeClr>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 xmlns:a16="http://schemas.microsoft.com/office/drawing/2014/main" id="{146F18A5-4031-49F3-8FA5-EDF66B8CDE30}"/>
              </a:ext>
            </a:extLst>
          </p:cNvPr>
          <p:cNvCxnSpPr>
            <a:cxnSpLocks/>
          </p:cNvCxnSpPr>
          <p:nvPr/>
        </p:nvCxnSpPr>
        <p:spPr>
          <a:xfrm>
            <a:off x="4552545" y="4151279"/>
            <a:ext cx="1342417" cy="612746"/>
          </a:xfrm>
          <a:prstGeom prst="straightConnector1">
            <a:avLst/>
          </a:prstGeom>
          <a:ln w="76200">
            <a:solidFill>
              <a:schemeClr val="accent6">
                <a:lumMod val="50000"/>
              </a:schemeClr>
            </a:solidFill>
            <a:headEnd type="triangle"/>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 xmlns:a16="http://schemas.microsoft.com/office/drawing/2014/main" id="{4A3A2E36-C347-460E-9487-51BF517DE9AC}"/>
              </a:ext>
            </a:extLst>
          </p:cNvPr>
          <p:cNvSpPr txBox="1"/>
          <p:nvPr/>
        </p:nvSpPr>
        <p:spPr>
          <a:xfrm>
            <a:off x="544749" y="5612860"/>
            <a:ext cx="10700426" cy="954107"/>
          </a:xfrm>
          <a:prstGeom prst="rect">
            <a:avLst/>
          </a:prstGeom>
          <a:noFill/>
        </p:spPr>
        <p:txBody>
          <a:bodyPr wrap="square" rtlCol="0">
            <a:spAutoFit/>
          </a:bodyPr>
          <a:lstStyle/>
          <a:p>
            <a:pPr algn="ctr" defTabSz="914400"/>
            <a:r>
              <a:rPr lang="en-US" sz="2800" b="1" dirty="0">
                <a:solidFill>
                  <a:srgbClr val="DCE4EF">
                    <a:lumMod val="50000"/>
                  </a:srgbClr>
                </a:solidFill>
              </a:rPr>
              <a:t>RESULT: Weekly tracker of SNF-associated resident and staff COVID-19 cases and outbreaks</a:t>
            </a:r>
          </a:p>
        </p:txBody>
      </p:sp>
    </p:spTree>
    <p:extLst>
      <p:ext uri="{BB962C8B-B14F-4D97-AF65-F5344CB8AC3E}">
        <p14:creationId xmlns:p14="http://schemas.microsoft.com/office/powerpoint/2010/main" val="355388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C4923B-1F55-40EF-9F27-6E9C19C6D451}"/>
              </a:ext>
            </a:extLst>
          </p:cNvPr>
          <p:cNvSpPr>
            <a:spLocks noGrp="1"/>
          </p:cNvSpPr>
          <p:nvPr>
            <p:ph type="title"/>
          </p:nvPr>
        </p:nvSpPr>
        <p:spPr/>
        <p:txBody>
          <a:bodyPr/>
          <a:lstStyle/>
          <a:p>
            <a:r>
              <a:rPr lang="en-US" dirty="0"/>
              <a:t>Investigation</a:t>
            </a:r>
          </a:p>
        </p:txBody>
      </p:sp>
      <p:cxnSp>
        <p:nvCxnSpPr>
          <p:cNvPr id="5" name="Straight Arrow Connector 4">
            <a:extLst>
              <a:ext uri="{FF2B5EF4-FFF2-40B4-BE49-F238E27FC236}">
                <a16:creationId xmlns="" xmlns:a16="http://schemas.microsoft.com/office/drawing/2014/main" id="{F4DA5739-08CD-4009-8BBE-1B85A8606616}"/>
              </a:ext>
            </a:extLst>
          </p:cNvPr>
          <p:cNvCxnSpPr/>
          <p:nvPr/>
        </p:nvCxnSpPr>
        <p:spPr>
          <a:xfrm>
            <a:off x="418289" y="5000017"/>
            <a:ext cx="11089532" cy="0"/>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
        <p:nvSpPr>
          <p:cNvPr id="6" name="Oval 5">
            <a:extLst>
              <a:ext uri="{FF2B5EF4-FFF2-40B4-BE49-F238E27FC236}">
                <a16:creationId xmlns="" xmlns:a16="http://schemas.microsoft.com/office/drawing/2014/main" id="{85AB02E5-767E-451B-872B-1FFF70B4A92D}"/>
              </a:ext>
            </a:extLst>
          </p:cNvPr>
          <p:cNvSpPr/>
          <p:nvPr/>
        </p:nvSpPr>
        <p:spPr>
          <a:xfrm>
            <a:off x="233463" y="4888148"/>
            <a:ext cx="204281" cy="2237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defTabSz="914400"/>
            <a:endParaRPr lang="en-US" dirty="0">
              <a:solidFill>
                <a:prstClr val="white"/>
              </a:solidFill>
            </a:endParaRPr>
          </a:p>
        </p:txBody>
      </p:sp>
      <p:sp>
        <p:nvSpPr>
          <p:cNvPr id="7" name="Oval 6">
            <a:extLst>
              <a:ext uri="{FF2B5EF4-FFF2-40B4-BE49-F238E27FC236}">
                <a16:creationId xmlns="" xmlns:a16="http://schemas.microsoft.com/office/drawing/2014/main" id="{633F6398-BDF7-489B-B4DA-F9FB43DB4E96}"/>
              </a:ext>
            </a:extLst>
          </p:cNvPr>
          <p:cNvSpPr/>
          <p:nvPr/>
        </p:nvSpPr>
        <p:spPr>
          <a:xfrm>
            <a:off x="4296381" y="4920570"/>
            <a:ext cx="204281" cy="2237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defTabSz="914400"/>
            <a:endParaRPr lang="en-US" dirty="0">
              <a:solidFill>
                <a:prstClr val="white"/>
              </a:solidFill>
            </a:endParaRPr>
          </a:p>
        </p:txBody>
      </p:sp>
      <p:sp>
        <p:nvSpPr>
          <p:cNvPr id="8" name="Oval 7">
            <a:extLst>
              <a:ext uri="{FF2B5EF4-FFF2-40B4-BE49-F238E27FC236}">
                <a16:creationId xmlns="" xmlns:a16="http://schemas.microsoft.com/office/drawing/2014/main" id="{19AFD1B6-173D-40B2-AA4D-C934673AF56C}"/>
              </a:ext>
            </a:extLst>
          </p:cNvPr>
          <p:cNvSpPr/>
          <p:nvPr/>
        </p:nvSpPr>
        <p:spPr>
          <a:xfrm>
            <a:off x="6371193" y="4917322"/>
            <a:ext cx="204281" cy="2237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defTabSz="914400"/>
            <a:endParaRPr lang="en-US" dirty="0">
              <a:solidFill>
                <a:prstClr val="white"/>
              </a:solidFill>
            </a:endParaRPr>
          </a:p>
        </p:txBody>
      </p:sp>
      <p:sp>
        <p:nvSpPr>
          <p:cNvPr id="10" name="Oval 9">
            <a:extLst>
              <a:ext uri="{FF2B5EF4-FFF2-40B4-BE49-F238E27FC236}">
                <a16:creationId xmlns="" xmlns:a16="http://schemas.microsoft.com/office/drawing/2014/main" id="{D40D27E5-D8C0-4672-9A9A-6D5A764C2207}"/>
              </a:ext>
            </a:extLst>
          </p:cNvPr>
          <p:cNvSpPr/>
          <p:nvPr/>
        </p:nvSpPr>
        <p:spPr>
          <a:xfrm>
            <a:off x="10536672" y="4907599"/>
            <a:ext cx="204281" cy="2237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defTabSz="914400"/>
            <a:endParaRPr lang="en-US" dirty="0">
              <a:solidFill>
                <a:prstClr val="white"/>
              </a:solidFill>
            </a:endParaRPr>
          </a:p>
        </p:txBody>
      </p:sp>
      <p:sp>
        <p:nvSpPr>
          <p:cNvPr id="11" name="TextBox 10">
            <a:extLst>
              <a:ext uri="{FF2B5EF4-FFF2-40B4-BE49-F238E27FC236}">
                <a16:creationId xmlns="" xmlns:a16="http://schemas.microsoft.com/office/drawing/2014/main" id="{49F027E3-C91F-4684-BFB5-B4C740ED3B6F}"/>
              </a:ext>
            </a:extLst>
          </p:cNvPr>
          <p:cNvSpPr txBox="1"/>
          <p:nvPr/>
        </p:nvSpPr>
        <p:spPr>
          <a:xfrm rot="18998498">
            <a:off x="5742" y="5314007"/>
            <a:ext cx="912248" cy="379371"/>
          </a:xfrm>
          <a:prstGeom prst="rect">
            <a:avLst/>
          </a:prstGeom>
          <a:noFill/>
        </p:spPr>
        <p:txBody>
          <a:bodyPr wrap="square" rtlCol="0">
            <a:spAutoFit/>
          </a:bodyPr>
          <a:lstStyle/>
          <a:p>
            <a:pPr algn="r" defTabSz="914400"/>
            <a:r>
              <a:rPr lang="en-US" dirty="0">
                <a:solidFill>
                  <a:prstClr val="black"/>
                </a:solidFill>
              </a:rPr>
              <a:t>Dec 28</a:t>
            </a:r>
          </a:p>
        </p:txBody>
      </p:sp>
      <p:sp>
        <p:nvSpPr>
          <p:cNvPr id="13" name="TextBox 12">
            <a:extLst>
              <a:ext uri="{FF2B5EF4-FFF2-40B4-BE49-F238E27FC236}">
                <a16:creationId xmlns="" xmlns:a16="http://schemas.microsoft.com/office/drawing/2014/main" id="{215042E8-3E4F-42F2-8BB6-DF5B6A54D1BD}"/>
              </a:ext>
            </a:extLst>
          </p:cNvPr>
          <p:cNvSpPr txBox="1"/>
          <p:nvPr/>
        </p:nvSpPr>
        <p:spPr>
          <a:xfrm rot="18998498">
            <a:off x="3727984" y="5353822"/>
            <a:ext cx="912248" cy="379371"/>
          </a:xfrm>
          <a:prstGeom prst="rect">
            <a:avLst/>
          </a:prstGeom>
          <a:noFill/>
        </p:spPr>
        <p:txBody>
          <a:bodyPr wrap="square" rtlCol="0">
            <a:spAutoFit/>
          </a:bodyPr>
          <a:lstStyle/>
          <a:p>
            <a:pPr algn="r" defTabSz="914400"/>
            <a:r>
              <a:rPr lang="en-US" dirty="0">
                <a:solidFill>
                  <a:prstClr val="black"/>
                </a:solidFill>
              </a:rPr>
              <a:t>Jan 25</a:t>
            </a:r>
          </a:p>
        </p:txBody>
      </p:sp>
      <p:sp>
        <p:nvSpPr>
          <p:cNvPr id="14" name="TextBox 13">
            <a:extLst>
              <a:ext uri="{FF2B5EF4-FFF2-40B4-BE49-F238E27FC236}">
                <a16:creationId xmlns="" xmlns:a16="http://schemas.microsoft.com/office/drawing/2014/main" id="{20BA6F2B-E682-405B-93E5-259B6E0DC7FD}"/>
              </a:ext>
            </a:extLst>
          </p:cNvPr>
          <p:cNvSpPr txBox="1"/>
          <p:nvPr/>
        </p:nvSpPr>
        <p:spPr>
          <a:xfrm rot="18998498">
            <a:off x="5620126" y="5397493"/>
            <a:ext cx="1181924" cy="369332"/>
          </a:xfrm>
          <a:prstGeom prst="rect">
            <a:avLst/>
          </a:prstGeom>
          <a:noFill/>
        </p:spPr>
        <p:txBody>
          <a:bodyPr wrap="square" rtlCol="0">
            <a:spAutoFit/>
          </a:bodyPr>
          <a:lstStyle/>
          <a:p>
            <a:pPr algn="r" defTabSz="914400"/>
            <a:r>
              <a:rPr lang="en-US" dirty="0">
                <a:solidFill>
                  <a:prstClr val="black"/>
                </a:solidFill>
              </a:rPr>
              <a:t>Early Feb</a:t>
            </a:r>
          </a:p>
        </p:txBody>
      </p:sp>
      <p:sp>
        <p:nvSpPr>
          <p:cNvPr id="15" name="TextBox 14">
            <a:extLst>
              <a:ext uri="{FF2B5EF4-FFF2-40B4-BE49-F238E27FC236}">
                <a16:creationId xmlns="" xmlns:a16="http://schemas.microsoft.com/office/drawing/2014/main" id="{9DA3F087-0397-4AF5-9443-B26979F10D1A}"/>
              </a:ext>
            </a:extLst>
          </p:cNvPr>
          <p:cNvSpPr txBox="1"/>
          <p:nvPr/>
        </p:nvSpPr>
        <p:spPr>
          <a:xfrm rot="18998498">
            <a:off x="10027266" y="5353821"/>
            <a:ext cx="912248" cy="379371"/>
          </a:xfrm>
          <a:prstGeom prst="rect">
            <a:avLst/>
          </a:prstGeom>
          <a:noFill/>
        </p:spPr>
        <p:txBody>
          <a:bodyPr wrap="square" rtlCol="0">
            <a:spAutoFit/>
          </a:bodyPr>
          <a:lstStyle/>
          <a:p>
            <a:pPr algn="r" defTabSz="914400"/>
            <a:r>
              <a:rPr lang="en-US" dirty="0">
                <a:solidFill>
                  <a:prstClr val="black"/>
                </a:solidFill>
              </a:rPr>
              <a:t>Mar 31</a:t>
            </a:r>
          </a:p>
        </p:txBody>
      </p:sp>
      <p:sp>
        <p:nvSpPr>
          <p:cNvPr id="16" name="Arrow: Right 15">
            <a:extLst>
              <a:ext uri="{FF2B5EF4-FFF2-40B4-BE49-F238E27FC236}">
                <a16:creationId xmlns="" xmlns:a16="http://schemas.microsoft.com/office/drawing/2014/main" id="{74E5B61A-3557-499E-9F75-7C481E56F3A3}"/>
              </a:ext>
            </a:extLst>
          </p:cNvPr>
          <p:cNvSpPr/>
          <p:nvPr/>
        </p:nvSpPr>
        <p:spPr>
          <a:xfrm>
            <a:off x="361541" y="1716649"/>
            <a:ext cx="10322664" cy="116726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2800" b="1" dirty="0">
                <a:solidFill>
                  <a:prstClr val="white"/>
                </a:solidFill>
              </a:rPr>
              <a:t>INVESTIGATION PERIOD</a:t>
            </a:r>
          </a:p>
        </p:txBody>
      </p:sp>
      <p:sp>
        <p:nvSpPr>
          <p:cNvPr id="17" name="Oval 16">
            <a:extLst>
              <a:ext uri="{FF2B5EF4-FFF2-40B4-BE49-F238E27FC236}">
                <a16:creationId xmlns="" xmlns:a16="http://schemas.microsoft.com/office/drawing/2014/main" id="{8398442A-C035-4750-AF90-C5FA96E71DCB}"/>
              </a:ext>
            </a:extLst>
          </p:cNvPr>
          <p:cNvSpPr/>
          <p:nvPr/>
        </p:nvSpPr>
        <p:spPr>
          <a:xfrm>
            <a:off x="8297065" y="4888149"/>
            <a:ext cx="204281" cy="2237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defTabSz="914400"/>
            <a:endParaRPr lang="en-US" dirty="0">
              <a:solidFill>
                <a:prstClr val="white"/>
              </a:solidFill>
            </a:endParaRPr>
          </a:p>
        </p:txBody>
      </p:sp>
      <p:sp>
        <p:nvSpPr>
          <p:cNvPr id="18" name="TextBox 17">
            <a:extLst>
              <a:ext uri="{FF2B5EF4-FFF2-40B4-BE49-F238E27FC236}">
                <a16:creationId xmlns="" xmlns:a16="http://schemas.microsoft.com/office/drawing/2014/main" id="{FDE1A5FB-CD17-413C-9B01-2FDA8B75E21E}"/>
              </a:ext>
            </a:extLst>
          </p:cNvPr>
          <p:cNvSpPr txBox="1"/>
          <p:nvPr/>
        </p:nvSpPr>
        <p:spPr>
          <a:xfrm rot="18998498">
            <a:off x="7504689" y="5407951"/>
            <a:ext cx="1181924" cy="369332"/>
          </a:xfrm>
          <a:prstGeom prst="rect">
            <a:avLst/>
          </a:prstGeom>
          <a:noFill/>
        </p:spPr>
        <p:txBody>
          <a:bodyPr wrap="square" rtlCol="0">
            <a:spAutoFit/>
          </a:bodyPr>
          <a:lstStyle/>
          <a:p>
            <a:pPr algn="r" defTabSz="914400"/>
            <a:r>
              <a:rPr lang="en-US" dirty="0">
                <a:solidFill>
                  <a:prstClr val="black"/>
                </a:solidFill>
              </a:rPr>
              <a:t>Feb 24</a:t>
            </a:r>
          </a:p>
        </p:txBody>
      </p:sp>
      <p:sp>
        <p:nvSpPr>
          <p:cNvPr id="19" name="TextBox 18">
            <a:extLst>
              <a:ext uri="{FF2B5EF4-FFF2-40B4-BE49-F238E27FC236}">
                <a16:creationId xmlns="" xmlns:a16="http://schemas.microsoft.com/office/drawing/2014/main" id="{56B8A69B-022C-4238-A0EC-2ACB6E999630}"/>
              </a:ext>
            </a:extLst>
          </p:cNvPr>
          <p:cNvSpPr txBox="1"/>
          <p:nvPr/>
        </p:nvSpPr>
        <p:spPr>
          <a:xfrm>
            <a:off x="335603" y="2881130"/>
            <a:ext cx="3386638" cy="369332"/>
          </a:xfrm>
          <a:prstGeom prst="rect">
            <a:avLst/>
          </a:prstGeom>
          <a:noFill/>
        </p:spPr>
        <p:txBody>
          <a:bodyPr wrap="square" rtlCol="0">
            <a:spAutoFit/>
          </a:bodyPr>
          <a:lstStyle/>
          <a:p>
            <a:pPr defTabSz="914400"/>
            <a:r>
              <a:rPr lang="en-US" dirty="0">
                <a:solidFill>
                  <a:prstClr val="black"/>
                </a:solidFill>
              </a:rPr>
              <a:t>PPP vaccination clinics begin</a:t>
            </a:r>
          </a:p>
        </p:txBody>
      </p:sp>
      <p:sp>
        <p:nvSpPr>
          <p:cNvPr id="20" name="TextBox 19">
            <a:extLst>
              <a:ext uri="{FF2B5EF4-FFF2-40B4-BE49-F238E27FC236}">
                <a16:creationId xmlns="" xmlns:a16="http://schemas.microsoft.com/office/drawing/2014/main" id="{BDA31AA6-CC9C-4A88-B600-9CE48C575FD3}"/>
              </a:ext>
            </a:extLst>
          </p:cNvPr>
          <p:cNvSpPr txBox="1"/>
          <p:nvPr/>
        </p:nvSpPr>
        <p:spPr>
          <a:xfrm>
            <a:off x="1577500" y="3382968"/>
            <a:ext cx="3386638" cy="369332"/>
          </a:xfrm>
          <a:prstGeom prst="rect">
            <a:avLst/>
          </a:prstGeom>
          <a:noFill/>
        </p:spPr>
        <p:txBody>
          <a:bodyPr wrap="square" rtlCol="0">
            <a:spAutoFit/>
          </a:bodyPr>
          <a:lstStyle/>
          <a:p>
            <a:pPr defTabSz="914400"/>
            <a:r>
              <a:rPr lang="en-US" dirty="0">
                <a:solidFill>
                  <a:prstClr val="black"/>
                </a:solidFill>
              </a:rPr>
              <a:t>Second doses begin</a:t>
            </a:r>
          </a:p>
        </p:txBody>
      </p:sp>
      <p:sp>
        <p:nvSpPr>
          <p:cNvPr id="21" name="TextBox 20">
            <a:extLst>
              <a:ext uri="{FF2B5EF4-FFF2-40B4-BE49-F238E27FC236}">
                <a16:creationId xmlns="" xmlns:a16="http://schemas.microsoft.com/office/drawing/2014/main" id="{7F030AA9-A276-41E9-9E43-338802975696}"/>
              </a:ext>
            </a:extLst>
          </p:cNvPr>
          <p:cNvSpPr txBox="1"/>
          <p:nvPr/>
        </p:nvSpPr>
        <p:spPr>
          <a:xfrm>
            <a:off x="4486515" y="2863191"/>
            <a:ext cx="3935826" cy="646331"/>
          </a:xfrm>
          <a:prstGeom prst="rect">
            <a:avLst/>
          </a:prstGeom>
          <a:noFill/>
        </p:spPr>
        <p:txBody>
          <a:bodyPr wrap="square" rtlCol="0">
            <a:spAutoFit/>
          </a:bodyPr>
          <a:lstStyle/>
          <a:p>
            <a:pPr algn="ctr" defTabSz="914400"/>
            <a:r>
              <a:rPr lang="en-US" dirty="0">
                <a:solidFill>
                  <a:prstClr val="black"/>
                </a:solidFill>
              </a:rPr>
              <a:t>SNF team begins matching I-</a:t>
            </a:r>
            <a:r>
              <a:rPr lang="en-US" dirty="0" err="1">
                <a:solidFill>
                  <a:prstClr val="black"/>
                </a:solidFill>
              </a:rPr>
              <a:t>NEDSS</a:t>
            </a:r>
            <a:r>
              <a:rPr lang="en-US" dirty="0">
                <a:solidFill>
                  <a:prstClr val="black"/>
                </a:solidFill>
              </a:rPr>
              <a:t> and ICARE records</a:t>
            </a:r>
          </a:p>
        </p:txBody>
      </p:sp>
      <p:sp>
        <p:nvSpPr>
          <p:cNvPr id="22" name="TextBox 21">
            <a:extLst>
              <a:ext uri="{FF2B5EF4-FFF2-40B4-BE49-F238E27FC236}">
                <a16:creationId xmlns="" xmlns:a16="http://schemas.microsoft.com/office/drawing/2014/main" id="{C32A7CDE-71A6-4B35-9BCD-32E2065C7A26}"/>
              </a:ext>
            </a:extLst>
          </p:cNvPr>
          <p:cNvSpPr txBox="1"/>
          <p:nvPr/>
        </p:nvSpPr>
        <p:spPr>
          <a:xfrm>
            <a:off x="8284093" y="4006827"/>
            <a:ext cx="3622562" cy="369332"/>
          </a:xfrm>
          <a:prstGeom prst="rect">
            <a:avLst/>
          </a:prstGeom>
          <a:noFill/>
        </p:spPr>
        <p:txBody>
          <a:bodyPr wrap="square" rtlCol="0">
            <a:spAutoFit/>
          </a:bodyPr>
          <a:lstStyle/>
          <a:p>
            <a:pPr defTabSz="914400"/>
            <a:r>
              <a:rPr lang="en-US" dirty="0">
                <a:solidFill>
                  <a:prstClr val="black"/>
                </a:solidFill>
              </a:rPr>
              <a:t>First breakthrough case identified</a:t>
            </a:r>
          </a:p>
        </p:txBody>
      </p:sp>
      <p:cxnSp>
        <p:nvCxnSpPr>
          <p:cNvPr id="26" name="Straight Arrow Connector 25">
            <a:extLst>
              <a:ext uri="{FF2B5EF4-FFF2-40B4-BE49-F238E27FC236}">
                <a16:creationId xmlns="" xmlns:a16="http://schemas.microsoft.com/office/drawing/2014/main" id="{CF53E5E6-BC3F-4DAD-B9F7-BA73B763E84F}"/>
              </a:ext>
            </a:extLst>
          </p:cNvPr>
          <p:cNvCxnSpPr/>
          <p:nvPr/>
        </p:nvCxnSpPr>
        <p:spPr>
          <a:xfrm>
            <a:off x="335603" y="3251798"/>
            <a:ext cx="0" cy="1555002"/>
          </a:xfrm>
          <a:prstGeom prst="straightConnector1">
            <a:avLst/>
          </a:prstGeom>
          <a:ln w="762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 xmlns:a16="http://schemas.microsoft.com/office/drawing/2014/main" id="{A933A31B-D095-4948-A0C5-E3F916723C6C}"/>
              </a:ext>
            </a:extLst>
          </p:cNvPr>
          <p:cNvCxnSpPr>
            <a:cxnSpLocks/>
          </p:cNvCxnSpPr>
          <p:nvPr/>
        </p:nvCxnSpPr>
        <p:spPr>
          <a:xfrm>
            <a:off x="4380686" y="3627448"/>
            <a:ext cx="0" cy="1279182"/>
          </a:xfrm>
          <a:prstGeom prst="straightConnector1">
            <a:avLst/>
          </a:prstGeom>
          <a:ln w="762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 xmlns:a16="http://schemas.microsoft.com/office/drawing/2014/main" id="{CCC683EC-18C4-4454-9774-3F7CC1E15A13}"/>
              </a:ext>
            </a:extLst>
          </p:cNvPr>
          <p:cNvCxnSpPr>
            <a:cxnSpLocks/>
            <a:stCxn id="21" idx="2"/>
          </p:cNvCxnSpPr>
          <p:nvPr/>
        </p:nvCxnSpPr>
        <p:spPr>
          <a:xfrm>
            <a:off x="6454428" y="3509522"/>
            <a:ext cx="3666" cy="1371600"/>
          </a:xfrm>
          <a:prstGeom prst="straightConnector1">
            <a:avLst/>
          </a:prstGeom>
          <a:ln w="762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a:extLst>
              <a:ext uri="{FF2B5EF4-FFF2-40B4-BE49-F238E27FC236}">
                <a16:creationId xmlns="" xmlns:a16="http://schemas.microsoft.com/office/drawing/2014/main" id="{F18C753C-7C19-46D7-919B-F2B6163619C1}"/>
              </a:ext>
            </a:extLst>
          </p:cNvPr>
          <p:cNvCxnSpPr>
            <a:cxnSpLocks/>
          </p:cNvCxnSpPr>
          <p:nvPr/>
        </p:nvCxnSpPr>
        <p:spPr>
          <a:xfrm>
            <a:off x="8389681" y="4357475"/>
            <a:ext cx="0" cy="556609"/>
          </a:xfrm>
          <a:prstGeom prst="straightConnector1">
            <a:avLst/>
          </a:prstGeom>
          <a:ln w="762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 xmlns:a16="http://schemas.microsoft.com/office/drawing/2014/main" id="{81886F71-69B2-4D50-85D2-05212725369F}"/>
              </a:ext>
            </a:extLst>
          </p:cNvPr>
          <p:cNvCxnSpPr/>
          <p:nvPr/>
        </p:nvCxnSpPr>
        <p:spPr>
          <a:xfrm>
            <a:off x="3861881" y="3657495"/>
            <a:ext cx="546369"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727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od Type">
  <a:themeElements>
    <a:clrScheme name="Custom 2">
      <a:dk1>
        <a:sysClr val="windowText" lastClr="000000"/>
      </a:dk1>
      <a:lt1>
        <a:sysClr val="window" lastClr="FFFFFF"/>
      </a:lt1>
      <a:dk2>
        <a:srgbClr val="A4D5EE"/>
      </a:dk2>
      <a:lt2>
        <a:srgbClr val="DCE4EF"/>
      </a:lt2>
      <a:accent1>
        <a:srgbClr val="5B616B"/>
      </a:accent1>
      <a:accent2>
        <a:srgbClr val="CC393E"/>
      </a:accent2>
      <a:accent3>
        <a:srgbClr val="FAD980"/>
      </a:accent3>
      <a:accent4>
        <a:srgbClr val="E59393"/>
      </a:accent4>
      <a:accent5>
        <a:srgbClr val="4AA564"/>
      </a:accent5>
      <a:accent6>
        <a:srgbClr val="005B99"/>
      </a:accent6>
      <a:hlink>
        <a:srgbClr val="0075BB"/>
      </a:hlink>
      <a:folHlink>
        <a:srgbClr val="4C2C92"/>
      </a:folHlink>
    </a:clrScheme>
    <a:fontScheme name="Custom 1">
      <a:majorFont>
        <a:latin typeface="Big Shoulders Display"/>
        <a:ea typeface=""/>
        <a:cs typeface=""/>
      </a:majorFont>
      <a:minorFont>
        <a:latin typeface="Roboto"/>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BD38A256C8F349892B583D9559D76A" ma:contentTypeVersion="5" ma:contentTypeDescription="Create a new document." ma:contentTypeScope="" ma:versionID="c2ad0b512c82c4c7b02c72aa4d3c01ac">
  <xsd:schema xmlns:xsd="http://www.w3.org/2001/XMLSchema" xmlns:xs="http://www.w3.org/2001/XMLSchema" xmlns:p="http://schemas.microsoft.com/office/2006/metadata/properties" xmlns:ns3="1d875de6-710b-4a0d-928b-64bdc4a6a208" xmlns:ns4="4830435e-b180-4e31-a0ab-3a3811f9ab2d" targetNamespace="http://schemas.microsoft.com/office/2006/metadata/properties" ma:root="true" ma:fieldsID="03b00c1aa1a7977c19b0c5d2d84f9e26" ns3:_="" ns4:_="">
    <xsd:import namespace="1d875de6-710b-4a0d-928b-64bdc4a6a208"/>
    <xsd:import namespace="4830435e-b180-4e31-a0ab-3a3811f9ab2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75de6-710b-4a0d-928b-64bdc4a6a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30435e-b180-4e31-a0ab-3a3811f9ab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1B820E-D029-40A8-A4C6-8EEFDC0C64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875de6-710b-4a0d-928b-64bdc4a6a208"/>
    <ds:schemaRef ds:uri="4830435e-b180-4e31-a0ab-3a3811f9ab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B9A1B8-BE31-4547-B08E-6141F56FDFCC}">
  <ds:schemaRefs>
    <ds:schemaRef ds:uri="http://schemas.microsoft.com/sharepoint/v3/contenttype/forms"/>
  </ds:schemaRefs>
</ds:datastoreItem>
</file>

<file path=customXml/itemProps3.xml><?xml version="1.0" encoding="utf-8"?>
<ds:datastoreItem xmlns:ds="http://schemas.openxmlformats.org/officeDocument/2006/customXml" ds:itemID="{D3A38CF8-6459-4542-BB57-0E3BB3446E62}">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terms/"/>
    <ds:schemaRef ds:uri="1d875de6-710b-4a0d-928b-64bdc4a6a208"/>
    <ds:schemaRef ds:uri="http://schemas.openxmlformats.org/package/2006/metadata/core-properties"/>
    <ds:schemaRef ds:uri="4830435e-b180-4e31-a0ab-3a3811f9ab2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40784</TotalTime>
  <Words>4594</Words>
  <Application>Microsoft Office PowerPoint</Application>
  <PresentationFormat>Widescreen</PresentationFormat>
  <Paragraphs>599</Paragraphs>
  <Slides>53</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53</vt:i4>
      </vt:variant>
    </vt:vector>
  </HeadingPairs>
  <TitlesOfParts>
    <vt:vector size="65" baseType="lpstr">
      <vt:lpstr>Arial</vt:lpstr>
      <vt:lpstr>Big Shoulders Display</vt:lpstr>
      <vt:lpstr>Bookman Old Style</vt:lpstr>
      <vt:lpstr>Calibri</vt:lpstr>
      <vt:lpstr>Calibri Light</vt:lpstr>
      <vt:lpstr>Century Gothic</vt:lpstr>
      <vt:lpstr>Roboto</vt:lpstr>
      <vt:lpstr>Times New Roman</vt:lpstr>
      <vt:lpstr>Wingdings</vt:lpstr>
      <vt:lpstr>Wood Type</vt:lpstr>
      <vt:lpstr>Custom Design</vt:lpstr>
      <vt:lpstr>1_Wood Type</vt:lpstr>
      <vt:lpstr>COVID-19 Chicago Long Term Care Roundtable</vt:lpstr>
      <vt:lpstr>Objectives</vt:lpstr>
      <vt:lpstr>Chicago Dashboard</vt:lpstr>
      <vt:lpstr>IDPH Regional Resurgence Metrics: Region 11</vt:lpstr>
      <vt:lpstr>Skilled Nursing Facility COVID-19 Cases</vt:lpstr>
      <vt:lpstr>COVID Variants in the US &amp; IL</vt:lpstr>
      <vt:lpstr>PowerPoint Presentation</vt:lpstr>
      <vt:lpstr>CDPH skilled nursing facility COVID-19 case monitoring</vt:lpstr>
      <vt:lpstr>Investigation</vt:lpstr>
      <vt:lpstr>Investigation objectives</vt:lpstr>
      <vt:lpstr>Case definitions</vt:lpstr>
      <vt:lpstr>Vaccination across all skilled nursing facilities</vt:lpstr>
      <vt:lpstr>PowerPoint Presentation</vt:lpstr>
      <vt:lpstr>PowerPoint Presentation</vt:lpstr>
      <vt:lpstr>PowerPoint Presentation</vt:lpstr>
      <vt:lpstr>PowerPoint Presentation</vt:lpstr>
      <vt:lpstr>PowerPoint Presentation</vt:lpstr>
      <vt:lpstr>PowerPoint Presentation</vt:lpstr>
      <vt:lpstr>Key Messages</vt:lpstr>
      <vt:lpstr>Thank you!</vt:lpstr>
      <vt:lpstr>MMWR Report: THANK YOU!!!!</vt:lpstr>
      <vt:lpstr>Reminder: Breakthrough Case Survey </vt:lpstr>
      <vt:lpstr>Update: International Travel Guidance</vt:lpstr>
      <vt:lpstr>FAQs</vt:lpstr>
      <vt:lpstr>FAQs</vt:lpstr>
      <vt:lpstr>Facility Spotlight: Atrium</vt:lpstr>
      <vt:lpstr>Update: New CDC Guidance for Vaccinated Individuals </vt:lpstr>
      <vt:lpstr>Reminder: Mask Optimization Strategies</vt:lpstr>
      <vt:lpstr>Reminder: N95 Optimization Strategies</vt:lpstr>
      <vt:lpstr>Reminder: Gown Optimization Strategies</vt:lpstr>
      <vt:lpstr>Reminder: Eye Protection Optimization Strategies</vt:lpstr>
      <vt:lpstr>Reminder: Glove Optimization Strategies</vt:lpstr>
      <vt:lpstr>Update: NHSN Vaccine Module</vt:lpstr>
      <vt:lpstr>NHSN – PPE Supply Modules</vt:lpstr>
      <vt:lpstr>NHSN – Need for Government Support or Assistance</vt:lpstr>
      <vt:lpstr>NHSN – Staffing Shortages</vt:lpstr>
      <vt:lpstr>NHSN – Staffing Shortages</vt:lpstr>
      <vt:lpstr>NHSN – Staffing Shortages</vt:lpstr>
      <vt:lpstr>NHSN – PPE Shortages</vt:lpstr>
      <vt:lpstr>NHSN – PPE Shortages</vt:lpstr>
      <vt:lpstr>NHSN – PPE Shortages</vt:lpstr>
      <vt:lpstr>NHSN – Testing Supply Shortages</vt:lpstr>
      <vt:lpstr>NHSN – Testing Supply Shortages</vt:lpstr>
      <vt:lpstr>NHSN – Testing Supply Shortages</vt:lpstr>
      <vt:lpstr>NHSN – Infection Control and Outbreak Management</vt:lpstr>
      <vt:lpstr>NHSN – Infection Control and Outbreak Management</vt:lpstr>
      <vt:lpstr>NHSN – Staff Training</vt:lpstr>
      <vt:lpstr>NHSN – Staff Training</vt:lpstr>
      <vt:lpstr>NHSN – Staff Training</vt:lpstr>
      <vt:lpstr>NHSN – Staff Training</vt:lpstr>
      <vt:lpstr>NHSN – COVID-19 Vaccine Management </vt:lpstr>
      <vt:lpstr>NHSN – COVID-19 Vaccine Management</vt:lpstr>
      <vt:lpstr>Questions &amp; Answers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Chicago Long Term Care Roundtable</dc:title>
  <dc:creator>Liz Shane</dc:creator>
  <cp:lastModifiedBy>Elizabeth Shane</cp:lastModifiedBy>
  <cp:revision>792</cp:revision>
  <cp:lastPrinted>2021-04-29T17:13:45Z</cp:lastPrinted>
  <dcterms:created xsi:type="dcterms:W3CDTF">2020-09-02T22:06:25Z</dcterms:created>
  <dcterms:modified xsi:type="dcterms:W3CDTF">2021-04-29T18:58:47Z</dcterms:modified>
</cp:coreProperties>
</file>