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71" r:id="rId3"/>
    <p:sldId id="272" r:id="rId4"/>
    <p:sldId id="273" r:id="rId5"/>
    <p:sldId id="274" r:id="rId6"/>
    <p:sldId id="275" r:id="rId7"/>
    <p:sldId id="276" r:id="rId8"/>
    <p:sldId id="277" r:id="rId9"/>
    <p:sldId id="278" r:id="rId10"/>
    <p:sldId id="279"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DA818C-4E16-4261-9A9B-0DD5A6303728}">
          <p14:sldIdLst>
            <p14:sldId id="258"/>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Alice Lavin" initials="MAL" lastIdx="5" clrIdx="0">
    <p:extLst/>
  </p:cmAuthor>
  <p:cmAuthor id="2" name="Elisa Hi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9" autoAdjust="0"/>
    <p:restoredTop sz="46603" autoAdjust="0"/>
  </p:normalViewPr>
  <p:slideViewPr>
    <p:cSldViewPr>
      <p:cViewPr varScale="1">
        <p:scale>
          <a:sx n="34" d="100"/>
          <a:sy n="34" d="100"/>
        </p:scale>
        <p:origin x="230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8741EE0-1701-477D-81B6-FC84F7E6C8E6}" type="datetimeFigureOut">
              <a:rPr lang="en-US" smtClean="0"/>
              <a:t>3/22/2019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D9A8A98-E748-4C60-AB77-2921DBAC4C61}" type="slidenum">
              <a:rPr lang="en-US" smtClean="0"/>
              <a:t>‹#›</a:t>
            </a:fld>
            <a:endParaRPr lang="en-US"/>
          </a:p>
        </p:txBody>
      </p:sp>
    </p:spTree>
    <p:extLst>
      <p:ext uri="{BB962C8B-B14F-4D97-AF65-F5344CB8AC3E}">
        <p14:creationId xmlns:p14="http://schemas.microsoft.com/office/powerpoint/2010/main" val="176643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A8A98-E748-4C60-AB77-2921DBAC4C61}" type="slidenum">
              <a:rPr lang="en-US" smtClean="0"/>
              <a:t>1</a:t>
            </a:fld>
            <a:endParaRPr lang="en-US"/>
          </a:p>
        </p:txBody>
      </p:sp>
    </p:spTree>
    <p:extLst>
      <p:ext uri="{BB962C8B-B14F-4D97-AF65-F5344CB8AC3E}">
        <p14:creationId xmlns:p14="http://schemas.microsoft.com/office/powerpoint/2010/main" val="305675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We all have common germs. Some residents have unusual and/or resistant germs. It can be difficult to know when common germs are transferred from one resident to the next because many residents have the common germs. When uncommon and/or resistant germs are found in more than one resident it often suggests that transmission has occurred. The lack of hand hygiene is one of the ways germs can be transferred or spread from one resident to the another.</a:t>
            </a:r>
          </a:p>
          <a:p>
            <a:pPr eaLnBrk="1" hangingPunct="1">
              <a:spcBef>
                <a:spcPct val="0"/>
              </a:spcBef>
            </a:pPr>
            <a:endParaRPr lang="en-US"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641910-7C1E-42F1-B482-33B6FE0244F0}"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32379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hygiene is a safety measure similar to wearing a seat belt. You put on a seat belt because you can’t predict when an accident might occur. In the same way, you can’t anticipate what you will have contact with when entering the room. So to be safe, your hands should be cleaned upon entering and cleaned upon exiting. </a:t>
            </a:r>
          </a:p>
          <a:p>
            <a:r>
              <a:rPr lang="en-US" dirty="0"/>
              <a:t>It’s also important to consider each bed space as a separate room. Hands should be cleaned when moving from one bed space to the next. </a:t>
            </a:r>
          </a:p>
          <a:p>
            <a:endParaRPr lang="en-US" dirty="0"/>
          </a:p>
        </p:txBody>
      </p:sp>
      <p:sp>
        <p:nvSpPr>
          <p:cNvPr id="4" name="Slide Number Placeholder 3"/>
          <p:cNvSpPr>
            <a:spLocks noGrp="1"/>
          </p:cNvSpPr>
          <p:nvPr>
            <p:ph type="sldNum" sz="quarter" idx="10"/>
          </p:nvPr>
        </p:nvSpPr>
        <p:spPr/>
        <p:txBody>
          <a:bodyPr/>
          <a:lstStyle/>
          <a:p>
            <a:fld id="{4D9A8A98-E748-4C60-AB77-2921DBAC4C61}" type="slidenum">
              <a:rPr lang="en-US" smtClean="0"/>
              <a:t>4</a:t>
            </a:fld>
            <a:endParaRPr lang="en-US"/>
          </a:p>
        </p:txBody>
      </p:sp>
    </p:spTree>
    <p:extLst>
      <p:ext uri="{BB962C8B-B14F-4D97-AF65-F5344CB8AC3E}">
        <p14:creationId xmlns:p14="http://schemas.microsoft.com/office/powerpoint/2010/main" val="142425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Gloves are a good thing, but not a replacement for hand hygiene. Gloves may have small holes or tears. Additionally, it can be difficult to remove gloves without exposing your hands to the contaminated gloves. </a:t>
            </a:r>
          </a:p>
          <a:p>
            <a:pPr eaLnBrk="1" hangingPunct="1">
              <a:spcBef>
                <a:spcPct val="0"/>
              </a:spcBef>
            </a:pPr>
            <a:r>
              <a:rPr lang="en-US" dirty="0"/>
              <a:t>Gloves can protect you by creating a barrier, but can put residents at risk if the same pair is used from resident to resident.</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FDF617-954D-4831-A6E3-B09F43A7E99A}"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6929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Residents should have on clean clothes, clean hands (they can use the alcohol based handrub), and wounds/drainage should be contained when they are in common areas. This should limit the risk of healthcare worker exposure to potentially infectious materials. </a:t>
            </a:r>
          </a:p>
          <a:p>
            <a:pPr eaLnBrk="1" hangingPunct="1">
              <a:spcBef>
                <a:spcPct val="0"/>
              </a:spcBef>
            </a:pPr>
            <a:r>
              <a:rPr lang="en-US" dirty="0"/>
              <a:t>Therapists can place a pair of gloves in their pockets if they are uncomfortable ambulating a resident without access to gloves. </a:t>
            </a:r>
          </a:p>
          <a:p>
            <a:pPr eaLnBrk="1" hangingPunct="1">
              <a:spcBef>
                <a:spcPct val="0"/>
              </a:spcBef>
            </a:pPr>
            <a:r>
              <a:rPr lang="en-US" dirty="0"/>
              <a:t>For activities like carrying a trash or linen bag to the soiled utility room or chute, some staff prefer to have on gloves. The outside of the bags should be visibly clean, so gloves are not necessary. If staff press on the issue, they can be instructed to wear a glove on the hand that is carrying the bag. The other non-gloved hand should be used to open doors, etc. The glove should be removed and hand hygiene performed as soon as the bag is in the appropriate receptacle.  </a:t>
            </a:r>
          </a:p>
          <a:p>
            <a:pPr eaLnBrk="1" hangingPunct="1">
              <a:spcBef>
                <a:spcPct val="0"/>
              </a:spcBef>
            </a:pPr>
            <a:endParaRPr lang="en-US" dirty="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9111A3-4971-4EA0-8668-44A290CD5253}"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2503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While not long term care related outbreaks, these outbreaks provide scientific evidence that artificial nails can lead to adverse patient outcomes.</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D2B2AA-12D2-4472-A764-4CDBEA019CB5}"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62735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several recent changes related to the use of ABHR in long term care. In the past CMS, and therefore the state surveyors, did not necessarily support the use of ABHR in long term care facilities. Now CMS is strongly supporting the use including for residents with C. difficile and norovirus unless there is an outbreak or high baseline levels. From CMS State Operations Manual:</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For example: </a:t>
            </a:r>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Hand hygiene (HH) (e.g., hand washing and/or ABHR): consistent with accepted standards of practice such as the use of ABHR instead of soap and water in all clinical situations except when hands are visibly soiled (e.g., blood, body fluids), or after caring for a resident with known or suspected Clostridium (C.) difficile or norovirus infection during an outbreak, or if infection rates of C. difficile infection (CDI) are high; in these circumstances, soap and water should be used;47 </a:t>
            </a:r>
            <a:r>
              <a:rPr lang="en-US" sz="1200" b="1" i="1" u="none" strike="noStrike" kern="1200" baseline="0" dirty="0">
                <a:solidFill>
                  <a:schemeClr val="tx1"/>
                </a:solidFill>
                <a:latin typeface="+mn-lt"/>
                <a:ea typeface="+mn-ea"/>
                <a:cs typeface="+mn-cs"/>
              </a:rPr>
              <a:t>NOTE: </a:t>
            </a:r>
            <a:r>
              <a:rPr lang="en-US" sz="1200" b="0" i="1" u="none" strike="noStrike" kern="1200" baseline="0" dirty="0">
                <a:solidFill>
                  <a:schemeClr val="tx1"/>
                </a:solidFill>
                <a:latin typeface="+mn-lt"/>
                <a:ea typeface="+mn-ea"/>
                <a:cs typeface="+mn-cs"/>
              </a:rPr>
              <a:t>According to the CDC, strict adherence to glove use is the most effective means of preventing hand contamination with C. difficile spores as spores are not killed by ABHR and may be difficult to remove even with thorough hand washing. For further information on appropriate hand hygiene practices see the following CDC website: http://www.cdc.gov/handhygiene/providers/index.html</a:t>
            </a:r>
          </a:p>
          <a:p>
            <a:endParaRPr lang="en-US" sz="1200" b="0" i="0" u="none" strike="noStrike" kern="1200" baseline="0" dirty="0">
              <a:solidFill>
                <a:schemeClr val="tx1"/>
              </a:solidFill>
              <a:latin typeface="+mn-lt"/>
              <a:ea typeface="+mn-ea"/>
              <a:cs typeface="+mn-cs"/>
            </a:endParaRPr>
          </a:p>
          <a:p>
            <a:r>
              <a:rPr lang="en-US" dirty="0"/>
              <a:t>The other thing to note is the urban myth that healthcare workers have to wash with soap and water after using ABHR a set number of times. We have not found any ABHR product that requires handwashing after a set number of uses. Some products tend to build up and get gritty and staff may want to wash, but it is not required.</a:t>
            </a:r>
          </a:p>
        </p:txBody>
      </p:sp>
      <p:sp>
        <p:nvSpPr>
          <p:cNvPr id="4" name="Slide Number Placeholder 3"/>
          <p:cNvSpPr>
            <a:spLocks noGrp="1"/>
          </p:cNvSpPr>
          <p:nvPr>
            <p:ph type="sldNum" sz="quarter" idx="10"/>
          </p:nvPr>
        </p:nvSpPr>
        <p:spPr/>
        <p:txBody>
          <a:bodyPr/>
          <a:lstStyle/>
          <a:p>
            <a:fld id="{4D9A8A98-E748-4C60-AB77-2921DBAC4C61}" type="slidenum">
              <a:rPr lang="en-US" smtClean="0"/>
              <a:t>8</a:t>
            </a:fld>
            <a:endParaRPr lang="en-US"/>
          </a:p>
        </p:txBody>
      </p:sp>
    </p:spTree>
    <p:extLst>
      <p:ext uri="{BB962C8B-B14F-4D97-AF65-F5344CB8AC3E}">
        <p14:creationId xmlns:p14="http://schemas.microsoft.com/office/powerpoint/2010/main" val="32229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Staff should be empowered to speak up with a respectful gentile reminder if you they are comfortable. </a:t>
            </a:r>
          </a:p>
          <a:p>
            <a:r>
              <a:rPr lang="en-US" dirty="0"/>
              <a:t>Studies have shown that if a provider enters the room and does not clean their hands, others following behind likely will not either. BUT, if the provider cleans their hands on entry, those following behind are more likely to perform hand hygiene. </a:t>
            </a:r>
          </a:p>
        </p:txBody>
      </p:sp>
      <p:sp>
        <p:nvSpPr>
          <p:cNvPr id="4" name="Slide Number Placeholder 3"/>
          <p:cNvSpPr>
            <a:spLocks noGrp="1"/>
          </p:cNvSpPr>
          <p:nvPr>
            <p:ph type="sldNum" sz="quarter" idx="10"/>
          </p:nvPr>
        </p:nvSpPr>
        <p:spPr/>
        <p:txBody>
          <a:bodyPr/>
          <a:lstStyle/>
          <a:p>
            <a:pPr>
              <a:defRPr/>
            </a:pPr>
            <a:fld id="{7D9B53C6-62E0-4D21-8C77-C374719B5545}" type="slidenum">
              <a:rPr lang="en-US" smtClean="0"/>
              <a:pPr>
                <a:defRPr/>
              </a:pPr>
              <a:t>9</a:t>
            </a:fld>
            <a:endParaRPr lang="en-US" dirty="0"/>
          </a:p>
        </p:txBody>
      </p:sp>
    </p:spTree>
    <p:extLst>
      <p:ext uri="{BB962C8B-B14F-4D97-AF65-F5344CB8AC3E}">
        <p14:creationId xmlns:p14="http://schemas.microsoft.com/office/powerpoint/2010/main" val="176133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 gloves and clean hands between resident encounters in the same room.</a:t>
            </a:r>
          </a:p>
          <a:p>
            <a:endParaRPr lang="en-US" dirty="0"/>
          </a:p>
        </p:txBody>
      </p:sp>
      <p:sp>
        <p:nvSpPr>
          <p:cNvPr id="4" name="Slide Number Placeholder 3"/>
          <p:cNvSpPr>
            <a:spLocks noGrp="1"/>
          </p:cNvSpPr>
          <p:nvPr>
            <p:ph type="sldNum" sz="quarter" idx="10"/>
          </p:nvPr>
        </p:nvSpPr>
        <p:spPr/>
        <p:txBody>
          <a:bodyPr/>
          <a:lstStyle/>
          <a:p>
            <a:fld id="{4D9A8A98-E748-4C60-AB77-2921DBAC4C61}" type="slidenum">
              <a:rPr lang="en-US" smtClean="0"/>
              <a:t>10</a:t>
            </a:fld>
            <a:endParaRPr lang="en-US"/>
          </a:p>
        </p:txBody>
      </p:sp>
    </p:spTree>
    <p:extLst>
      <p:ext uri="{BB962C8B-B14F-4D97-AF65-F5344CB8AC3E}">
        <p14:creationId xmlns:p14="http://schemas.microsoft.com/office/powerpoint/2010/main" val="273605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D7F1CE-FCEF-4FC7-9CC9-49321A314CE3}"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362920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41A78-D4F9-4EB5-9206-FEF21D3840E0}"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12812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F36DF-2A31-4EF3-85E0-E3F55BD7D2AA}"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75626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B2F0F-12C0-4C11-AB56-BDC13EB72CDA}"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17831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2E2BEF-8BBD-4E8F-B187-91A88DB0B8E3}" type="datetime1">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15293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3CDFE-15FC-4FE5-8CF2-7A616BF82696}"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288637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5989-5F7E-4302-910C-17E64E490E5C}" type="datetime1">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426706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1B03C9-1A7B-4813-9ABA-0B27B1796391}" type="datetime1">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186691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1970E-5971-4E36-B441-B6B67BB02A9E}" type="datetime1">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134205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60F9B2-8566-4E0E-8E30-97822CEF0A20}"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42474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687B49-241B-4F2C-84F7-D1E8DB069DA7}" type="datetime1">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09975-836F-4F97-967E-A3B11794308A}" type="slidenum">
              <a:rPr lang="en-US" smtClean="0"/>
              <a:t>‹#›</a:t>
            </a:fld>
            <a:endParaRPr lang="en-US"/>
          </a:p>
        </p:txBody>
      </p:sp>
    </p:spTree>
    <p:extLst>
      <p:ext uri="{BB962C8B-B14F-4D97-AF65-F5344CB8AC3E}">
        <p14:creationId xmlns:p14="http://schemas.microsoft.com/office/powerpoint/2010/main" val="213727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DA31D-1DEC-410D-B756-6D5BBA860880}" type="datetime1">
              <a:rPr lang="en-US" smtClean="0"/>
              <a:t>3/22/2019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09975-836F-4F97-967E-A3B11794308A}" type="slidenum">
              <a:rPr lang="en-US" smtClean="0"/>
              <a:t>‹#›</a:t>
            </a:fld>
            <a:endParaRPr lang="en-US"/>
          </a:p>
        </p:txBody>
      </p:sp>
    </p:spTree>
    <p:extLst>
      <p:ext uri="{BB962C8B-B14F-4D97-AF65-F5344CB8AC3E}">
        <p14:creationId xmlns:p14="http://schemas.microsoft.com/office/powerpoint/2010/main" val="176293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60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latin typeface="Calibri" panose="020F0502020204030204" pitchFamily="34" charset="0"/>
                <a:cs typeface="Calibri" panose="020F0502020204030204" pitchFamily="34" charset="0"/>
              </a:rPr>
              <a:t>In Conclusion</a:t>
            </a:r>
          </a:p>
        </p:txBody>
      </p:sp>
      <p:sp>
        <p:nvSpPr>
          <p:cNvPr id="3" name="Content Placeholder 2"/>
          <p:cNvSpPr>
            <a:spLocks noGrp="1"/>
          </p:cNvSpPr>
          <p:nvPr>
            <p:ph idx="1"/>
          </p:nvPr>
        </p:nvSpPr>
        <p:spPr>
          <a:xfrm>
            <a:off x="304800" y="1828800"/>
            <a:ext cx="8534400" cy="2590800"/>
          </a:xfrm>
        </p:spPr>
        <p:txBody>
          <a:bodyPr/>
          <a:lstStyle/>
          <a:p>
            <a:pPr>
              <a:spcAft>
                <a:spcPts val="1200"/>
              </a:spcAft>
            </a:pPr>
            <a:r>
              <a:rPr lang="en-US" dirty="0">
                <a:latin typeface="Calibri" panose="020F0502020204030204" pitchFamily="34" charset="0"/>
                <a:cs typeface="Calibri" panose="020F0502020204030204" pitchFamily="34" charset="0"/>
              </a:rPr>
              <a:t>Clean In, Clean Out.</a:t>
            </a:r>
          </a:p>
          <a:p>
            <a:pPr>
              <a:spcAft>
                <a:spcPts val="1200"/>
              </a:spcAft>
            </a:pPr>
            <a:r>
              <a:rPr lang="en-US" dirty="0">
                <a:latin typeface="Calibri" panose="020F0502020204030204" pitchFamily="34" charset="0"/>
                <a:cs typeface="Calibri" panose="020F0502020204030204" pitchFamily="34" charset="0"/>
              </a:rPr>
              <a:t>Clean hands before and after the use of gloves.</a:t>
            </a:r>
          </a:p>
          <a:p>
            <a:pPr>
              <a:spcAft>
                <a:spcPts val="1200"/>
              </a:spcAft>
            </a:pPr>
            <a:r>
              <a:rPr lang="en-US" dirty="0">
                <a:latin typeface="Calibri" panose="020F0502020204030204" pitchFamily="34" charset="0"/>
                <a:cs typeface="Calibri" panose="020F0502020204030204" pitchFamily="34" charset="0"/>
              </a:rPr>
              <a:t>Speak up for clean hands.</a:t>
            </a:r>
          </a:p>
          <a:p>
            <a:endParaRPr lang="en-US" b="1"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pPr>
              <a:defRPr/>
            </a:pPr>
            <a:fld id="{C0B563D6-D5F4-416A-86B1-729285C0428A}" type="slidenum">
              <a:rPr lang="en-US" smtClean="0"/>
              <a:pPr>
                <a:defRPr/>
              </a:pPr>
              <a:t>10</a:t>
            </a:fld>
            <a:endParaRPr lang="en-US" dirty="0"/>
          </a:p>
        </p:txBody>
      </p:sp>
      <p:pic>
        <p:nvPicPr>
          <p:cNvPr id="6" name="Picture 5">
            <a:extLst>
              <a:ext uri="{FF2B5EF4-FFF2-40B4-BE49-F238E27FC236}">
                <a16:creationId xmlns:a16="http://schemas.microsoft.com/office/drawing/2014/main" id="{A1384B1E-463E-4E31-B819-0E4202099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5" y="3886200"/>
            <a:ext cx="1619250" cy="2117979"/>
          </a:xfrm>
          <a:prstGeom prst="rect">
            <a:avLst/>
          </a:prstGeom>
        </p:spPr>
      </p:pic>
    </p:spTree>
    <p:extLst>
      <p:ext uri="{BB962C8B-B14F-4D97-AF65-F5344CB8AC3E}">
        <p14:creationId xmlns:p14="http://schemas.microsoft.com/office/powerpoint/2010/main" val="310048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9E9F-02B0-43D1-9BA5-2FCADD1D3087}"/>
              </a:ext>
            </a:extLst>
          </p:cNvPr>
          <p:cNvSpPr>
            <a:spLocks noGrp="1"/>
          </p:cNvSpPr>
          <p:nvPr>
            <p:ph type="title"/>
          </p:nvPr>
        </p:nvSpPr>
        <p:spPr>
          <a:xfrm>
            <a:off x="457200" y="1645443"/>
            <a:ext cx="8229600" cy="1143000"/>
          </a:xfrm>
        </p:spPr>
        <p:txBody>
          <a:bodyPr/>
          <a:lstStyle/>
          <a:p>
            <a:r>
              <a:rPr lang="en-US" dirty="0">
                <a:latin typeface="Calibri" panose="020F0502020204030204" pitchFamily="34" charset="0"/>
                <a:cs typeface="Calibri" panose="020F0502020204030204" pitchFamily="34" charset="0"/>
              </a:rPr>
              <a:t>Improving Hand Hygiene at </a:t>
            </a:r>
            <a:br>
              <a:rPr lang="en-US"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Insert Facility Name</a:t>
            </a:r>
          </a:p>
        </p:txBody>
      </p:sp>
      <p:sp>
        <p:nvSpPr>
          <p:cNvPr id="4" name="Slide Number Placeholder 3">
            <a:extLst>
              <a:ext uri="{FF2B5EF4-FFF2-40B4-BE49-F238E27FC236}">
                <a16:creationId xmlns:a16="http://schemas.microsoft.com/office/drawing/2014/main" id="{6CDCEE36-AC4E-4056-94F9-F80F1A8CEC23}"/>
              </a:ext>
            </a:extLst>
          </p:cNvPr>
          <p:cNvSpPr>
            <a:spLocks noGrp="1"/>
          </p:cNvSpPr>
          <p:nvPr>
            <p:ph type="sldNum" sz="quarter" idx="12"/>
          </p:nvPr>
        </p:nvSpPr>
        <p:spPr/>
        <p:txBody>
          <a:bodyPr/>
          <a:lstStyle/>
          <a:p>
            <a:fld id="{B6A09975-836F-4F97-967E-A3B11794308A}" type="slidenum">
              <a:rPr lang="en-US" smtClean="0"/>
              <a:t>2</a:t>
            </a:fld>
            <a:endParaRPr lang="en-US" dirty="0"/>
          </a:p>
        </p:txBody>
      </p:sp>
      <p:pic>
        <p:nvPicPr>
          <p:cNvPr id="6" name="Picture 5">
            <a:extLst>
              <a:ext uri="{FF2B5EF4-FFF2-40B4-BE49-F238E27FC236}">
                <a16:creationId xmlns:a16="http://schemas.microsoft.com/office/drawing/2014/main" id="{5B77F4DF-280F-41BB-94E2-EBA8A25F4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124200"/>
            <a:ext cx="2142154" cy="2801937"/>
          </a:xfrm>
          <a:prstGeom prst="rect">
            <a:avLst/>
          </a:prstGeom>
        </p:spPr>
      </p:pic>
      <p:sp>
        <p:nvSpPr>
          <p:cNvPr id="7" name="Title 1">
            <a:extLst>
              <a:ext uri="{FF2B5EF4-FFF2-40B4-BE49-F238E27FC236}">
                <a16:creationId xmlns:a16="http://schemas.microsoft.com/office/drawing/2014/main" id="{84828C56-1BB2-4828-BF7D-0A660764DA1D}"/>
              </a:ext>
            </a:extLst>
          </p:cNvPr>
          <p:cNvSpPr txBox="1">
            <a:spLocks/>
          </p:cNvSpPr>
          <p:nvPr/>
        </p:nvSpPr>
        <p:spPr>
          <a:xfrm>
            <a:off x="482600" y="16668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Hand Hygiene Education Program</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Clean In Clean Out Method</a:t>
            </a:r>
          </a:p>
        </p:txBody>
      </p:sp>
    </p:spTree>
    <p:extLst>
      <p:ext uri="{BB962C8B-B14F-4D97-AF65-F5344CB8AC3E}">
        <p14:creationId xmlns:p14="http://schemas.microsoft.com/office/powerpoint/2010/main" val="263054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84931"/>
            <a:ext cx="5905500" cy="1143000"/>
          </a:xfrm>
        </p:spPr>
        <p:txBody>
          <a:bodyPr>
            <a:normAutofit/>
          </a:bodyPr>
          <a:lstStyle/>
          <a:p>
            <a:pPr algn="l"/>
            <a:r>
              <a:rPr lang="en-US" dirty="0">
                <a:latin typeface="Calibri" panose="020F0502020204030204" pitchFamily="34" charset="0"/>
                <a:ea typeface="ヒラギノ角ゴ Pro W3"/>
                <a:cs typeface="Calibri" panose="020F0502020204030204" pitchFamily="34" charset="0"/>
              </a:rPr>
              <a:t>Why is hand hygiene important?</a:t>
            </a:r>
          </a:p>
        </p:txBody>
      </p:sp>
      <p:sp>
        <p:nvSpPr>
          <p:cNvPr id="30723" name="Content Placeholder 2"/>
          <p:cNvSpPr>
            <a:spLocks noGrp="1"/>
          </p:cNvSpPr>
          <p:nvPr>
            <p:ph idx="1"/>
          </p:nvPr>
        </p:nvSpPr>
        <p:spPr>
          <a:xfrm>
            <a:off x="457200" y="1295400"/>
            <a:ext cx="8229600" cy="3884612"/>
          </a:xfrm>
        </p:spPr>
        <p:txBody>
          <a:bodyPr>
            <a:normAutofit/>
          </a:bodyPr>
          <a:lstStyle/>
          <a:p>
            <a:pPr marL="514350" indent="-514350">
              <a:buFont typeface="Arial" pitchFamily="34" charset="0"/>
              <a:buChar char="•"/>
            </a:pPr>
            <a:r>
              <a:rPr lang="en-US" dirty="0">
                <a:latin typeface="Calibri" panose="020F0502020204030204" pitchFamily="34" charset="0"/>
                <a:ea typeface="ヒラギノ角ゴ Pro W3"/>
                <a:cs typeface="Calibri" panose="020F0502020204030204" pitchFamily="34" charset="0"/>
              </a:rPr>
              <a:t>Hands are the number one way germs are transmitted.</a:t>
            </a:r>
          </a:p>
          <a:p>
            <a:pPr marL="514350" indent="-514350">
              <a:buFont typeface="Arial" pitchFamily="34" charset="0"/>
              <a:buChar char="•"/>
            </a:pPr>
            <a:r>
              <a:rPr lang="en-US" dirty="0">
                <a:latin typeface="Calibri" panose="020F0502020204030204" pitchFamily="34" charset="0"/>
                <a:ea typeface="ヒラギノ角ゴ Pro W3"/>
                <a:cs typeface="Calibri" panose="020F0502020204030204" pitchFamily="34" charset="0"/>
              </a:rPr>
              <a:t>The lack of hand hygiene contributes to the spread of resistant microorganisms.</a:t>
            </a:r>
          </a:p>
          <a:p>
            <a:pPr marL="514350" indent="-514350">
              <a:buFont typeface="Arial" pitchFamily="34" charset="0"/>
              <a:buChar char="•"/>
            </a:pPr>
            <a:r>
              <a:rPr lang="en-US" dirty="0">
                <a:latin typeface="Calibri" panose="020F0502020204030204" pitchFamily="34" charset="0"/>
                <a:ea typeface="ヒラギノ角ゴ Pro W3"/>
                <a:cs typeface="Calibri" panose="020F0502020204030204" pitchFamily="34" charset="0"/>
              </a:rPr>
              <a:t>It supports safe resident care.</a:t>
            </a:r>
          </a:p>
        </p:txBody>
      </p:sp>
      <p:sp>
        <p:nvSpPr>
          <p:cNvPr id="3072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36A9D0C-CBA7-4D3E-9674-83A10DA6D248}" type="slidenum">
              <a:rPr lang="en-US" smtClean="0"/>
              <a:pPr fontAlgn="base">
                <a:spcBef>
                  <a:spcPct val="0"/>
                </a:spcBef>
                <a:spcAft>
                  <a:spcPct val="0"/>
                </a:spcAft>
              </a:pPr>
              <a:t>3</a:t>
            </a:fld>
            <a:endParaRPr lang="en-US" dirty="0"/>
          </a:p>
        </p:txBody>
      </p:sp>
      <p:pic>
        <p:nvPicPr>
          <p:cNvPr id="7" name="Picture 9" descr="C:\photographs\hand8before.jpg">
            <a:extLst>
              <a:ext uri="{FF2B5EF4-FFF2-40B4-BE49-F238E27FC236}">
                <a16:creationId xmlns:a16="http://schemas.microsoft.com/office/drawing/2014/main" id="{B25598AD-AA1E-45A1-B132-7A2BE1A3B2E4}"/>
              </a:ext>
            </a:extLst>
          </p:cNvPr>
          <p:cNvPicPr>
            <a:picLocks noChangeAspect="1" noChangeArrowheads="1"/>
          </p:cNvPicPr>
          <p:nvPr/>
        </p:nvPicPr>
        <p:blipFill>
          <a:blip r:embed="rId3" cstate="print"/>
          <a:srcRect/>
          <a:stretch>
            <a:fillRect/>
          </a:stretch>
        </p:blipFill>
        <p:spPr bwMode="auto">
          <a:xfrm>
            <a:off x="3098800" y="3886200"/>
            <a:ext cx="2946400" cy="2209800"/>
          </a:xfrm>
          <a:prstGeom prst="rect">
            <a:avLst/>
          </a:prstGeom>
          <a:noFill/>
        </p:spPr>
      </p:pic>
    </p:spTree>
    <p:extLst>
      <p:ext uri="{BB962C8B-B14F-4D97-AF65-F5344CB8AC3E}">
        <p14:creationId xmlns:p14="http://schemas.microsoft.com/office/powerpoint/2010/main" val="139583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81100" y="74262"/>
            <a:ext cx="6629400" cy="1143000"/>
          </a:xfrm>
        </p:spPr>
        <p:txBody>
          <a:bodyPr/>
          <a:lstStyle/>
          <a:p>
            <a:pPr algn="l"/>
            <a:r>
              <a:rPr lang="en-US" sz="3200" dirty="0">
                <a:latin typeface="Calibri" panose="020F0502020204030204" pitchFamily="34" charset="0"/>
                <a:ea typeface="ヒラギノ角ゴ Pro W3"/>
                <a:cs typeface="Calibri" panose="020F0502020204030204" pitchFamily="34" charset="0"/>
              </a:rPr>
              <a:t>Make Cleaning Your Hands A Habit</a:t>
            </a:r>
          </a:p>
        </p:txBody>
      </p:sp>
      <p:sp>
        <p:nvSpPr>
          <p:cNvPr id="3" name="Content Placeholder 2"/>
          <p:cNvSpPr>
            <a:spLocks noGrp="1"/>
          </p:cNvSpPr>
          <p:nvPr>
            <p:ph idx="1"/>
          </p:nvPr>
        </p:nvSpPr>
        <p:spPr>
          <a:xfrm>
            <a:off x="3314700" y="1236596"/>
            <a:ext cx="2362200" cy="1447800"/>
          </a:xfrm>
        </p:spPr>
        <p:txBody>
          <a:bodyPr/>
          <a:lstStyle/>
          <a:p>
            <a:pPr algn="ctr">
              <a:defRPr/>
            </a:pPr>
            <a:r>
              <a:rPr lang="en-US" b="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Clean In</a:t>
            </a:r>
          </a:p>
          <a:p>
            <a:pPr algn="ctr">
              <a:defRPr/>
            </a:pPr>
            <a:r>
              <a:rPr lang="en-US" b="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Clean Out</a:t>
            </a:r>
          </a:p>
        </p:txBody>
      </p:sp>
      <p:sp>
        <p:nvSpPr>
          <p:cNvPr id="3174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D2A632D3-9D93-4850-BDC0-67FBEDB56D4A}" type="slidenum">
              <a:rPr lang="en-US" smtClean="0"/>
              <a:pPr fontAlgn="base">
                <a:spcBef>
                  <a:spcPct val="0"/>
                </a:spcBef>
                <a:spcAft>
                  <a:spcPct val="0"/>
                </a:spcAft>
              </a:pPr>
              <a:t>4</a:t>
            </a:fld>
            <a:endParaRPr lang="en-US" dirty="0"/>
          </a:p>
        </p:txBody>
      </p:sp>
      <p:sp>
        <p:nvSpPr>
          <p:cNvPr id="10" name="TextBox 9"/>
          <p:cNvSpPr txBox="1"/>
          <p:nvPr/>
        </p:nvSpPr>
        <p:spPr>
          <a:xfrm>
            <a:off x="990600" y="3547556"/>
            <a:ext cx="7315200" cy="2215991"/>
          </a:xfrm>
          <a:prstGeom prst="rect">
            <a:avLst/>
          </a:prstGeom>
          <a:noFill/>
        </p:spPr>
        <p:txBody>
          <a:bodyPr>
            <a:spAutoFit/>
          </a:bodyPr>
          <a:lstStyle/>
          <a:p>
            <a:pPr marL="342900" indent="-342900">
              <a:defRPr/>
            </a:pPr>
            <a:r>
              <a:rPr lang="en-US" sz="2000" dirty="0">
                <a:solidFill>
                  <a:prstClr val="black"/>
                </a:solidFill>
                <a:latin typeface="Calibri" panose="020F0502020204030204" pitchFamily="34" charset="0"/>
                <a:cs typeface="Calibri" panose="020F0502020204030204" pitchFamily="34" charset="0"/>
              </a:rPr>
              <a:t>Why should we Clean In, Clean out?</a:t>
            </a:r>
          </a:p>
          <a:p>
            <a:pPr marL="800100" lvl="1" indent="-342900">
              <a:buFont typeface="+mj-lt"/>
              <a:buAutoNum type="arabicPeriod"/>
              <a:defRPr/>
            </a:pPr>
            <a:r>
              <a:rPr lang="en-US" sz="2000" dirty="0">
                <a:solidFill>
                  <a:prstClr val="black"/>
                </a:solidFill>
                <a:latin typeface="Calibri" panose="020F0502020204030204" pitchFamily="34" charset="0"/>
                <a:cs typeface="Calibri" panose="020F0502020204030204" pitchFamily="34" charset="0"/>
              </a:rPr>
              <a:t>Most of the time when a provider enters a patient room, they make contact with the environment or the patient</a:t>
            </a:r>
            <a:r>
              <a:rPr lang="en-US" sz="2000" baseline="30000" dirty="0">
                <a:solidFill>
                  <a:prstClr val="black"/>
                </a:solidFill>
                <a:latin typeface="Calibri" panose="020F0502020204030204" pitchFamily="34" charset="0"/>
                <a:cs typeface="Calibri" panose="020F0502020204030204" pitchFamily="34" charset="0"/>
              </a:rPr>
              <a:t>1</a:t>
            </a:r>
            <a:r>
              <a:rPr lang="en-US" sz="2000" dirty="0">
                <a:solidFill>
                  <a:prstClr val="black"/>
                </a:solidFill>
                <a:latin typeface="Calibri" panose="020F0502020204030204" pitchFamily="34" charset="0"/>
                <a:cs typeface="Calibri" panose="020F0502020204030204" pitchFamily="34" charset="0"/>
              </a:rPr>
              <a:t>:  </a:t>
            </a:r>
          </a:p>
          <a:p>
            <a:pPr marL="1257300" lvl="2" indent="-342900">
              <a:buFont typeface="Arial" pitchFamily="34" charset="0"/>
              <a:buChar char="•"/>
              <a:defRPr/>
            </a:pPr>
            <a:r>
              <a:rPr lang="en-US" sz="2000" dirty="0">
                <a:solidFill>
                  <a:prstClr val="black"/>
                </a:solidFill>
                <a:latin typeface="Calibri" panose="020F0502020204030204" pitchFamily="34" charset="0"/>
                <a:cs typeface="Calibri" panose="020F0502020204030204" pitchFamily="34" charset="0"/>
              </a:rPr>
              <a:t>92.6 % of the time the environment will be touched.</a:t>
            </a:r>
          </a:p>
          <a:p>
            <a:pPr marL="1257300" lvl="2" indent="-342900">
              <a:buFont typeface="Arial" pitchFamily="34" charset="0"/>
              <a:buChar char="•"/>
              <a:defRPr/>
            </a:pPr>
            <a:r>
              <a:rPr lang="en-US" sz="2000" dirty="0">
                <a:solidFill>
                  <a:prstClr val="black"/>
                </a:solidFill>
                <a:latin typeface="Calibri" panose="020F0502020204030204" pitchFamily="34" charset="0"/>
                <a:cs typeface="Calibri" panose="020F0502020204030204" pitchFamily="34" charset="0"/>
              </a:rPr>
              <a:t>57.4% of the time the patient will be touched.</a:t>
            </a:r>
          </a:p>
          <a:p>
            <a:pPr marL="800100" lvl="1" indent="-342900">
              <a:buFont typeface="+mj-lt"/>
              <a:buAutoNum type="arabicPeriod"/>
              <a:defRPr/>
            </a:pPr>
            <a:r>
              <a:rPr lang="en-US" sz="2000" dirty="0">
                <a:solidFill>
                  <a:prstClr val="black"/>
                </a:solidFill>
                <a:latin typeface="Calibri" panose="020F0502020204030204" pitchFamily="34" charset="0"/>
                <a:cs typeface="Calibri" panose="020F0502020204030204" pitchFamily="34" charset="0"/>
              </a:rPr>
              <a:t>Consistent with leading hand hygiene practice</a:t>
            </a:r>
            <a:r>
              <a:rPr lang="en-US" sz="2000" baseline="30000" dirty="0">
                <a:solidFill>
                  <a:prstClr val="black"/>
                </a:solidFill>
                <a:latin typeface="Calibri" panose="020F0502020204030204" pitchFamily="34" charset="0"/>
                <a:cs typeface="Calibri" panose="020F0502020204030204" pitchFamily="34" charset="0"/>
              </a:rPr>
              <a:t>2.</a:t>
            </a:r>
          </a:p>
          <a:p>
            <a:pPr>
              <a:defRPr/>
            </a:pPr>
            <a:endParaRPr lang="en-US" dirty="0">
              <a:solidFill>
                <a:prstClr val="black"/>
              </a:solidFill>
            </a:endParaRPr>
          </a:p>
        </p:txBody>
      </p:sp>
      <p:sp>
        <p:nvSpPr>
          <p:cNvPr id="31753" name="Rectangle 10"/>
          <p:cNvSpPr>
            <a:spLocks noChangeArrowheads="1"/>
          </p:cNvSpPr>
          <p:nvPr/>
        </p:nvSpPr>
        <p:spPr bwMode="auto">
          <a:xfrm>
            <a:off x="1847850" y="2620339"/>
            <a:ext cx="5600700" cy="707886"/>
          </a:xfrm>
          <a:prstGeom prst="rect">
            <a:avLst/>
          </a:prstGeom>
          <a:noFill/>
          <a:ln w="9525">
            <a:noFill/>
            <a:miter lim="800000"/>
            <a:headEnd/>
            <a:tailEnd/>
          </a:ln>
        </p:spPr>
        <p:txBody>
          <a:bodyPr wrap="square">
            <a:spAutoFit/>
          </a:bodyPr>
          <a:lstStyle/>
          <a:p>
            <a:pPr marL="227013" indent="-227013" fontAlgn="base">
              <a:spcBef>
                <a:spcPct val="0"/>
              </a:spcBef>
              <a:spcAft>
                <a:spcPct val="0"/>
              </a:spcAft>
            </a:pPr>
            <a:r>
              <a:rPr lang="en-US" sz="2000" u="sng" dirty="0">
                <a:solidFill>
                  <a:prstClr val="black"/>
                </a:solidFill>
                <a:latin typeface="Calibri" panose="020F0502020204030204" pitchFamily="34" charset="0"/>
                <a:ea typeface="ヒラギノ角ゴ Pro W3"/>
                <a:cs typeface="Calibri" panose="020F0502020204030204" pitchFamily="34" charset="0"/>
              </a:rPr>
              <a:t>Clean when entering</a:t>
            </a:r>
            <a:r>
              <a:rPr lang="en-US" sz="2000" dirty="0">
                <a:solidFill>
                  <a:prstClr val="black"/>
                </a:solidFill>
                <a:latin typeface="Calibri" panose="020F0502020204030204" pitchFamily="34" charset="0"/>
                <a:ea typeface="ヒラギノ角ゴ Pro W3"/>
                <a:cs typeface="Calibri" panose="020F0502020204030204" pitchFamily="34" charset="0"/>
              </a:rPr>
              <a:t> a resident room or care space </a:t>
            </a:r>
          </a:p>
          <a:p>
            <a:pPr marL="227013" indent="-227013" fontAlgn="base">
              <a:spcBef>
                <a:spcPct val="0"/>
              </a:spcBef>
              <a:spcAft>
                <a:spcPct val="0"/>
              </a:spcAft>
            </a:pPr>
            <a:r>
              <a:rPr lang="en-US" sz="2000" u="sng" dirty="0">
                <a:solidFill>
                  <a:prstClr val="black"/>
                </a:solidFill>
                <a:latin typeface="Calibri" panose="020F0502020204030204" pitchFamily="34" charset="0"/>
                <a:ea typeface="ヒラギノ角ゴ Pro W3"/>
                <a:cs typeface="Calibri" panose="020F0502020204030204" pitchFamily="34" charset="0"/>
              </a:rPr>
              <a:t>Clean upon exiting</a:t>
            </a:r>
            <a:r>
              <a:rPr lang="en-US" sz="2000" dirty="0">
                <a:solidFill>
                  <a:prstClr val="black"/>
                </a:solidFill>
                <a:latin typeface="Calibri" panose="020F0502020204030204" pitchFamily="34" charset="0"/>
                <a:ea typeface="ヒラギノ角ゴ Pro W3"/>
                <a:cs typeface="Calibri" panose="020F0502020204030204" pitchFamily="34" charset="0"/>
              </a:rPr>
              <a:t> a resident room or care space </a:t>
            </a:r>
          </a:p>
        </p:txBody>
      </p:sp>
      <p:sp>
        <p:nvSpPr>
          <p:cNvPr id="31754" name="TextBox 14"/>
          <p:cNvSpPr txBox="1">
            <a:spLocks noChangeArrowheads="1"/>
          </p:cNvSpPr>
          <p:nvPr/>
        </p:nvSpPr>
        <p:spPr bwMode="auto">
          <a:xfrm>
            <a:off x="190500" y="5697131"/>
            <a:ext cx="7620000" cy="523220"/>
          </a:xfrm>
          <a:prstGeom prst="rect">
            <a:avLst/>
          </a:prstGeom>
          <a:noFill/>
          <a:ln w="9525">
            <a:noFill/>
            <a:miter lim="800000"/>
            <a:headEnd/>
            <a:tailEnd/>
          </a:ln>
        </p:spPr>
        <p:txBody>
          <a:bodyPr>
            <a:spAutoFit/>
          </a:bodyPr>
          <a:lstStyle/>
          <a:p>
            <a:pPr fontAlgn="base">
              <a:spcBef>
                <a:spcPct val="0"/>
              </a:spcBef>
              <a:spcAft>
                <a:spcPct val="0"/>
              </a:spcAft>
            </a:pPr>
            <a:r>
              <a:rPr lang="en-US" sz="1400" baseline="30000" dirty="0">
                <a:solidFill>
                  <a:prstClr val="black"/>
                </a:solidFill>
                <a:latin typeface="Calibri" panose="020F0502020204030204" pitchFamily="34" charset="0"/>
                <a:cs typeface="Calibri" panose="020F0502020204030204" pitchFamily="34" charset="0"/>
              </a:rPr>
              <a:t>1</a:t>
            </a:r>
            <a:r>
              <a:rPr lang="en-US" sz="1400" i="1" dirty="0">
                <a:solidFill>
                  <a:prstClr val="black"/>
                </a:solidFill>
                <a:latin typeface="Calibri" panose="020F0502020204030204" pitchFamily="34" charset="0"/>
                <a:cs typeface="Calibri" panose="020F0502020204030204" pitchFamily="34" charset="0"/>
              </a:rPr>
              <a:t> Infect Control Hosp Epidemiol 2007; 28:341-345; </a:t>
            </a:r>
          </a:p>
          <a:p>
            <a:pPr fontAlgn="base">
              <a:spcBef>
                <a:spcPct val="0"/>
              </a:spcBef>
              <a:spcAft>
                <a:spcPct val="0"/>
              </a:spcAft>
            </a:pPr>
            <a:r>
              <a:rPr lang="en-US" sz="1400" i="1" baseline="30000" dirty="0">
                <a:solidFill>
                  <a:prstClr val="black"/>
                </a:solidFill>
                <a:latin typeface="Calibri" panose="020F0502020204030204" pitchFamily="34" charset="0"/>
                <a:cs typeface="Calibri" panose="020F0502020204030204" pitchFamily="34" charset="0"/>
              </a:rPr>
              <a:t>2</a:t>
            </a:r>
            <a:r>
              <a:rPr lang="en-US" sz="1400" i="1" dirty="0">
                <a:solidFill>
                  <a:prstClr val="black"/>
                </a:solidFill>
                <a:latin typeface="Calibri" panose="020F0502020204030204" pitchFamily="34" charset="0"/>
                <a:cs typeface="Calibri" panose="020F0502020204030204" pitchFamily="34" charset="0"/>
              </a:rPr>
              <a:t>http://www.centerfortransforminghealthcare.org/projects/detail.aspx?Project=3</a:t>
            </a:r>
            <a:endParaRPr lang="en-US" sz="1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42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57300" y="152400"/>
            <a:ext cx="6705600" cy="914400"/>
          </a:xfrm>
        </p:spPr>
        <p:txBody>
          <a:bodyPr>
            <a:noAutofit/>
          </a:bodyPr>
          <a:lstStyle/>
          <a:p>
            <a:pPr algn="l"/>
            <a:r>
              <a:rPr lang="en-US" dirty="0">
                <a:latin typeface="Calibri" panose="020F0502020204030204" pitchFamily="34" charset="0"/>
                <a:ea typeface="ヒラギノ角ゴ Pro W3"/>
                <a:cs typeface="Calibri" panose="020F0502020204030204" pitchFamily="34" charset="0"/>
              </a:rPr>
              <a:t>The Facts: Gloves and Hand Hygiene</a:t>
            </a:r>
          </a:p>
        </p:txBody>
      </p:sp>
      <p:sp>
        <p:nvSpPr>
          <p:cNvPr id="32771" name="Rectangle 3"/>
          <p:cNvSpPr>
            <a:spLocks noGrp="1" noChangeArrowheads="1"/>
          </p:cNvSpPr>
          <p:nvPr>
            <p:ph type="body" idx="1"/>
          </p:nvPr>
        </p:nvSpPr>
        <p:spPr>
          <a:xfrm>
            <a:off x="304800" y="1254918"/>
            <a:ext cx="8610600" cy="1147763"/>
          </a:xfrm>
        </p:spPr>
        <p:txBody>
          <a:bodyPr>
            <a:noAutofit/>
          </a:bodyPr>
          <a:lstStyle/>
          <a:p>
            <a:pPr marL="457200" indent="-457200"/>
            <a:r>
              <a:rPr lang="en-US" sz="2600" dirty="0">
                <a:latin typeface="Calibri" panose="020F0502020204030204" pitchFamily="34" charset="0"/>
                <a:ea typeface="ヒラギノ角ゴ Pro W3"/>
                <a:cs typeface="Calibri" panose="020F0502020204030204" pitchFamily="34" charset="0"/>
              </a:rPr>
              <a:t>Gloves reduce hand contamination by as much as 70-80%</a:t>
            </a:r>
          </a:p>
          <a:p>
            <a:pPr marL="457200" indent="-457200"/>
            <a:r>
              <a:rPr lang="en-US" sz="2600" dirty="0">
                <a:latin typeface="Calibri" panose="020F0502020204030204" pitchFamily="34" charset="0"/>
                <a:ea typeface="ヒラギノ角ゴ Pro W3"/>
                <a:cs typeface="Calibri" panose="020F0502020204030204" pitchFamily="34" charset="0"/>
              </a:rPr>
              <a:t>Gloves prevent cross-infection and protect from infection</a:t>
            </a:r>
          </a:p>
        </p:txBody>
      </p:sp>
      <p:sp>
        <p:nvSpPr>
          <p:cNvPr id="32772" name="Text Box 4"/>
          <p:cNvSpPr txBox="1">
            <a:spLocks noChangeArrowheads="1"/>
          </p:cNvSpPr>
          <p:nvPr/>
        </p:nvSpPr>
        <p:spPr bwMode="auto">
          <a:xfrm>
            <a:off x="520700" y="2509867"/>
            <a:ext cx="8382000" cy="2062103"/>
          </a:xfrm>
          <a:prstGeom prst="rect">
            <a:avLst/>
          </a:prstGeom>
          <a:noFill/>
          <a:ln w="9525">
            <a:noFill/>
            <a:miter lim="800000"/>
            <a:headEnd/>
            <a:tailEnd/>
          </a:ln>
        </p:spPr>
        <p:txBody>
          <a:bodyPr>
            <a:spAutoFit/>
          </a:bodyPr>
          <a:lstStyle/>
          <a:p>
            <a:pPr algn="ctr" fontAlgn="base">
              <a:lnSpc>
                <a:spcPct val="90000"/>
              </a:lnSpc>
              <a:spcBef>
                <a:spcPct val="20000"/>
              </a:spcBef>
              <a:spcAft>
                <a:spcPct val="0"/>
              </a:spcAft>
            </a:pPr>
            <a:r>
              <a:rPr lang="en-US" sz="3200" b="1" dirty="0">
                <a:solidFill>
                  <a:srgbClr val="FF0000"/>
                </a:solidFill>
                <a:latin typeface="Calibri" panose="020F0502020204030204" pitchFamily="34" charset="0"/>
                <a:cs typeface="Calibri" panose="020F0502020204030204" pitchFamily="34" charset="0"/>
              </a:rPr>
              <a:t>Gloves need to be changed between residents</a:t>
            </a:r>
          </a:p>
          <a:p>
            <a:pPr algn="ctr" fontAlgn="base">
              <a:lnSpc>
                <a:spcPct val="90000"/>
              </a:lnSpc>
              <a:spcBef>
                <a:spcPct val="20000"/>
              </a:spcBef>
              <a:spcAft>
                <a:spcPct val="0"/>
              </a:spcAft>
            </a:pPr>
            <a:r>
              <a:rPr lang="en-US" sz="3200" b="1" i="1" u="sng" dirty="0">
                <a:solidFill>
                  <a:srgbClr val="FF0000"/>
                </a:solidFill>
                <a:latin typeface="Calibri" panose="020F0502020204030204" pitchFamily="34" charset="0"/>
                <a:cs typeface="Calibri" panose="020F0502020204030204" pitchFamily="34" charset="0"/>
              </a:rPr>
              <a:t>and</a:t>
            </a:r>
            <a:r>
              <a:rPr lang="en-US" sz="3200" b="1" dirty="0">
                <a:solidFill>
                  <a:srgbClr val="FF0000"/>
                </a:solidFill>
                <a:latin typeface="Calibri" panose="020F0502020204030204" pitchFamily="34" charset="0"/>
                <a:cs typeface="Calibri" panose="020F0502020204030204" pitchFamily="34" charset="0"/>
              </a:rPr>
              <a:t> </a:t>
            </a:r>
          </a:p>
          <a:p>
            <a:pPr algn="ctr" fontAlgn="base">
              <a:lnSpc>
                <a:spcPct val="90000"/>
              </a:lnSpc>
              <a:spcBef>
                <a:spcPct val="20000"/>
              </a:spcBef>
              <a:spcAft>
                <a:spcPct val="0"/>
              </a:spcAft>
            </a:pPr>
            <a:r>
              <a:rPr lang="en-US" sz="3200" b="1" dirty="0">
                <a:solidFill>
                  <a:srgbClr val="FF0000"/>
                </a:solidFill>
                <a:latin typeface="Calibri" panose="020F0502020204030204" pitchFamily="34" charset="0"/>
                <a:cs typeface="Calibri" panose="020F0502020204030204" pitchFamily="34" charset="0"/>
              </a:rPr>
              <a:t>Hands should be cleansed IMMEDIATELY after glove removal!</a:t>
            </a:r>
          </a:p>
        </p:txBody>
      </p:sp>
      <p:pic>
        <p:nvPicPr>
          <p:cNvPr id="32773" name="Picture 14"/>
          <p:cNvPicPr>
            <a:picLocks noChangeAspect="1" noChangeArrowheads="1"/>
          </p:cNvPicPr>
          <p:nvPr/>
        </p:nvPicPr>
        <p:blipFill>
          <a:blip r:embed="rId3" cstate="print"/>
          <a:srcRect l="12500" t="6201" b="13179"/>
          <a:stretch>
            <a:fillRect/>
          </a:stretch>
        </p:blipFill>
        <p:spPr bwMode="auto">
          <a:xfrm>
            <a:off x="3619500" y="4876800"/>
            <a:ext cx="1981200" cy="1226658"/>
          </a:xfrm>
          <a:prstGeom prst="rect">
            <a:avLst/>
          </a:prstGeom>
          <a:noFill/>
          <a:ln w="9525">
            <a:noFill/>
            <a:miter lim="800000"/>
            <a:headEnd/>
            <a:tailEnd/>
          </a:ln>
        </p:spPr>
      </p:pic>
    </p:spTree>
    <p:extLst>
      <p:ext uri="{BB962C8B-B14F-4D97-AF65-F5344CB8AC3E}">
        <p14:creationId xmlns:p14="http://schemas.microsoft.com/office/powerpoint/2010/main" val="57678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3FA3CB37-AC50-4612-B91C-94A8AA61F5B7}" type="slidenum">
              <a:rPr lang="en-US" smtClean="0"/>
              <a:pPr fontAlgn="base">
                <a:spcBef>
                  <a:spcPct val="0"/>
                </a:spcBef>
                <a:spcAft>
                  <a:spcPct val="0"/>
                </a:spcAft>
              </a:pPr>
              <a:t>6</a:t>
            </a:fld>
            <a:endParaRPr lang="en-US" dirty="0"/>
          </a:p>
        </p:txBody>
      </p:sp>
      <p:sp>
        <p:nvSpPr>
          <p:cNvPr id="33795" name="Rectangle 3"/>
          <p:cNvSpPr txBox="1">
            <a:spLocks noChangeArrowheads="1"/>
          </p:cNvSpPr>
          <p:nvPr/>
        </p:nvSpPr>
        <p:spPr bwMode="auto">
          <a:xfrm>
            <a:off x="304800" y="914399"/>
            <a:ext cx="7620000" cy="4750713"/>
          </a:xfrm>
          <a:prstGeom prst="rect">
            <a:avLst/>
          </a:prstGeom>
          <a:noFill/>
          <a:ln w="9525">
            <a:noFill/>
            <a:miter lim="800000"/>
            <a:headEnd/>
            <a:tailEnd/>
          </a:ln>
        </p:spPr>
        <p:txBody>
          <a:bodyPr/>
          <a:lstStyle/>
          <a:p>
            <a:pPr marL="342900" indent="-342900" defTabSz="457200" fontAlgn="base">
              <a:lnSpc>
                <a:spcPct val="85000"/>
              </a:lnSpc>
              <a:spcBef>
                <a:spcPct val="50000"/>
              </a:spcBef>
              <a:spcAft>
                <a:spcPct val="0"/>
              </a:spcAft>
              <a:buFont typeface="Arial" pitchFamily="34" charset="0"/>
              <a:buChar char="•"/>
            </a:pPr>
            <a:r>
              <a:rPr lang="en-US" sz="2400" dirty="0">
                <a:solidFill>
                  <a:prstClr val="black"/>
                </a:solidFill>
                <a:latin typeface="Calibri" panose="020F0502020204030204" pitchFamily="34" charset="0"/>
                <a:ea typeface="ヒラギノ角ゴ Pro W3"/>
                <a:cs typeface="Calibri" panose="020F0502020204030204" pitchFamily="34" charset="0"/>
              </a:rPr>
              <a:t>Wear gloves when contact with blood or other potentially infectious materials is anticipated.</a:t>
            </a:r>
            <a:r>
              <a:rPr lang="en-US" sz="2400" baseline="30000" dirty="0">
                <a:solidFill>
                  <a:prstClr val="black"/>
                </a:solidFill>
                <a:latin typeface="Calibri" panose="020F0502020204030204" pitchFamily="34" charset="0"/>
                <a:ea typeface="ヒラギノ角ゴ Pro W3"/>
                <a:cs typeface="Calibri" panose="020F0502020204030204" pitchFamily="34" charset="0"/>
              </a:rPr>
              <a:t>1</a:t>
            </a:r>
            <a:r>
              <a:rPr lang="en-US" sz="2400" dirty="0">
                <a:solidFill>
                  <a:prstClr val="black"/>
                </a:solidFill>
                <a:latin typeface="Calibri" panose="020F0502020204030204" pitchFamily="34" charset="0"/>
                <a:ea typeface="ヒラギノ角ゴ Pro W3"/>
                <a:cs typeface="Calibri" panose="020F0502020204030204" pitchFamily="34" charset="0"/>
              </a:rPr>
              <a:t> </a:t>
            </a:r>
          </a:p>
          <a:p>
            <a:pPr marL="342900" indent="-342900" defTabSz="457200" fontAlgn="base">
              <a:lnSpc>
                <a:spcPct val="85000"/>
              </a:lnSpc>
              <a:spcBef>
                <a:spcPct val="50000"/>
              </a:spcBef>
              <a:spcAft>
                <a:spcPct val="0"/>
              </a:spcAft>
              <a:buFont typeface="Arial" pitchFamily="34" charset="0"/>
              <a:buChar char="•"/>
            </a:pPr>
            <a:r>
              <a:rPr lang="en-US" sz="2400" dirty="0">
                <a:solidFill>
                  <a:prstClr val="black"/>
                </a:solidFill>
                <a:latin typeface="Calibri" panose="020F0502020204030204" pitchFamily="34" charset="0"/>
                <a:ea typeface="ヒラギノ角ゴ Pro W3"/>
                <a:cs typeface="Calibri" panose="020F0502020204030204" pitchFamily="34" charset="0"/>
              </a:rPr>
              <a:t>Perform hand hygiene </a:t>
            </a:r>
            <a:r>
              <a:rPr lang="en-US" sz="2400" u="sng" dirty="0">
                <a:solidFill>
                  <a:prstClr val="black"/>
                </a:solidFill>
                <a:latin typeface="Calibri" panose="020F0502020204030204" pitchFamily="34" charset="0"/>
                <a:ea typeface="ヒラギノ角ゴ Pro W3"/>
                <a:cs typeface="Calibri" panose="020F0502020204030204" pitchFamily="34" charset="0"/>
              </a:rPr>
              <a:t>before </a:t>
            </a:r>
            <a:r>
              <a:rPr lang="en-US" sz="2400" dirty="0">
                <a:solidFill>
                  <a:prstClr val="black"/>
                </a:solidFill>
                <a:latin typeface="Calibri" panose="020F0502020204030204" pitchFamily="34" charset="0"/>
                <a:ea typeface="ヒラギノ角ゴ Pro W3"/>
                <a:cs typeface="Calibri" panose="020F0502020204030204" pitchFamily="34" charset="0"/>
              </a:rPr>
              <a:t>the use of gloves. </a:t>
            </a:r>
          </a:p>
          <a:p>
            <a:pPr marL="800100" lvl="1" indent="-342900" defTabSz="457200" fontAlgn="base">
              <a:lnSpc>
                <a:spcPct val="85000"/>
              </a:lnSpc>
              <a:spcBef>
                <a:spcPct val="50000"/>
              </a:spcBef>
              <a:spcAft>
                <a:spcPct val="0"/>
              </a:spcAft>
              <a:buFont typeface="Wingdings" pitchFamily="2" charset="2"/>
              <a:buChar char="Ø"/>
            </a:pPr>
            <a:r>
              <a:rPr lang="en-US" dirty="0">
                <a:solidFill>
                  <a:prstClr val="black"/>
                </a:solidFill>
                <a:latin typeface="Calibri" panose="020F0502020204030204" pitchFamily="34" charset="0"/>
                <a:ea typeface="ヒラギノ角ゴ Pro W3"/>
                <a:cs typeface="Calibri" panose="020F0502020204030204" pitchFamily="34" charset="0"/>
              </a:rPr>
              <a:t>Two studies illustrated that exam gloves from boxes in use were contaminated 55%</a:t>
            </a:r>
            <a:r>
              <a:rPr lang="en-US" baseline="30000" dirty="0">
                <a:solidFill>
                  <a:prstClr val="black"/>
                </a:solidFill>
                <a:latin typeface="Calibri" panose="020F0502020204030204" pitchFamily="34" charset="0"/>
                <a:ea typeface="ヒラギノ角ゴ Pro W3"/>
                <a:cs typeface="Calibri" panose="020F0502020204030204" pitchFamily="34" charset="0"/>
              </a:rPr>
              <a:t>2</a:t>
            </a:r>
            <a:r>
              <a:rPr lang="en-US" dirty="0">
                <a:solidFill>
                  <a:prstClr val="black"/>
                </a:solidFill>
                <a:latin typeface="Calibri" panose="020F0502020204030204" pitchFamily="34" charset="0"/>
                <a:ea typeface="ヒラギノ角ゴ Pro W3"/>
                <a:cs typeface="Calibri" panose="020F0502020204030204" pitchFamily="34" charset="0"/>
              </a:rPr>
              <a:t> and 75%</a:t>
            </a:r>
            <a:r>
              <a:rPr lang="en-US" baseline="30000" dirty="0">
                <a:solidFill>
                  <a:prstClr val="black"/>
                </a:solidFill>
                <a:latin typeface="Calibri" panose="020F0502020204030204" pitchFamily="34" charset="0"/>
                <a:ea typeface="ヒラギノ角ゴ Pro W3"/>
                <a:cs typeface="Calibri" panose="020F0502020204030204" pitchFamily="34" charset="0"/>
              </a:rPr>
              <a:t>3</a:t>
            </a:r>
            <a:r>
              <a:rPr lang="en-US" dirty="0">
                <a:solidFill>
                  <a:prstClr val="black"/>
                </a:solidFill>
                <a:latin typeface="Calibri" panose="020F0502020204030204" pitchFamily="34" charset="0"/>
                <a:ea typeface="ヒラギノ角ゴ Pro W3"/>
                <a:cs typeface="Calibri" panose="020F0502020204030204" pitchFamily="34" charset="0"/>
              </a:rPr>
              <a:t> of the time. Unopened boxes were not contaminated. This finding suggests that staff contaminated the gloves in the open boxes when removing a pair.</a:t>
            </a:r>
          </a:p>
          <a:p>
            <a:pPr marL="342900" indent="-342900" defTabSz="457200" fontAlgn="base">
              <a:lnSpc>
                <a:spcPct val="85000"/>
              </a:lnSpc>
              <a:spcBef>
                <a:spcPct val="50000"/>
              </a:spcBef>
              <a:spcAft>
                <a:spcPct val="0"/>
              </a:spcAft>
              <a:buFont typeface="Arial" pitchFamily="34" charset="0"/>
              <a:buChar char="•"/>
            </a:pPr>
            <a:r>
              <a:rPr lang="en-US" sz="2400" dirty="0">
                <a:solidFill>
                  <a:prstClr val="black"/>
                </a:solidFill>
                <a:latin typeface="Calibri" panose="020F0502020204030204" pitchFamily="34" charset="0"/>
                <a:ea typeface="ヒラギノ角ゴ Pro W3"/>
                <a:cs typeface="Calibri" panose="020F0502020204030204" pitchFamily="34" charset="0"/>
              </a:rPr>
              <a:t>Perform hand hygiene </a:t>
            </a:r>
            <a:r>
              <a:rPr lang="en-US" sz="2400" u="sng" dirty="0">
                <a:solidFill>
                  <a:prstClr val="black"/>
                </a:solidFill>
                <a:latin typeface="Calibri" panose="020F0502020204030204" pitchFamily="34" charset="0"/>
                <a:ea typeface="ヒラギノ角ゴ Pro W3"/>
                <a:cs typeface="Calibri" panose="020F0502020204030204" pitchFamily="34" charset="0"/>
              </a:rPr>
              <a:t>after</a:t>
            </a:r>
            <a:r>
              <a:rPr lang="en-US" sz="2400" dirty="0">
                <a:solidFill>
                  <a:prstClr val="black"/>
                </a:solidFill>
                <a:latin typeface="Calibri" panose="020F0502020204030204" pitchFamily="34" charset="0"/>
                <a:ea typeface="ヒラギノ角ゴ Pro W3"/>
                <a:cs typeface="Calibri" panose="020F0502020204030204" pitchFamily="34" charset="0"/>
              </a:rPr>
              <a:t> the use of gloves. </a:t>
            </a:r>
          </a:p>
          <a:p>
            <a:pPr marL="800100" lvl="1" indent="-342900" defTabSz="457200" fontAlgn="base">
              <a:lnSpc>
                <a:spcPct val="85000"/>
              </a:lnSpc>
              <a:spcBef>
                <a:spcPct val="50000"/>
              </a:spcBef>
              <a:spcAft>
                <a:spcPct val="0"/>
              </a:spcAft>
              <a:buFont typeface="Wingdings" pitchFamily="2" charset="2"/>
              <a:buChar char="Ø"/>
            </a:pPr>
            <a:r>
              <a:rPr lang="en-US" dirty="0">
                <a:solidFill>
                  <a:prstClr val="black"/>
                </a:solidFill>
                <a:latin typeface="Calibri" panose="020F0502020204030204" pitchFamily="34" charset="0"/>
                <a:ea typeface="ヒラギノ角ゴ Pro W3"/>
                <a:cs typeface="Calibri" panose="020F0502020204030204" pitchFamily="34" charset="0"/>
              </a:rPr>
              <a:t>Two studies demonstrated that gloves were highly protective, but hand contamination still occurred 13%</a:t>
            </a:r>
            <a:r>
              <a:rPr lang="en-US" baseline="30000" dirty="0">
                <a:solidFill>
                  <a:prstClr val="black"/>
                </a:solidFill>
                <a:latin typeface="Calibri" panose="020F0502020204030204" pitchFamily="34" charset="0"/>
                <a:ea typeface="ヒラギノ角ゴ Pro W3"/>
                <a:cs typeface="Calibri" panose="020F0502020204030204" pitchFamily="34" charset="0"/>
              </a:rPr>
              <a:t>4</a:t>
            </a:r>
            <a:r>
              <a:rPr lang="en-US" dirty="0">
                <a:solidFill>
                  <a:prstClr val="black"/>
                </a:solidFill>
                <a:latin typeface="Calibri" panose="020F0502020204030204" pitchFamily="34" charset="0"/>
                <a:ea typeface="ヒラギノ角ゴ Pro W3"/>
                <a:cs typeface="Calibri" panose="020F0502020204030204" pitchFamily="34" charset="0"/>
              </a:rPr>
              <a:t> and 5%</a:t>
            </a:r>
            <a:r>
              <a:rPr lang="en-US" baseline="30000" dirty="0">
                <a:solidFill>
                  <a:prstClr val="black"/>
                </a:solidFill>
                <a:latin typeface="Calibri" panose="020F0502020204030204" pitchFamily="34" charset="0"/>
                <a:ea typeface="ヒラギノ角ゴ Pro W3"/>
                <a:cs typeface="Calibri" panose="020F0502020204030204" pitchFamily="34" charset="0"/>
              </a:rPr>
              <a:t>5</a:t>
            </a:r>
            <a:r>
              <a:rPr lang="en-US" dirty="0">
                <a:solidFill>
                  <a:prstClr val="black"/>
                </a:solidFill>
                <a:latin typeface="Calibri" panose="020F0502020204030204" pitchFamily="34" charset="0"/>
                <a:ea typeface="ヒラギノ角ゴ Pro W3"/>
                <a:cs typeface="Calibri" panose="020F0502020204030204" pitchFamily="34" charset="0"/>
              </a:rPr>
              <a:t> of the time.</a:t>
            </a:r>
          </a:p>
          <a:p>
            <a:pPr marL="342900" indent="-342900" defTabSz="457200" fontAlgn="base">
              <a:lnSpc>
                <a:spcPct val="85000"/>
              </a:lnSpc>
              <a:spcBef>
                <a:spcPct val="50000"/>
              </a:spcBef>
              <a:spcAft>
                <a:spcPct val="0"/>
              </a:spcAft>
              <a:buFont typeface="Arial" pitchFamily="34" charset="0"/>
              <a:buChar char="•"/>
            </a:pPr>
            <a:r>
              <a:rPr lang="en-US" sz="2400" dirty="0">
                <a:solidFill>
                  <a:prstClr val="black"/>
                </a:solidFill>
                <a:latin typeface="Calibri" panose="020F0502020204030204" pitchFamily="34" charset="0"/>
                <a:ea typeface="ヒラギノ角ゴ Pro W3"/>
                <a:cs typeface="Calibri" panose="020F0502020204030204" pitchFamily="34" charset="0"/>
              </a:rPr>
              <a:t>Do not wear gloves in the hallway.</a:t>
            </a:r>
          </a:p>
          <a:p>
            <a:pPr marL="342900" indent="-342900" defTabSz="457200" fontAlgn="base">
              <a:lnSpc>
                <a:spcPct val="85000"/>
              </a:lnSpc>
              <a:spcBef>
                <a:spcPct val="50000"/>
              </a:spcBef>
              <a:spcAft>
                <a:spcPct val="0"/>
              </a:spcAft>
              <a:buFont typeface="Arial" pitchFamily="34" charset="0"/>
              <a:buChar char="•"/>
            </a:pPr>
            <a:r>
              <a:rPr lang="en-US" sz="2400" dirty="0">
                <a:solidFill>
                  <a:prstClr val="black"/>
                </a:solidFill>
                <a:latin typeface="Calibri" panose="020F0502020204030204" pitchFamily="34" charset="0"/>
                <a:ea typeface="ヒラギノ角ゴ Pro W3"/>
                <a:cs typeface="Calibri" panose="020F0502020204030204" pitchFamily="34" charset="0"/>
              </a:rPr>
              <a:t>Do not wear the same pair of gloves for the care of more than one resident.</a:t>
            </a:r>
          </a:p>
        </p:txBody>
      </p:sp>
      <p:sp>
        <p:nvSpPr>
          <p:cNvPr id="33796" name="Text Box 4"/>
          <p:cNvSpPr txBox="1">
            <a:spLocks noChangeArrowheads="1"/>
          </p:cNvSpPr>
          <p:nvPr/>
        </p:nvSpPr>
        <p:spPr bwMode="auto">
          <a:xfrm>
            <a:off x="457200" y="5665113"/>
            <a:ext cx="8229600" cy="430887"/>
          </a:xfrm>
          <a:prstGeom prst="rect">
            <a:avLst/>
          </a:prstGeom>
          <a:noFill/>
          <a:ln w="9525">
            <a:noFill/>
            <a:miter lim="800000"/>
            <a:headEnd/>
            <a:tailEnd/>
          </a:ln>
        </p:spPr>
        <p:txBody>
          <a:bodyPr wrap="square">
            <a:spAutoFit/>
          </a:bodyPr>
          <a:lstStyle/>
          <a:p>
            <a:pPr eaLnBrk="0" fontAlgn="base" hangingPunct="0">
              <a:spcBef>
                <a:spcPct val="0"/>
              </a:spcBef>
            </a:pPr>
            <a:r>
              <a:rPr lang="en-US" sz="1100" baseline="30000" dirty="0">
                <a:latin typeface="Calibri" panose="020F0502020204030204" pitchFamily="34" charset="0"/>
                <a:cs typeface="Calibri" panose="020F0502020204030204" pitchFamily="34" charset="0"/>
              </a:rPr>
              <a:t>1</a:t>
            </a:r>
            <a:r>
              <a:rPr lang="en-US" sz="1100" dirty="0">
                <a:latin typeface="Calibri" panose="020F0502020204030204" pitchFamily="34" charset="0"/>
                <a:cs typeface="Calibri" panose="020F0502020204030204" pitchFamily="34" charset="0"/>
              </a:rPr>
              <a:t>Guideline for Hand Hygiene in Health-care Settings.  </a:t>
            </a:r>
            <a:r>
              <a:rPr lang="en-US" sz="1100" i="1" dirty="0">
                <a:latin typeface="Calibri" panose="020F0502020204030204" pitchFamily="34" charset="0"/>
                <a:cs typeface="Calibri" panose="020F0502020204030204" pitchFamily="34" charset="0"/>
              </a:rPr>
              <a:t>MMWR 2002</a:t>
            </a:r>
            <a:r>
              <a:rPr lang="en-US" sz="1100" dirty="0">
                <a:latin typeface="Calibri" panose="020F0502020204030204" pitchFamily="34" charset="0"/>
                <a:cs typeface="Calibri" panose="020F0502020204030204" pitchFamily="34" charset="0"/>
              </a:rPr>
              <a:t>; vol. 51, no. RR-16. </a:t>
            </a:r>
            <a:r>
              <a:rPr lang="en-US" sz="1100" baseline="30000" dirty="0">
                <a:latin typeface="Calibri" panose="020F0502020204030204" pitchFamily="34" charset="0"/>
                <a:cs typeface="Calibri" panose="020F0502020204030204" pitchFamily="34" charset="0"/>
              </a:rPr>
              <a:t>2</a:t>
            </a:r>
            <a:r>
              <a:rPr lang="en-US" sz="1100" dirty="0">
                <a:latin typeface="Calibri" panose="020F0502020204030204" pitchFamily="34" charset="0"/>
                <a:cs typeface="Calibri" panose="020F0502020204030204" pitchFamily="34" charset="0"/>
              </a:rPr>
              <a:t> Infect Control Hosp Epidemiol  2008 Jan;29(1):63-5. </a:t>
            </a:r>
            <a:r>
              <a:rPr lang="en-US" sz="1100" baseline="30000" dirty="0">
                <a:latin typeface="Calibri" panose="020F0502020204030204" pitchFamily="34" charset="0"/>
                <a:cs typeface="Calibri" panose="020F0502020204030204" pitchFamily="34" charset="0"/>
              </a:rPr>
              <a:t>3</a:t>
            </a:r>
            <a:r>
              <a:rPr lang="en-US" sz="1100" dirty="0">
                <a:latin typeface="Calibri" panose="020F0502020204030204" pitchFamily="34" charset="0"/>
                <a:cs typeface="Calibri" panose="020F0502020204030204" pitchFamily="34" charset="0"/>
              </a:rPr>
              <a:t>Am J Med 1993 Jun;94(6):602-7. </a:t>
            </a:r>
            <a:r>
              <a:rPr lang="en-US" sz="1100" baseline="30000" dirty="0">
                <a:latin typeface="Calibri" panose="020F0502020204030204" pitchFamily="34" charset="0"/>
                <a:cs typeface="Calibri" panose="020F0502020204030204" pitchFamily="34" charset="0"/>
              </a:rPr>
              <a:t>4</a:t>
            </a:r>
            <a:r>
              <a:rPr lang="en-US" sz="1100" dirty="0">
                <a:latin typeface="Calibri" panose="020F0502020204030204" pitchFamily="34" charset="0"/>
                <a:cs typeface="Calibri" panose="020F0502020204030204" pitchFamily="34" charset="0"/>
              </a:rPr>
              <a:t>JAMA 1993 Jul 21;270(3):350-3 . </a:t>
            </a:r>
            <a:r>
              <a:rPr lang="en-US" sz="1100" baseline="30000" dirty="0">
                <a:latin typeface="Calibri" panose="020F0502020204030204" pitchFamily="34" charset="0"/>
                <a:cs typeface="Calibri" panose="020F0502020204030204" pitchFamily="34" charset="0"/>
              </a:rPr>
              <a:t>5</a:t>
            </a:r>
            <a:r>
              <a:rPr lang="en-US" sz="1100" dirty="0">
                <a:latin typeface="Calibri" panose="020F0502020204030204" pitchFamily="34" charset="0"/>
                <a:cs typeface="Calibri" panose="020F0502020204030204" pitchFamily="34" charset="0"/>
              </a:rPr>
              <a:t>Infect Control Hosp Epidemiol  2008 Feb ;29</a:t>
            </a:r>
            <a:r>
              <a:rPr lang="en-US" sz="1100" dirty="0">
                <a:latin typeface="Calibri" panose="020F0502020204030204" pitchFamily="34" charset="0"/>
                <a:cs typeface="Calibri" panose="020F0502020204030204" pitchFamily="34" charset="0"/>
                <a:sym typeface="Wingdings" pitchFamily="2" charset="2"/>
              </a:rPr>
              <a:t>(2):</a:t>
            </a:r>
            <a:r>
              <a:rPr lang="en-US" sz="1100" dirty="0">
                <a:latin typeface="Calibri" panose="020F0502020204030204" pitchFamily="34" charset="0"/>
                <a:cs typeface="Calibri" panose="020F0502020204030204" pitchFamily="34" charset="0"/>
              </a:rPr>
              <a:t>149-154 .</a:t>
            </a:r>
          </a:p>
        </p:txBody>
      </p:sp>
      <p:sp>
        <p:nvSpPr>
          <p:cNvPr id="8" name="Rectangle 2"/>
          <p:cNvSpPr txBox="1">
            <a:spLocks noChangeArrowheads="1"/>
          </p:cNvSpPr>
          <p:nvPr/>
        </p:nvSpPr>
        <p:spPr bwMode="auto">
          <a:xfrm>
            <a:off x="1562100" y="152400"/>
            <a:ext cx="6019800" cy="838200"/>
          </a:xfrm>
          <a:prstGeom prst="rect">
            <a:avLst/>
          </a:prstGeom>
          <a:noFill/>
          <a:ln w="9525">
            <a:noFill/>
            <a:miter lim="800000"/>
            <a:headEnd/>
            <a:tailEnd/>
          </a:ln>
        </p:spPr>
        <p:txBody>
          <a:bodyPr anchor="ctr"/>
          <a:lstStyle/>
          <a:p>
            <a:pPr defTabSz="457200" eaLnBrk="0" fontAlgn="base" hangingPunct="0">
              <a:spcBef>
                <a:spcPct val="0"/>
              </a:spcBef>
              <a:spcAft>
                <a:spcPct val="0"/>
              </a:spcAft>
              <a:defRPr/>
            </a:pPr>
            <a:r>
              <a:rPr lang="en-US" sz="2600" dirty="0">
                <a:solidFill>
                  <a:prstClr val="black"/>
                </a:solidFill>
                <a:latin typeface="Calibri" panose="020F0502020204030204" pitchFamily="34" charset="0"/>
                <a:ea typeface="ヒラギノ角ゴ Pro W3" charset="-128"/>
                <a:cs typeface="Calibri" panose="020F0502020204030204" pitchFamily="34" charset="0"/>
              </a:rPr>
              <a:t>More Facts: Gloves and Hand Hygiene</a:t>
            </a:r>
          </a:p>
        </p:txBody>
      </p:sp>
      <p:pic>
        <p:nvPicPr>
          <p:cNvPr id="33798" name="Picture 5" descr="D:\ImageDataFiles\HighResolutionVersions\00014204.JPG"/>
          <p:cNvPicPr>
            <a:picLocks noChangeAspect="1" noChangeArrowheads="1"/>
          </p:cNvPicPr>
          <p:nvPr/>
        </p:nvPicPr>
        <p:blipFill>
          <a:blip r:embed="rId3" cstate="print"/>
          <a:srcRect l="6438" r="13055"/>
          <a:stretch>
            <a:fillRect/>
          </a:stretch>
        </p:blipFill>
        <p:spPr bwMode="auto">
          <a:xfrm>
            <a:off x="7259615" y="762000"/>
            <a:ext cx="1595340" cy="13202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5107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305992" y="977902"/>
            <a:ext cx="3429000" cy="2551112"/>
          </a:xfrm>
        </p:spPr>
        <p:txBody>
          <a:bodyPr>
            <a:normAutofit/>
          </a:bodyPr>
          <a:lstStyle/>
          <a:p>
            <a:pPr marL="0" indent="0">
              <a:lnSpc>
                <a:spcPct val="90000"/>
              </a:lnSpc>
              <a:buFont typeface="Arial" pitchFamily="34" charset="0"/>
              <a:buNone/>
            </a:pPr>
            <a:r>
              <a:rPr lang="en-US" sz="1600" u="sng" dirty="0">
                <a:latin typeface="Calibri" panose="020F0502020204030204" pitchFamily="34" charset="0"/>
                <a:ea typeface="ヒラギノ角ゴ Pro W3"/>
                <a:cs typeface="Calibri" panose="020F0502020204030204" pitchFamily="34" charset="0"/>
              </a:rPr>
              <a:t>Artificial Nails</a:t>
            </a:r>
          </a:p>
          <a:p>
            <a:pPr marL="0" indent="0">
              <a:lnSpc>
                <a:spcPct val="90000"/>
              </a:lnSpc>
            </a:pPr>
            <a:r>
              <a:rPr lang="en-US" sz="1600" dirty="0">
                <a:latin typeface="Calibri" panose="020F0502020204030204" pitchFamily="34" charset="0"/>
                <a:ea typeface="ヒラギノ角ゴ Pro W3"/>
                <a:cs typeface="Calibri" panose="020F0502020204030204" pitchFamily="34" charset="0"/>
              </a:rPr>
              <a:t>Outbreak of </a:t>
            </a:r>
            <a:r>
              <a:rPr lang="en-US" sz="1600" i="1" dirty="0">
                <a:latin typeface="Calibri" panose="020F0502020204030204" pitchFamily="34" charset="0"/>
                <a:ea typeface="ヒラギノ角ゴ Pro W3"/>
                <a:cs typeface="Calibri" panose="020F0502020204030204" pitchFamily="34" charset="0"/>
              </a:rPr>
              <a:t>Pseudomonas aeruginosa</a:t>
            </a:r>
            <a:r>
              <a:rPr lang="en-US" sz="1600" dirty="0">
                <a:latin typeface="Calibri" panose="020F0502020204030204" pitchFamily="34" charset="0"/>
                <a:ea typeface="ヒラギノ角ゴ Pro W3"/>
                <a:cs typeface="Calibri" panose="020F0502020204030204" pitchFamily="34" charset="0"/>
              </a:rPr>
              <a:t> in a Neonatal ICU resulted in </a:t>
            </a:r>
            <a:r>
              <a:rPr lang="en-US" sz="1600" dirty="0">
                <a:solidFill>
                  <a:srgbClr val="FF0000"/>
                </a:solidFill>
                <a:latin typeface="Calibri" panose="020F0502020204030204" pitchFamily="34" charset="0"/>
                <a:ea typeface="ヒラギノ角ゴ Pro W3"/>
                <a:cs typeface="Calibri" panose="020F0502020204030204" pitchFamily="34" charset="0"/>
              </a:rPr>
              <a:t>16 Deaths </a:t>
            </a:r>
            <a:r>
              <a:rPr lang="en-US" sz="1600" dirty="0">
                <a:latin typeface="Calibri" panose="020F0502020204030204" pitchFamily="34" charset="0"/>
                <a:ea typeface="ヒラギノ角ゴ Pro W3"/>
                <a:cs typeface="Calibri" panose="020F0502020204030204" pitchFamily="34" charset="0"/>
              </a:rPr>
              <a:t>and was </a:t>
            </a:r>
            <a:r>
              <a:rPr lang="en-US" sz="1600" dirty="0">
                <a:solidFill>
                  <a:srgbClr val="FF0000"/>
                </a:solidFill>
                <a:latin typeface="Calibri" panose="020F0502020204030204" pitchFamily="34" charset="0"/>
                <a:ea typeface="ヒラギノ角ゴ Pro W3"/>
                <a:cs typeface="Calibri" panose="020F0502020204030204" pitchFamily="34" charset="0"/>
              </a:rPr>
              <a:t>associated with a RN wearing artificial nails.</a:t>
            </a:r>
            <a:r>
              <a:rPr lang="en-US" sz="1000" baseline="92000" dirty="0">
                <a:latin typeface="Calibri" panose="020F0502020204030204" pitchFamily="34" charset="0"/>
                <a:ea typeface="ヒラギノ角ゴ Pro W3"/>
                <a:cs typeface="Calibri" panose="020F0502020204030204" pitchFamily="34" charset="0"/>
              </a:rPr>
              <a:t>1</a:t>
            </a:r>
          </a:p>
          <a:p>
            <a:pPr marL="0" indent="0">
              <a:lnSpc>
                <a:spcPct val="90000"/>
              </a:lnSpc>
            </a:pPr>
            <a:endParaRPr lang="en-US" sz="1600" dirty="0">
              <a:solidFill>
                <a:schemeClr val="accent2"/>
              </a:solidFill>
              <a:latin typeface="Calibri" panose="020F0502020204030204" pitchFamily="34" charset="0"/>
              <a:ea typeface="ヒラギノ角ゴ Pro W3"/>
              <a:cs typeface="Calibri" panose="020F0502020204030204" pitchFamily="34" charset="0"/>
            </a:endParaRPr>
          </a:p>
          <a:p>
            <a:pPr marL="0" indent="0">
              <a:lnSpc>
                <a:spcPct val="90000"/>
              </a:lnSpc>
              <a:buClr>
                <a:schemeClr val="tx1"/>
              </a:buClr>
            </a:pPr>
            <a:r>
              <a:rPr lang="en-US" sz="1600" i="1" dirty="0">
                <a:solidFill>
                  <a:srgbClr val="FF0000"/>
                </a:solidFill>
                <a:latin typeface="Calibri" panose="020F0502020204030204" pitchFamily="34" charset="0"/>
                <a:ea typeface="ヒラギノ角ゴ Pro W3"/>
                <a:cs typeface="Calibri" panose="020F0502020204030204" pitchFamily="34" charset="0"/>
              </a:rPr>
              <a:t>3 people </a:t>
            </a:r>
            <a:r>
              <a:rPr lang="en-US" sz="1600" i="1" dirty="0">
                <a:latin typeface="Calibri" panose="020F0502020204030204" pitchFamily="34" charset="0"/>
                <a:ea typeface="ヒラギノ角ゴ Pro W3"/>
                <a:cs typeface="Calibri" panose="020F0502020204030204" pitchFamily="34" charset="0"/>
              </a:rPr>
              <a:t>suffered Candida bone infections after spine surgery. The infection was </a:t>
            </a:r>
            <a:r>
              <a:rPr lang="en-US" sz="1600" i="1" dirty="0">
                <a:solidFill>
                  <a:srgbClr val="FF0000"/>
                </a:solidFill>
                <a:latin typeface="Calibri" panose="020F0502020204030204" pitchFamily="34" charset="0"/>
                <a:ea typeface="ヒラギノ角ゴ Pro W3"/>
                <a:cs typeface="Calibri" panose="020F0502020204030204" pitchFamily="34" charset="0"/>
              </a:rPr>
              <a:t>a</a:t>
            </a:r>
            <a:r>
              <a:rPr lang="en-US" sz="1600" dirty="0">
                <a:solidFill>
                  <a:srgbClr val="FF0000"/>
                </a:solidFill>
                <a:latin typeface="Calibri" panose="020F0502020204030204" pitchFamily="34" charset="0"/>
                <a:ea typeface="ヒラギノ角ゴ Pro W3"/>
                <a:cs typeface="Calibri" panose="020F0502020204030204" pitchFamily="34" charset="0"/>
              </a:rPr>
              <a:t>ssociated with an OR Tech wearing artificial nails</a:t>
            </a:r>
            <a:r>
              <a:rPr lang="en-US" sz="1000" dirty="0">
                <a:solidFill>
                  <a:srgbClr val="FF0000"/>
                </a:solidFill>
                <a:latin typeface="Calibri" panose="020F0502020204030204" pitchFamily="34" charset="0"/>
                <a:ea typeface="ヒラギノ角ゴ Pro W3"/>
                <a:cs typeface="Calibri" panose="020F0502020204030204" pitchFamily="34" charset="0"/>
              </a:rPr>
              <a:t>.</a:t>
            </a:r>
            <a:r>
              <a:rPr lang="en-US" sz="1000" baseline="90000" dirty="0">
                <a:solidFill>
                  <a:srgbClr val="000000"/>
                </a:solidFill>
                <a:latin typeface="Calibri" panose="020F0502020204030204" pitchFamily="34" charset="0"/>
                <a:ea typeface="ヒラギノ角ゴ Pro W3"/>
                <a:cs typeface="Calibri" panose="020F0502020204030204" pitchFamily="34" charset="0"/>
              </a:rPr>
              <a:t> 2 </a:t>
            </a:r>
            <a:endParaRPr lang="en-US" sz="1000" dirty="0">
              <a:solidFill>
                <a:srgbClr val="FF0000"/>
              </a:solidFill>
              <a:latin typeface="Calibri" panose="020F0502020204030204" pitchFamily="34" charset="0"/>
              <a:ea typeface="ヒラギノ角ゴ Pro W3"/>
              <a:cs typeface="Calibri" panose="020F0502020204030204" pitchFamily="34" charset="0"/>
            </a:endParaRPr>
          </a:p>
          <a:p>
            <a:pPr marL="0" indent="0">
              <a:lnSpc>
                <a:spcPct val="90000"/>
              </a:lnSpc>
              <a:buFontTx/>
              <a:buNone/>
            </a:pPr>
            <a:endParaRPr lang="en-US" sz="1600" dirty="0">
              <a:ea typeface="ヒラギノ角ゴ Pro W3"/>
              <a:cs typeface="ヒラギノ角ゴ Pro W3"/>
            </a:endParaRPr>
          </a:p>
        </p:txBody>
      </p:sp>
      <p:sp>
        <p:nvSpPr>
          <p:cNvPr id="1028" name="Text Box 8"/>
          <p:cNvSpPr txBox="1">
            <a:spLocks noChangeArrowheads="1"/>
          </p:cNvSpPr>
          <p:nvPr/>
        </p:nvSpPr>
        <p:spPr bwMode="auto">
          <a:xfrm>
            <a:off x="655836" y="150653"/>
            <a:ext cx="7832327" cy="492443"/>
          </a:xfrm>
          <a:prstGeom prst="rect">
            <a:avLst/>
          </a:prstGeom>
          <a:noFill/>
          <a:ln w="9525">
            <a:noFill/>
            <a:miter lim="800000"/>
            <a:headEnd/>
            <a:tailEnd/>
          </a:ln>
        </p:spPr>
        <p:txBody>
          <a:bodyPr wrap="square">
            <a:spAutoFit/>
          </a:bodyPr>
          <a:lstStyle/>
          <a:p>
            <a:pPr fontAlgn="base">
              <a:spcBef>
                <a:spcPct val="0"/>
              </a:spcBef>
              <a:spcAft>
                <a:spcPct val="0"/>
              </a:spcAft>
            </a:pPr>
            <a:r>
              <a:rPr lang="en-US" sz="2600" dirty="0">
                <a:solidFill>
                  <a:prstClr val="black"/>
                </a:solidFill>
                <a:latin typeface="Calibri" panose="020F0502020204030204" pitchFamily="34" charset="0"/>
                <a:cs typeface="Calibri" panose="020F0502020204030204" pitchFamily="34" charset="0"/>
              </a:rPr>
              <a:t>Artificial and Polished Natural Nails Put Residents at Risk</a:t>
            </a:r>
          </a:p>
        </p:txBody>
      </p:sp>
      <p:pic>
        <p:nvPicPr>
          <p:cNvPr id="1029" name="Picture 7" descr="hand"/>
          <p:cNvPicPr>
            <a:picLocks noChangeAspect="1" noChangeArrowheads="1"/>
          </p:cNvPicPr>
          <p:nvPr/>
        </p:nvPicPr>
        <p:blipFill>
          <a:blip r:embed="rId4" cstate="print"/>
          <a:srcRect/>
          <a:stretch>
            <a:fillRect/>
          </a:stretch>
        </p:blipFill>
        <p:spPr bwMode="auto">
          <a:xfrm>
            <a:off x="752080" y="3514146"/>
            <a:ext cx="2133600" cy="870530"/>
          </a:xfrm>
          <a:prstGeom prst="rect">
            <a:avLst/>
          </a:prstGeom>
          <a:noFill/>
          <a:ln w="9525">
            <a:noFill/>
            <a:miter lim="800000"/>
            <a:headEnd/>
            <a:tailEnd/>
          </a:ln>
        </p:spPr>
      </p:pic>
      <p:pic>
        <p:nvPicPr>
          <p:cNvPr id="1030" name="Picture 3" descr="C:\Documents and Settings\sbrandt\Local Settings\Temporary Internet Files\Content.IE5\4CYN8E18\MC900303675[1].wmf"/>
          <p:cNvPicPr>
            <a:picLocks noChangeAspect="1" noChangeArrowheads="1"/>
          </p:cNvPicPr>
          <p:nvPr/>
        </p:nvPicPr>
        <p:blipFill>
          <a:blip r:embed="rId5" cstate="print"/>
          <a:srcRect/>
          <a:stretch>
            <a:fillRect/>
          </a:stretch>
        </p:blipFill>
        <p:spPr bwMode="auto">
          <a:xfrm>
            <a:off x="1378929" y="3435353"/>
            <a:ext cx="1245536" cy="990601"/>
          </a:xfrm>
          <a:prstGeom prst="rect">
            <a:avLst/>
          </a:prstGeom>
          <a:noFill/>
          <a:ln w="9525">
            <a:noFill/>
            <a:miter lim="800000"/>
            <a:headEnd/>
            <a:tailEnd/>
          </a:ln>
        </p:spPr>
      </p:pic>
      <p:sp>
        <p:nvSpPr>
          <p:cNvPr id="6" name="TextBox 5"/>
          <p:cNvSpPr txBox="1"/>
          <p:nvPr/>
        </p:nvSpPr>
        <p:spPr>
          <a:xfrm>
            <a:off x="261937" y="5702205"/>
            <a:ext cx="8720138" cy="400110"/>
          </a:xfrm>
          <a:prstGeom prst="rect">
            <a:avLst/>
          </a:prstGeom>
          <a:noFill/>
        </p:spPr>
        <p:txBody>
          <a:bodyPr wrap="square">
            <a:spAutoFit/>
          </a:bodyPr>
          <a:lstStyle/>
          <a:p>
            <a:pPr fontAlgn="base">
              <a:spcBef>
                <a:spcPct val="0"/>
              </a:spcBef>
              <a:spcAft>
                <a:spcPct val="0"/>
              </a:spcAft>
              <a:defRPr/>
            </a:pPr>
            <a:r>
              <a:rPr lang="en-US" sz="1000" i="1" baseline="30000" dirty="0">
                <a:solidFill>
                  <a:prstClr val="black"/>
                </a:solidFill>
                <a:latin typeface="Calibri" panose="020F0502020204030204" pitchFamily="34" charset="0"/>
                <a:ea typeface="ヒラギノ角ゴ Pro W3"/>
                <a:cs typeface="Calibri" panose="020F0502020204030204" pitchFamily="34" charset="0"/>
              </a:rPr>
              <a:t>1</a:t>
            </a:r>
            <a:r>
              <a:rPr lang="en-US" sz="1000" i="1" dirty="0">
                <a:solidFill>
                  <a:prstClr val="black"/>
                </a:solidFill>
                <a:latin typeface="Calibri" panose="020F0502020204030204" pitchFamily="34" charset="0"/>
                <a:ea typeface="ヒラギノ角ゴ Pro W3"/>
                <a:cs typeface="Calibri" panose="020F0502020204030204" pitchFamily="34" charset="0"/>
              </a:rPr>
              <a:t> Outbreak of </a:t>
            </a:r>
            <a:r>
              <a:rPr lang="en-US" sz="1000" dirty="0">
                <a:solidFill>
                  <a:prstClr val="black"/>
                </a:solidFill>
                <a:latin typeface="Calibri" panose="020F0502020204030204" pitchFamily="34" charset="0"/>
                <a:ea typeface="ヒラギノ角ゴ Pro W3"/>
                <a:cs typeface="Calibri" panose="020F0502020204030204" pitchFamily="34" charset="0"/>
              </a:rPr>
              <a:t>Pseudomonas aeruginosa</a:t>
            </a:r>
            <a:r>
              <a:rPr lang="en-US" sz="1000" i="1" dirty="0">
                <a:solidFill>
                  <a:prstClr val="black"/>
                </a:solidFill>
                <a:latin typeface="Calibri" panose="020F0502020204030204" pitchFamily="34" charset="0"/>
                <a:ea typeface="ヒラギノ角ゴ Pro W3"/>
                <a:cs typeface="Calibri" panose="020F0502020204030204" pitchFamily="34" charset="0"/>
              </a:rPr>
              <a:t> in a neonatal intensive care unit - Moolenaar RL et al, </a:t>
            </a:r>
            <a:r>
              <a:rPr lang="en-US" sz="1000" dirty="0">
                <a:solidFill>
                  <a:prstClr val="black"/>
                </a:solidFill>
                <a:latin typeface="Calibri" panose="020F0502020204030204" pitchFamily="34" charset="0"/>
                <a:ea typeface="ヒラギノ角ゴ Pro W3"/>
                <a:cs typeface="Calibri" panose="020F0502020204030204" pitchFamily="34" charset="0"/>
              </a:rPr>
              <a:t>Infect Control Hosp Epidemiol</a:t>
            </a:r>
            <a:r>
              <a:rPr lang="en-US" sz="1000" i="1" dirty="0">
                <a:solidFill>
                  <a:prstClr val="black"/>
                </a:solidFill>
                <a:latin typeface="Calibri" panose="020F0502020204030204" pitchFamily="34" charset="0"/>
                <a:ea typeface="ヒラギノ角ゴ Pro W3"/>
                <a:cs typeface="Calibri" panose="020F0502020204030204" pitchFamily="34" charset="0"/>
              </a:rPr>
              <a:t> 21(2):80, 2000;</a:t>
            </a:r>
            <a:r>
              <a:rPr lang="en-US" sz="1000" i="1" baseline="30000" dirty="0">
                <a:solidFill>
                  <a:prstClr val="black"/>
                </a:solidFill>
                <a:latin typeface="Calibri" panose="020F0502020204030204" pitchFamily="34" charset="0"/>
                <a:ea typeface="ヒラギノ角ゴ Pro W3"/>
                <a:cs typeface="Calibri" panose="020F0502020204030204" pitchFamily="34" charset="0"/>
              </a:rPr>
              <a:t> 2 </a:t>
            </a:r>
            <a:r>
              <a:rPr lang="en-US" sz="1000" i="1" dirty="0">
                <a:solidFill>
                  <a:prstClr val="black"/>
                </a:solidFill>
                <a:latin typeface="Calibri" panose="020F0502020204030204" pitchFamily="34" charset="0"/>
                <a:ea typeface="ヒラギノ角ゴ Pro W3"/>
                <a:cs typeface="Calibri" panose="020F0502020204030204" pitchFamily="34" charset="0"/>
              </a:rPr>
              <a:t>Candida Osteomyelitis and Diskitis after Spinal Surgery – Parry et al, </a:t>
            </a:r>
            <a:r>
              <a:rPr lang="en-US" sz="1000" dirty="0">
                <a:solidFill>
                  <a:prstClr val="black"/>
                </a:solidFill>
                <a:latin typeface="Calibri" panose="020F0502020204030204" pitchFamily="34" charset="0"/>
                <a:ea typeface="ヒラギノ角ゴ Pro W3"/>
                <a:cs typeface="Calibri" panose="020F0502020204030204" pitchFamily="34" charset="0"/>
              </a:rPr>
              <a:t>Clinical Infectious Diseases</a:t>
            </a:r>
            <a:r>
              <a:rPr lang="en-US" sz="1000" i="1" dirty="0">
                <a:solidFill>
                  <a:prstClr val="black"/>
                </a:solidFill>
                <a:latin typeface="Calibri" panose="020F0502020204030204" pitchFamily="34" charset="0"/>
                <a:ea typeface="ヒラギノ角ゴ Pro W3"/>
                <a:cs typeface="Calibri" panose="020F0502020204030204" pitchFamily="34" charset="0"/>
              </a:rPr>
              <a:t> 32:352-7, 2001; </a:t>
            </a:r>
            <a:r>
              <a:rPr lang="en-US" sz="1000" baseline="30000" dirty="0">
                <a:solidFill>
                  <a:prstClr val="black"/>
                </a:solidFill>
                <a:latin typeface="Calibri" panose="020F0502020204030204" pitchFamily="34" charset="0"/>
                <a:cs typeface="Calibri" panose="020F0502020204030204" pitchFamily="34" charset="0"/>
              </a:rPr>
              <a:t>3</a:t>
            </a:r>
            <a:r>
              <a:rPr lang="en-US" sz="1000" dirty="0">
                <a:solidFill>
                  <a:prstClr val="black"/>
                </a:solidFill>
                <a:latin typeface="Calibri" panose="020F0502020204030204" pitchFamily="34" charset="0"/>
                <a:cs typeface="Calibri" panose="020F0502020204030204" pitchFamily="34" charset="0"/>
              </a:rPr>
              <a:t> Larson,  </a:t>
            </a:r>
            <a:r>
              <a:rPr lang="en-US" sz="1000" i="1" dirty="0">
                <a:solidFill>
                  <a:prstClr val="black"/>
                </a:solidFill>
                <a:latin typeface="Calibri" panose="020F0502020204030204" pitchFamily="34" charset="0"/>
                <a:cs typeface="Calibri" panose="020F0502020204030204" pitchFamily="34" charset="0"/>
              </a:rPr>
              <a:t>Nursing Research</a:t>
            </a:r>
            <a:r>
              <a:rPr lang="en-US" sz="1000" dirty="0">
                <a:solidFill>
                  <a:prstClr val="black"/>
                </a:solidFill>
                <a:latin typeface="Calibri" panose="020F0502020204030204" pitchFamily="34" charset="0"/>
                <a:cs typeface="Calibri" panose="020F0502020204030204" pitchFamily="34" charset="0"/>
              </a:rPr>
              <a:t> 1998; 47:54</a:t>
            </a:r>
          </a:p>
        </p:txBody>
      </p:sp>
      <p:sp>
        <p:nvSpPr>
          <p:cNvPr id="7" name="Rectangle 3"/>
          <p:cNvSpPr txBox="1">
            <a:spLocks noChangeArrowheads="1"/>
          </p:cNvSpPr>
          <p:nvPr/>
        </p:nvSpPr>
        <p:spPr bwMode="auto">
          <a:xfrm>
            <a:off x="4572000" y="981315"/>
            <a:ext cx="3276600" cy="1103312"/>
          </a:xfrm>
          <a:prstGeom prst="rect">
            <a:avLst/>
          </a:prstGeom>
          <a:noFill/>
          <a:ln w="9525">
            <a:noFill/>
            <a:miter lim="800000"/>
            <a:headEnd/>
            <a:tailEnd/>
          </a:ln>
        </p:spPr>
        <p:txBody>
          <a:bodyPr/>
          <a:lstStyle/>
          <a:p>
            <a:pPr defTabSz="457200" eaLnBrk="0" fontAlgn="base" hangingPunct="0">
              <a:lnSpc>
                <a:spcPct val="90000"/>
              </a:lnSpc>
              <a:spcBef>
                <a:spcPct val="20000"/>
              </a:spcBef>
              <a:spcAft>
                <a:spcPct val="0"/>
              </a:spcAft>
              <a:buFont typeface="Arial" pitchFamily="34" charset="0"/>
              <a:buNone/>
              <a:defRPr/>
            </a:pPr>
            <a:r>
              <a:rPr lang="en-US" sz="1600" u="sng" dirty="0">
                <a:solidFill>
                  <a:prstClr val="black"/>
                </a:solidFill>
                <a:latin typeface="Calibri" panose="020F0502020204030204" pitchFamily="34" charset="0"/>
                <a:ea typeface="ヒラギノ角ゴ Pro W3"/>
                <a:cs typeface="Calibri" panose="020F0502020204030204" pitchFamily="34" charset="0"/>
              </a:rPr>
              <a:t>Natural Nails</a:t>
            </a:r>
          </a:p>
          <a:p>
            <a:pPr defTabSz="457200" eaLnBrk="0" fontAlgn="base" hangingPunct="0">
              <a:lnSpc>
                <a:spcPct val="90000"/>
              </a:lnSpc>
              <a:spcBef>
                <a:spcPct val="20000"/>
              </a:spcBef>
              <a:spcAft>
                <a:spcPct val="0"/>
              </a:spcAft>
              <a:buFont typeface="Arial"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Polished nails are more likely to harbor bacteria than natural nails.</a:t>
            </a:r>
          </a:p>
          <a:p>
            <a:pPr defTabSz="457200" eaLnBrk="0" fontAlgn="base" hangingPunct="0">
              <a:lnSpc>
                <a:spcPct val="90000"/>
              </a:lnSpc>
              <a:spcBef>
                <a:spcPct val="20000"/>
              </a:spcBef>
              <a:spcAft>
                <a:spcPct val="0"/>
              </a:spcAft>
              <a:buFont typeface="Arial"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Polish should be free of chips.  </a:t>
            </a:r>
          </a:p>
          <a:p>
            <a:pPr defTabSz="457200" eaLnBrk="0" fontAlgn="base" hangingPunct="0">
              <a:lnSpc>
                <a:spcPct val="90000"/>
              </a:lnSpc>
              <a:spcBef>
                <a:spcPct val="20000"/>
              </a:spcBef>
              <a:spcAft>
                <a:spcPct val="0"/>
              </a:spcAft>
              <a:buFont typeface="Arial" pitchFamily="34" charset="0"/>
              <a:buNone/>
              <a:defRPr/>
            </a:pPr>
            <a:endParaRPr lang="en-US" sz="1600" u="sng" dirty="0">
              <a:solidFill>
                <a:prstClr val="black"/>
              </a:solidFill>
              <a:ea typeface="ヒラギノ角ゴ Pro W3"/>
              <a:cs typeface="ヒラギノ角ゴ Pro W3"/>
            </a:endParaRPr>
          </a:p>
          <a:p>
            <a:pPr defTabSz="457200" eaLnBrk="0" fontAlgn="base" hangingPunct="0">
              <a:lnSpc>
                <a:spcPct val="90000"/>
              </a:lnSpc>
              <a:spcBef>
                <a:spcPct val="20000"/>
              </a:spcBef>
              <a:spcAft>
                <a:spcPct val="0"/>
              </a:spcAft>
              <a:defRPr/>
            </a:pPr>
            <a:endParaRPr lang="en-US" sz="1600" dirty="0">
              <a:solidFill>
                <a:prstClr val="black"/>
              </a:solidFill>
              <a:ea typeface="ヒラギノ角ゴ Pro W3"/>
              <a:cs typeface="ヒラギノ角ゴ Pro W3"/>
            </a:endParaRPr>
          </a:p>
        </p:txBody>
      </p:sp>
      <p:sp>
        <p:nvSpPr>
          <p:cNvPr id="1033" name="Slide Number Placeholder 4"/>
          <p:cNvSpPr>
            <a:spLocks noGrp="1"/>
          </p:cNvSpPr>
          <p:nvPr>
            <p:ph type="sldNum" sz="quarter" idx="12"/>
          </p:nvPr>
        </p:nvSpPr>
        <p:spPr bwMode="auto">
          <a:xfrm>
            <a:off x="6858000" y="6356350"/>
            <a:ext cx="2133600" cy="365125"/>
          </a:xfrm>
          <a:noFill/>
          <a:ln>
            <a:miter lim="800000"/>
            <a:headEnd/>
            <a:tailEnd/>
          </a:ln>
        </p:spPr>
        <p:txBody>
          <a:bodyPr/>
          <a:lstStyle/>
          <a:p>
            <a:pPr fontAlgn="base">
              <a:spcBef>
                <a:spcPct val="0"/>
              </a:spcBef>
              <a:spcAft>
                <a:spcPct val="0"/>
              </a:spcAft>
            </a:pPr>
            <a:fld id="{4E868B64-A8EC-4F14-9A14-24C37CAA2C77}" type="slidenum">
              <a:rPr lang="en-US" smtClean="0"/>
              <a:pPr fontAlgn="base">
                <a:spcBef>
                  <a:spcPct val="0"/>
                </a:spcBef>
                <a:spcAft>
                  <a:spcPct val="0"/>
                </a:spcAft>
              </a:pPr>
              <a:t>7</a:t>
            </a:fld>
            <a:endParaRPr lang="en-US" dirty="0"/>
          </a:p>
        </p:txBody>
      </p:sp>
      <p:graphicFrame>
        <p:nvGraphicFramePr>
          <p:cNvPr id="1026" name="Object 4"/>
          <p:cNvGraphicFramePr>
            <a:graphicFrameLocks noChangeAspect="1"/>
          </p:cNvGraphicFramePr>
          <p:nvPr>
            <p:extLst/>
          </p:nvPr>
        </p:nvGraphicFramePr>
        <p:xfrm>
          <a:off x="4179888" y="2170192"/>
          <a:ext cx="4564062" cy="2649538"/>
        </p:xfrm>
        <a:graphic>
          <a:graphicData uri="http://schemas.openxmlformats.org/presentationml/2006/ole">
            <mc:AlternateContent xmlns:mc="http://schemas.openxmlformats.org/markup-compatibility/2006">
              <mc:Choice xmlns:v="urn:schemas-microsoft-com:vml" Requires="v">
                <p:oleObj spid="_x0000_s1037" name="Worksheet" r:id="rId6" imgW="4562551" imgH="2333549" progId="Excel.Sheet.8">
                  <p:embed/>
                </p:oleObj>
              </mc:Choice>
              <mc:Fallback>
                <p:oleObj name="Worksheet" r:id="rId6" imgW="4562551" imgH="2333549" progId="Excel.Sheet.8">
                  <p:embed/>
                  <p:pic>
                    <p:nvPicPr>
                      <p:cNvPr id="102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888" y="2170192"/>
                        <a:ext cx="4564062" cy="264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5"/>
          <p:cNvSpPr txBox="1">
            <a:spLocks noChangeArrowheads="1"/>
          </p:cNvSpPr>
          <p:nvPr/>
        </p:nvSpPr>
        <p:spPr bwMode="auto">
          <a:xfrm>
            <a:off x="6019800" y="3544888"/>
            <a:ext cx="1447800" cy="246062"/>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dirty="0">
                <a:solidFill>
                  <a:prstClr val="black"/>
                </a:solidFill>
                <a:latin typeface="Times New Roman" pitchFamily="18" charset="0"/>
              </a:rPr>
              <a:t>ARTIFICIAL</a:t>
            </a:r>
          </a:p>
        </p:txBody>
      </p:sp>
      <p:sp>
        <p:nvSpPr>
          <p:cNvPr id="1035" name="Text Box 6"/>
          <p:cNvSpPr txBox="1">
            <a:spLocks noChangeArrowheads="1"/>
          </p:cNvSpPr>
          <p:nvPr/>
        </p:nvSpPr>
        <p:spPr bwMode="auto">
          <a:xfrm>
            <a:off x="7200900" y="4504533"/>
            <a:ext cx="1295400" cy="246062"/>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dirty="0">
                <a:solidFill>
                  <a:prstClr val="black"/>
                </a:solidFill>
                <a:latin typeface="Times New Roman" pitchFamily="18" charset="0"/>
              </a:rPr>
              <a:t>POLISHED</a:t>
            </a:r>
          </a:p>
        </p:txBody>
      </p:sp>
      <p:sp>
        <p:nvSpPr>
          <p:cNvPr id="16" name="Text Box 9"/>
          <p:cNvSpPr txBox="1">
            <a:spLocks noChangeArrowheads="1"/>
          </p:cNvSpPr>
          <p:nvPr/>
        </p:nvSpPr>
        <p:spPr bwMode="auto">
          <a:xfrm>
            <a:off x="4267200" y="4873625"/>
            <a:ext cx="4724400" cy="338554"/>
          </a:xfrm>
          <a:prstGeom prst="rect">
            <a:avLst/>
          </a:prstGeom>
          <a:noFill/>
          <a:ln w="9525">
            <a:noFill/>
            <a:miter lim="800000"/>
            <a:headEnd/>
            <a:tailEnd/>
          </a:ln>
        </p:spPr>
        <p:txBody>
          <a:bodyPr>
            <a:spAutoFit/>
          </a:bodyPr>
          <a:lstStyle/>
          <a:p>
            <a:pPr algn="ctr" fontAlgn="base">
              <a:spcBef>
                <a:spcPct val="0"/>
              </a:spcBef>
              <a:spcAft>
                <a:spcPct val="0"/>
              </a:spcAft>
              <a:defRPr/>
            </a:pPr>
            <a:r>
              <a:rPr lang="en-US" sz="1600" dirty="0">
                <a:solidFill>
                  <a:prstClr val="black"/>
                </a:solidFill>
                <a:latin typeface="Calibri" panose="020F0502020204030204" pitchFamily="34" charset="0"/>
                <a:cs typeface="Calibri" panose="020F0502020204030204" pitchFamily="34" charset="0"/>
              </a:rPr>
              <a:t>Keep natural nails &lt;1/4 inch if caring for patients.</a:t>
            </a:r>
            <a:endParaRPr lang="en-US" sz="1600" baseline="50000" dirty="0">
              <a:solidFill>
                <a:prstClr val="black"/>
              </a:solidFill>
              <a:latin typeface="Calibri" panose="020F0502020204030204" pitchFamily="34" charset="0"/>
              <a:cs typeface="Calibri" panose="020F0502020204030204" pitchFamily="34" charset="0"/>
            </a:endParaRPr>
          </a:p>
        </p:txBody>
      </p:sp>
      <p:sp>
        <p:nvSpPr>
          <p:cNvPr id="1038" name="Text Box 5"/>
          <p:cNvSpPr txBox="1">
            <a:spLocks noChangeArrowheads="1"/>
          </p:cNvSpPr>
          <p:nvPr/>
        </p:nvSpPr>
        <p:spPr bwMode="auto">
          <a:xfrm>
            <a:off x="4888310" y="4519613"/>
            <a:ext cx="1447800" cy="246063"/>
          </a:xfrm>
          <a:prstGeom prst="rect">
            <a:avLst/>
          </a:prstGeom>
          <a:noFill/>
          <a:ln w="9525">
            <a:noFill/>
            <a:miter lim="800000"/>
            <a:headEnd/>
            <a:tailEnd/>
          </a:ln>
        </p:spPr>
        <p:txBody>
          <a:bodyPr>
            <a:spAutoFit/>
          </a:bodyPr>
          <a:lstStyle/>
          <a:p>
            <a:pPr algn="ctr" fontAlgn="base">
              <a:spcBef>
                <a:spcPct val="50000"/>
              </a:spcBef>
              <a:spcAft>
                <a:spcPct val="0"/>
              </a:spcAft>
            </a:pPr>
            <a:r>
              <a:rPr lang="en-US" sz="1000" b="1" dirty="0">
                <a:solidFill>
                  <a:prstClr val="black"/>
                </a:solidFill>
                <a:latin typeface="Times New Roman" pitchFamily="18" charset="0"/>
              </a:rPr>
              <a:t>    NATURAL</a:t>
            </a:r>
          </a:p>
        </p:txBody>
      </p:sp>
      <p:sp>
        <p:nvSpPr>
          <p:cNvPr id="19" name="Text Box 9"/>
          <p:cNvSpPr txBox="1">
            <a:spLocks noChangeArrowheads="1"/>
          </p:cNvSpPr>
          <p:nvPr/>
        </p:nvSpPr>
        <p:spPr bwMode="auto">
          <a:xfrm>
            <a:off x="228600" y="4770343"/>
            <a:ext cx="3505200" cy="83099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600" dirty="0">
                <a:solidFill>
                  <a:prstClr val="black"/>
                </a:solidFill>
                <a:latin typeface="Calibri" panose="020F0502020204030204" pitchFamily="34" charset="0"/>
                <a:cs typeface="Calibri" panose="020F0502020204030204" pitchFamily="34" charset="0"/>
              </a:rPr>
              <a:t>Artificial nails are prohibited in direct patient care providers, food handlers and those handling sterile supplies. </a:t>
            </a:r>
          </a:p>
        </p:txBody>
      </p:sp>
      <p:cxnSp>
        <p:nvCxnSpPr>
          <p:cNvPr id="21" name="Straight Connector 20"/>
          <p:cNvCxnSpPr/>
          <p:nvPr/>
        </p:nvCxnSpPr>
        <p:spPr>
          <a:xfrm rot="5400000">
            <a:off x="1802607" y="3221038"/>
            <a:ext cx="419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94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381000" y="1038582"/>
            <a:ext cx="3266997" cy="4938713"/>
          </a:xfrm>
        </p:spPr>
        <p:txBody>
          <a:bodyPr>
            <a:normAutofit lnSpcReduction="10000"/>
          </a:bodyPr>
          <a:lstStyle/>
          <a:p>
            <a:pPr>
              <a:buFont typeface="Arial" pitchFamily="34" charset="0"/>
              <a:buNone/>
              <a:defRPr/>
            </a:pPr>
            <a:r>
              <a:rPr lang="en-US" sz="1600" b="1" dirty="0">
                <a:latin typeface="Calibri" panose="020F0502020204030204" pitchFamily="34" charset="0"/>
                <a:ea typeface="ヒラギノ角ゴ Pro W3"/>
                <a:cs typeface="Calibri" panose="020F0502020204030204" pitchFamily="34" charset="0"/>
              </a:rPr>
              <a:t>HAND RUB</a:t>
            </a:r>
            <a:r>
              <a:rPr lang="en-US" sz="1600" dirty="0">
                <a:latin typeface="Calibri" panose="020F0502020204030204" pitchFamily="34" charset="0"/>
                <a:ea typeface="ヒラギノ角ゴ Pro W3"/>
                <a:cs typeface="Calibri" panose="020F0502020204030204" pitchFamily="34" charset="0"/>
              </a:rPr>
              <a:t> (foam and gel)</a:t>
            </a:r>
          </a:p>
          <a:p>
            <a:pPr>
              <a:buFont typeface="Arial" pitchFamily="34" charset="0"/>
              <a:buNone/>
              <a:defRPr/>
            </a:pPr>
            <a:r>
              <a:rPr lang="en-US" sz="1600" u="sng" dirty="0">
                <a:latin typeface="Calibri" panose="020F0502020204030204" pitchFamily="34" charset="0"/>
                <a:ea typeface="ヒラギノ角ゴ Pro W3"/>
                <a:cs typeface="Calibri" panose="020F0502020204030204" pitchFamily="34" charset="0"/>
              </a:rPr>
              <a:t>Pros: </a:t>
            </a:r>
          </a:p>
          <a:p>
            <a:pPr>
              <a:buFont typeface="+mj-lt"/>
              <a:buAutoNum type="arabicPeriod"/>
              <a:defRPr/>
            </a:pPr>
            <a:r>
              <a:rPr lang="en-US" sz="1600" dirty="0">
                <a:latin typeface="Calibri" panose="020F0502020204030204" pitchFamily="34" charset="0"/>
                <a:ea typeface="ヒラギノ角ゴ Pro W3"/>
                <a:cs typeface="Calibri" panose="020F0502020204030204" pitchFamily="34" charset="0"/>
              </a:rPr>
              <a:t>Takes less time </a:t>
            </a:r>
          </a:p>
          <a:p>
            <a:pPr>
              <a:buFont typeface="+mj-lt"/>
              <a:buAutoNum type="arabicPeriod"/>
              <a:defRPr/>
            </a:pPr>
            <a:r>
              <a:rPr lang="en-US" sz="1600" dirty="0">
                <a:latin typeface="Calibri" panose="020F0502020204030204" pitchFamily="34" charset="0"/>
                <a:ea typeface="ヒラギノ角ゴ Pro W3"/>
                <a:cs typeface="Calibri" panose="020F0502020204030204" pitchFamily="34" charset="0"/>
              </a:rPr>
              <a:t>Contains moisturizers</a:t>
            </a:r>
          </a:p>
          <a:p>
            <a:pPr>
              <a:buFont typeface="+mj-lt"/>
              <a:buAutoNum type="arabicPeriod"/>
              <a:defRPr/>
            </a:pPr>
            <a:r>
              <a:rPr lang="en-US" sz="1600" dirty="0">
                <a:latin typeface="Calibri" panose="020F0502020204030204" pitchFamily="34" charset="0"/>
                <a:ea typeface="ヒラギノ角ゴ Pro W3"/>
                <a:cs typeface="Calibri" panose="020F0502020204030204" pitchFamily="34" charset="0"/>
              </a:rPr>
              <a:t>Readily accessible</a:t>
            </a:r>
          </a:p>
          <a:p>
            <a:pPr>
              <a:buFont typeface="Arial" pitchFamily="34" charset="0"/>
              <a:buNone/>
              <a:defRPr/>
            </a:pPr>
            <a:r>
              <a:rPr lang="en-US" sz="1600" u="sng" dirty="0">
                <a:latin typeface="Calibri" panose="020F0502020204030204" pitchFamily="34" charset="0"/>
                <a:ea typeface="ヒラギノ角ゴ Pro W3"/>
                <a:cs typeface="Calibri" panose="020F0502020204030204" pitchFamily="34" charset="0"/>
              </a:rPr>
              <a:t>Cons:</a:t>
            </a:r>
          </a:p>
          <a:p>
            <a:pPr>
              <a:buFont typeface="+mj-lt"/>
              <a:buAutoNum type="arabicPeriod"/>
              <a:defRPr/>
            </a:pPr>
            <a:r>
              <a:rPr lang="en-US" sz="1600" dirty="0">
                <a:latin typeface="Calibri" panose="020F0502020204030204" pitchFamily="34" charset="0"/>
                <a:ea typeface="ヒラギノ角ゴ Pro W3"/>
                <a:cs typeface="Calibri" panose="020F0502020204030204" pitchFamily="34" charset="0"/>
              </a:rPr>
              <a:t>Can’t be used for situations with gross contamination</a:t>
            </a:r>
          </a:p>
          <a:p>
            <a:pPr>
              <a:buFont typeface="Arial" pitchFamily="34" charset="0"/>
              <a:buNone/>
              <a:defRPr/>
            </a:pPr>
            <a:endParaRPr lang="en-US" sz="1600" dirty="0">
              <a:latin typeface="Calibri" panose="020F0502020204030204" pitchFamily="34" charset="0"/>
              <a:ea typeface="ヒラギノ角ゴ Pro W3"/>
              <a:cs typeface="Calibri" panose="020F0502020204030204" pitchFamily="34" charset="0"/>
            </a:endParaRPr>
          </a:p>
          <a:p>
            <a:pPr>
              <a:buFont typeface="Arial" pitchFamily="34" charset="0"/>
              <a:buNone/>
              <a:defRPr/>
            </a:pPr>
            <a:r>
              <a:rPr lang="en-US" sz="1600" u="sng" dirty="0">
                <a:latin typeface="Calibri" panose="020F0502020204030204" pitchFamily="34" charset="0"/>
                <a:ea typeface="ヒラギノ角ゴ Pro W3"/>
                <a:cs typeface="Calibri" panose="020F0502020204030204" pitchFamily="34" charset="0"/>
              </a:rPr>
              <a:t>Technique:</a:t>
            </a:r>
          </a:p>
          <a:p>
            <a:pPr>
              <a:defRPr/>
            </a:pPr>
            <a:r>
              <a:rPr lang="en-US" sz="1600" dirty="0">
                <a:latin typeface="Calibri" panose="020F0502020204030204" pitchFamily="34" charset="0"/>
                <a:ea typeface="ヒラギノ角ゴ Pro W3"/>
                <a:cs typeface="Calibri" panose="020F0502020204030204" pitchFamily="34" charset="0"/>
              </a:rPr>
              <a:t>Apply to palm of one hand (the amount used depends on specific hand rub product and the size of your hands).</a:t>
            </a:r>
          </a:p>
          <a:p>
            <a:pPr>
              <a:defRPr/>
            </a:pPr>
            <a:r>
              <a:rPr lang="en-US" sz="1600" dirty="0">
                <a:latin typeface="Calibri" panose="020F0502020204030204" pitchFamily="34" charset="0"/>
                <a:ea typeface="ヒラギノ角ゴ Pro W3"/>
                <a:cs typeface="Calibri" panose="020F0502020204030204" pitchFamily="34" charset="0"/>
              </a:rPr>
              <a:t>Rub hands together, covering all surfaces, focusing in particular on the fingertips and fingernails, until dry. </a:t>
            </a:r>
          </a:p>
          <a:p>
            <a:pPr>
              <a:buFont typeface="Arial" pitchFamily="34" charset="0"/>
              <a:buNone/>
              <a:defRPr/>
            </a:pPr>
            <a:r>
              <a:rPr lang="en-US" sz="1400" dirty="0">
                <a:latin typeface="Calibri" panose="020F0502020204030204" pitchFamily="34" charset="0"/>
                <a:ea typeface="ヒラギノ角ゴ Pro W3"/>
                <a:cs typeface="Calibri" panose="020F0502020204030204" pitchFamily="34" charset="0"/>
              </a:rPr>
              <a:t> </a:t>
            </a:r>
          </a:p>
          <a:p>
            <a:pPr>
              <a:defRPr/>
            </a:pPr>
            <a:endParaRPr lang="en-US" sz="1400" dirty="0">
              <a:ea typeface="ヒラギノ角ゴ Pro W3"/>
              <a:cs typeface="ヒラギノ角ゴ Pro W3"/>
            </a:endParaRPr>
          </a:p>
        </p:txBody>
      </p:sp>
      <p:sp>
        <p:nvSpPr>
          <p:cNvPr id="3481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4ED9D3F4-AD19-4458-ABD1-845F5B71728A}" type="slidenum">
              <a:rPr lang="en-US" smtClean="0"/>
              <a:pPr fontAlgn="base">
                <a:spcBef>
                  <a:spcPct val="0"/>
                </a:spcBef>
                <a:spcAft>
                  <a:spcPct val="0"/>
                </a:spcAft>
              </a:pPr>
              <a:t>8</a:t>
            </a:fld>
            <a:endParaRPr lang="en-US" dirty="0"/>
          </a:p>
        </p:txBody>
      </p:sp>
      <p:sp>
        <p:nvSpPr>
          <p:cNvPr id="34820" name="Rectangle 10"/>
          <p:cNvSpPr>
            <a:spLocks noChangeArrowheads="1"/>
          </p:cNvSpPr>
          <p:nvPr/>
        </p:nvSpPr>
        <p:spPr bwMode="auto">
          <a:xfrm>
            <a:off x="381000" y="390525"/>
            <a:ext cx="8763000" cy="6705600"/>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dirty="0">
              <a:solidFill>
                <a:prstClr val="black"/>
              </a:solidFill>
            </a:endParaRPr>
          </a:p>
        </p:txBody>
      </p:sp>
      <p:sp>
        <p:nvSpPr>
          <p:cNvPr id="34821" name="Rectangle 10"/>
          <p:cNvSpPr>
            <a:spLocks noGrp="1" noChangeArrowheads="1"/>
          </p:cNvSpPr>
          <p:nvPr>
            <p:ph type="title"/>
          </p:nvPr>
        </p:nvSpPr>
        <p:spPr>
          <a:xfrm>
            <a:off x="2324100" y="126206"/>
            <a:ext cx="4762500" cy="762000"/>
          </a:xfrm>
        </p:spPr>
        <p:txBody>
          <a:bodyPr wrap="none"/>
          <a:lstStyle/>
          <a:p>
            <a:pPr algn="l"/>
            <a:r>
              <a:rPr lang="en-US" sz="2600" dirty="0">
                <a:ea typeface="ヒラギノ角ゴ Pro W3"/>
                <a:cs typeface="ヒラギノ角ゴ Pro W3"/>
              </a:rPr>
              <a:t>Hand Rub vs. Soap and Water</a:t>
            </a:r>
          </a:p>
        </p:txBody>
      </p:sp>
      <p:sp>
        <p:nvSpPr>
          <p:cNvPr id="6" name="TextBox 5"/>
          <p:cNvSpPr txBox="1"/>
          <p:nvPr/>
        </p:nvSpPr>
        <p:spPr>
          <a:xfrm>
            <a:off x="4388445" y="995720"/>
            <a:ext cx="3924300" cy="5232202"/>
          </a:xfrm>
          <a:prstGeom prst="rect">
            <a:avLst/>
          </a:prstGeom>
          <a:noFill/>
        </p:spPr>
        <p:txBody>
          <a:bodyPr wrap="square">
            <a:spAutoFit/>
          </a:bodyPr>
          <a:lstStyle/>
          <a:p>
            <a:pPr fontAlgn="base">
              <a:spcBef>
                <a:spcPct val="0"/>
              </a:spcBef>
              <a:spcAft>
                <a:spcPct val="0"/>
              </a:spcAft>
              <a:buFont typeface="Arial" pitchFamily="34" charset="0"/>
              <a:buNone/>
              <a:defRPr/>
            </a:pPr>
            <a:r>
              <a:rPr lang="en-US" sz="1600" b="1" dirty="0">
                <a:solidFill>
                  <a:prstClr val="black"/>
                </a:solidFill>
                <a:latin typeface="Calibri" panose="020F0502020204030204" pitchFamily="34" charset="0"/>
                <a:ea typeface="ヒラギノ角ゴ Pro W3"/>
                <a:cs typeface="Calibri" panose="020F0502020204030204" pitchFamily="34" charset="0"/>
              </a:rPr>
              <a:t>HANDWASHING</a:t>
            </a:r>
            <a:r>
              <a:rPr lang="en-US" sz="1600" dirty="0">
                <a:solidFill>
                  <a:prstClr val="black"/>
                </a:solidFill>
                <a:latin typeface="Calibri" panose="020F0502020204030204" pitchFamily="34" charset="0"/>
                <a:ea typeface="ヒラギノ角ゴ Pro W3"/>
                <a:cs typeface="Calibri" panose="020F0502020204030204" pitchFamily="34" charset="0"/>
              </a:rPr>
              <a:t> (soap and water)</a:t>
            </a:r>
          </a:p>
          <a:p>
            <a:pPr fontAlgn="base">
              <a:spcBef>
                <a:spcPct val="0"/>
              </a:spcBef>
              <a:spcAft>
                <a:spcPct val="0"/>
              </a:spcAft>
              <a:buFont typeface="Arial" pitchFamily="34" charset="0"/>
              <a:buNone/>
              <a:defRPr/>
            </a:pPr>
            <a:r>
              <a:rPr lang="en-US" sz="1600" u="sng" dirty="0">
                <a:solidFill>
                  <a:prstClr val="black"/>
                </a:solidFill>
                <a:latin typeface="Calibri" panose="020F0502020204030204" pitchFamily="34" charset="0"/>
                <a:ea typeface="ヒラギノ角ゴ Pro W3"/>
                <a:cs typeface="Calibri" panose="020F0502020204030204" pitchFamily="34" charset="0"/>
              </a:rPr>
              <a:t>Pros:</a:t>
            </a:r>
          </a:p>
          <a:p>
            <a:pPr marL="342900" indent="-342900" fontAlgn="base">
              <a:spcBef>
                <a:spcPct val="0"/>
              </a:spcBef>
              <a:spcAft>
                <a:spcPct val="0"/>
              </a:spcAft>
              <a:buFont typeface="+mj-lt"/>
              <a:buAutoNum type="arabicPeriod"/>
              <a:defRPr/>
            </a:pPr>
            <a:r>
              <a:rPr lang="en-US" sz="1600" dirty="0">
                <a:solidFill>
                  <a:prstClr val="black"/>
                </a:solidFill>
                <a:latin typeface="Calibri" panose="020F0502020204030204" pitchFamily="34" charset="0"/>
                <a:ea typeface="ヒラギノ角ゴ Pro W3"/>
                <a:cs typeface="Calibri" panose="020F0502020204030204" pitchFamily="34" charset="0"/>
              </a:rPr>
              <a:t>Effective for all situations.</a:t>
            </a:r>
          </a:p>
          <a:p>
            <a:pPr marL="342900" indent="-342900" fontAlgn="base">
              <a:spcBef>
                <a:spcPct val="0"/>
              </a:spcBef>
              <a:spcAft>
                <a:spcPct val="0"/>
              </a:spcAft>
              <a:buFont typeface="+mj-lt"/>
              <a:buAutoNum type="arabicPeriod"/>
              <a:defRPr/>
            </a:pPr>
            <a:endParaRPr lang="en-US" sz="1600" dirty="0">
              <a:solidFill>
                <a:prstClr val="black"/>
              </a:solidFill>
              <a:latin typeface="Calibri" panose="020F0502020204030204" pitchFamily="34" charset="0"/>
              <a:ea typeface="ヒラギノ角ゴ Pro W3"/>
              <a:cs typeface="Calibri" panose="020F0502020204030204" pitchFamily="34" charset="0"/>
            </a:endParaRPr>
          </a:p>
          <a:p>
            <a:pPr marL="342900" indent="-342900" fontAlgn="base">
              <a:spcBef>
                <a:spcPct val="0"/>
              </a:spcBef>
              <a:spcAft>
                <a:spcPct val="0"/>
              </a:spcAft>
              <a:defRPr/>
            </a:pPr>
            <a:endParaRPr lang="en-US" sz="1600" dirty="0">
              <a:solidFill>
                <a:prstClr val="black"/>
              </a:solidFill>
              <a:latin typeface="Calibri" panose="020F0502020204030204" pitchFamily="34" charset="0"/>
              <a:ea typeface="ヒラギノ角ゴ Pro W3"/>
              <a:cs typeface="Calibri" panose="020F0502020204030204" pitchFamily="34" charset="0"/>
            </a:endParaRPr>
          </a:p>
          <a:p>
            <a:pPr marL="342900" indent="-342900" fontAlgn="base">
              <a:spcBef>
                <a:spcPct val="0"/>
              </a:spcBef>
              <a:spcAft>
                <a:spcPct val="0"/>
              </a:spcAft>
              <a:defRPr/>
            </a:pPr>
            <a:r>
              <a:rPr lang="en-US" sz="1600" u="sng" dirty="0">
                <a:solidFill>
                  <a:prstClr val="black"/>
                </a:solidFill>
                <a:latin typeface="Calibri" panose="020F0502020204030204" pitchFamily="34" charset="0"/>
                <a:ea typeface="ヒラギノ角ゴ Pro W3"/>
                <a:cs typeface="Calibri" panose="020F0502020204030204" pitchFamily="34" charset="0"/>
              </a:rPr>
              <a:t>Cons:</a:t>
            </a:r>
          </a:p>
          <a:p>
            <a:pPr marL="342900" indent="-342900" fontAlgn="base">
              <a:spcBef>
                <a:spcPct val="0"/>
              </a:spcBef>
              <a:spcAft>
                <a:spcPct val="0"/>
              </a:spcAft>
              <a:buFont typeface="+mj-lt"/>
              <a:buAutoNum type="arabicPeriod"/>
              <a:defRPr/>
            </a:pPr>
            <a:r>
              <a:rPr lang="en-US" sz="1600" dirty="0">
                <a:solidFill>
                  <a:prstClr val="black"/>
                </a:solidFill>
                <a:latin typeface="Calibri" panose="020F0502020204030204" pitchFamily="34" charset="0"/>
                <a:ea typeface="ヒラギノ角ゴ Pro W3"/>
                <a:cs typeface="Calibri" panose="020F0502020204030204" pitchFamily="34" charset="0"/>
              </a:rPr>
              <a:t>Takes more time</a:t>
            </a:r>
          </a:p>
          <a:p>
            <a:pPr marL="342900" indent="-342900" fontAlgn="base">
              <a:spcBef>
                <a:spcPct val="0"/>
              </a:spcBef>
              <a:spcAft>
                <a:spcPct val="0"/>
              </a:spcAft>
              <a:buFont typeface="+mj-lt"/>
              <a:buAutoNum type="arabicPeriod"/>
              <a:defRPr/>
            </a:pPr>
            <a:r>
              <a:rPr lang="en-US" sz="1600" dirty="0">
                <a:solidFill>
                  <a:prstClr val="black"/>
                </a:solidFill>
                <a:latin typeface="Calibri" panose="020F0502020204030204" pitchFamily="34" charset="0"/>
                <a:ea typeface="ヒラギノ角ゴ Pro W3"/>
                <a:cs typeface="Calibri" panose="020F0502020204030204" pitchFamily="34" charset="0"/>
              </a:rPr>
              <a:t>Can be more drying than foam/gel</a:t>
            </a:r>
          </a:p>
          <a:p>
            <a:pPr marL="342900" indent="-342900" fontAlgn="base">
              <a:spcBef>
                <a:spcPct val="0"/>
              </a:spcBef>
              <a:spcAft>
                <a:spcPct val="0"/>
              </a:spcAft>
              <a:buFont typeface="+mj-lt"/>
              <a:buAutoNum type="arabicPeriod"/>
              <a:defRPr/>
            </a:pPr>
            <a:r>
              <a:rPr lang="en-US" sz="1600" dirty="0">
                <a:solidFill>
                  <a:prstClr val="black"/>
                </a:solidFill>
                <a:latin typeface="Calibri" panose="020F0502020204030204" pitchFamily="34" charset="0"/>
                <a:ea typeface="ヒラギノ角ゴ Pro W3"/>
                <a:cs typeface="Calibri" panose="020F0502020204030204" pitchFamily="34" charset="0"/>
              </a:rPr>
              <a:t>Sink and soap not always nearby</a:t>
            </a:r>
          </a:p>
          <a:p>
            <a:pPr marL="342900" indent="-342900" fontAlgn="base">
              <a:spcBef>
                <a:spcPct val="0"/>
              </a:spcBef>
              <a:spcAft>
                <a:spcPct val="0"/>
              </a:spcAft>
              <a:defRPr/>
            </a:pPr>
            <a:endParaRPr lang="en-US" sz="1600" dirty="0">
              <a:solidFill>
                <a:prstClr val="black"/>
              </a:solidFill>
              <a:latin typeface="Calibri" panose="020F0502020204030204" pitchFamily="34" charset="0"/>
              <a:ea typeface="ヒラギノ角ゴ Pro W3"/>
              <a:cs typeface="Calibri" panose="020F0502020204030204" pitchFamily="34" charset="0"/>
            </a:endParaRPr>
          </a:p>
          <a:p>
            <a:pPr marL="342900" indent="-342900" fontAlgn="base">
              <a:spcBef>
                <a:spcPct val="0"/>
              </a:spcBef>
              <a:spcAft>
                <a:spcPct val="0"/>
              </a:spcAft>
              <a:defRPr/>
            </a:pPr>
            <a:r>
              <a:rPr lang="en-US" sz="1600" u="sng" dirty="0">
                <a:solidFill>
                  <a:prstClr val="black"/>
                </a:solidFill>
                <a:latin typeface="Calibri" panose="020F0502020204030204" pitchFamily="34" charset="0"/>
                <a:ea typeface="ヒラギノ角ゴ Pro W3"/>
                <a:cs typeface="Calibri" panose="020F0502020204030204" pitchFamily="34" charset="0"/>
              </a:rPr>
              <a:t>Technique:</a:t>
            </a:r>
          </a:p>
          <a:p>
            <a:pPr marL="342900" indent="-342900" fontAlgn="base">
              <a:spcBef>
                <a:spcPct val="0"/>
              </a:spcBef>
              <a:spcAft>
                <a:spcPct val="0"/>
              </a:spcAft>
              <a:buFont typeface="Arial" panose="020B0604020202020204"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Wet hands with water. </a:t>
            </a:r>
          </a:p>
          <a:p>
            <a:pPr marL="342900" indent="-342900" fontAlgn="base">
              <a:spcBef>
                <a:spcPct val="0"/>
              </a:spcBef>
              <a:spcAft>
                <a:spcPct val="0"/>
              </a:spcAft>
              <a:buFont typeface="Arial" panose="020B0604020202020204"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Apply soap. </a:t>
            </a:r>
          </a:p>
          <a:p>
            <a:pPr marL="342900" indent="-342900" fontAlgn="base">
              <a:spcBef>
                <a:spcPct val="0"/>
              </a:spcBef>
              <a:spcAft>
                <a:spcPct val="0"/>
              </a:spcAft>
              <a:buFont typeface="Arial" panose="020B0604020202020204"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Rub hands together for at least </a:t>
            </a:r>
            <a:r>
              <a:rPr lang="en-US" sz="1600" b="1" dirty="0">
                <a:solidFill>
                  <a:srgbClr val="FF0000"/>
                </a:solidFill>
                <a:latin typeface="Calibri" panose="020F0502020204030204" pitchFamily="34" charset="0"/>
                <a:ea typeface="ヒラギノ角ゴ Pro W3"/>
                <a:cs typeface="Calibri" panose="020F0502020204030204" pitchFamily="34" charset="0"/>
              </a:rPr>
              <a:t>(insert facility time)</a:t>
            </a:r>
            <a:r>
              <a:rPr lang="en-US" sz="1600" dirty="0">
                <a:solidFill>
                  <a:prstClr val="black"/>
                </a:solidFill>
                <a:latin typeface="Calibri" panose="020F0502020204030204" pitchFamily="34" charset="0"/>
                <a:ea typeface="ヒラギノ角ゴ Pro W3"/>
                <a:cs typeface="Calibri" panose="020F0502020204030204" pitchFamily="34" charset="0"/>
              </a:rPr>
              <a:t> seconds, covering all surfaces, focusing on fingertips and fingernails. </a:t>
            </a:r>
          </a:p>
          <a:p>
            <a:pPr marL="342900" indent="-342900" fontAlgn="base">
              <a:spcBef>
                <a:spcPct val="0"/>
              </a:spcBef>
              <a:spcAft>
                <a:spcPct val="0"/>
              </a:spcAft>
              <a:buFont typeface="Arial" panose="020B0604020202020204"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Rinse under running water and dry with disposable towel. </a:t>
            </a:r>
          </a:p>
          <a:p>
            <a:pPr marL="342900" indent="-342900" fontAlgn="base">
              <a:spcBef>
                <a:spcPct val="0"/>
              </a:spcBef>
              <a:spcAft>
                <a:spcPct val="0"/>
              </a:spcAft>
              <a:buFont typeface="Arial" panose="020B0604020202020204" pitchFamily="34" charset="0"/>
              <a:buChar char="•"/>
              <a:defRPr/>
            </a:pPr>
            <a:r>
              <a:rPr lang="en-US" sz="1600" dirty="0">
                <a:solidFill>
                  <a:prstClr val="black"/>
                </a:solidFill>
                <a:latin typeface="Calibri" panose="020F0502020204030204" pitchFamily="34" charset="0"/>
                <a:ea typeface="ヒラギノ角ゴ Pro W3"/>
                <a:cs typeface="Calibri" panose="020F0502020204030204" pitchFamily="34" charset="0"/>
              </a:rPr>
              <a:t>Use the towel to turn off the faucet. </a:t>
            </a:r>
          </a:p>
          <a:p>
            <a:pPr fontAlgn="base">
              <a:spcBef>
                <a:spcPct val="0"/>
              </a:spcBef>
              <a:spcAft>
                <a:spcPct val="0"/>
              </a:spcAft>
              <a:defRPr/>
            </a:pPr>
            <a:endParaRPr lang="en-US" sz="1400" dirty="0">
              <a:solidFill>
                <a:prstClr val="black"/>
              </a:solidFill>
              <a:latin typeface="Arial" pitchFamily="34" charset="0"/>
            </a:endParaRPr>
          </a:p>
        </p:txBody>
      </p:sp>
      <p:cxnSp>
        <p:nvCxnSpPr>
          <p:cNvPr id="10" name="Straight Connector 9"/>
          <p:cNvCxnSpPr/>
          <p:nvPr/>
        </p:nvCxnSpPr>
        <p:spPr>
          <a:xfrm rot="5400000">
            <a:off x="1962149" y="3400425"/>
            <a:ext cx="449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2"/>
          <p:cNvPicPr>
            <a:picLocks noChangeArrowheads="1"/>
          </p:cNvPicPr>
          <p:nvPr/>
        </p:nvPicPr>
        <p:blipFill>
          <a:blip r:embed="rId3" cstate="print"/>
          <a:srcRect/>
          <a:stretch>
            <a:fillRect/>
          </a:stretch>
        </p:blipFill>
        <p:spPr bwMode="auto">
          <a:xfrm>
            <a:off x="7965703" y="1162050"/>
            <a:ext cx="949698" cy="1352550"/>
          </a:xfrm>
          <a:prstGeom prst="rect">
            <a:avLst/>
          </a:prstGeom>
          <a:noFill/>
          <a:ln w="28575">
            <a:noFill/>
            <a:miter lim="800000"/>
            <a:headEnd/>
            <a:tailEnd/>
          </a:ln>
        </p:spPr>
      </p:pic>
      <p:pic>
        <p:nvPicPr>
          <p:cNvPr id="27650" name="Picture 2" descr="H:\Hand Hygiene\Hand Hygiene Improvement Project\Peer Observations\ABHR Dispensers 002.jpg"/>
          <p:cNvPicPr>
            <a:picLocks noChangeAspect="1" noChangeArrowheads="1"/>
          </p:cNvPicPr>
          <p:nvPr/>
        </p:nvPicPr>
        <p:blipFill>
          <a:blip r:embed="rId4" cstate="print"/>
          <a:srcRect l="6349" r="17460"/>
          <a:stretch>
            <a:fillRect/>
          </a:stretch>
        </p:blipFill>
        <p:spPr bwMode="auto">
          <a:xfrm>
            <a:off x="3160759" y="1152525"/>
            <a:ext cx="827273" cy="1447728"/>
          </a:xfrm>
          <a:prstGeom prst="rect">
            <a:avLst/>
          </a:prstGeom>
          <a:noFill/>
          <a:ln>
            <a:solidFill>
              <a:srgbClr val="006600"/>
            </a:solidFill>
          </a:ln>
        </p:spPr>
      </p:pic>
      <p:sp>
        <p:nvSpPr>
          <p:cNvPr id="2" name="Rectangle 1">
            <a:extLst>
              <a:ext uri="{FF2B5EF4-FFF2-40B4-BE49-F238E27FC236}">
                <a16:creationId xmlns:a16="http://schemas.microsoft.com/office/drawing/2014/main" id="{9C86E9E7-6478-4966-9474-FAC69BBC52FD}"/>
              </a:ext>
            </a:extLst>
          </p:cNvPr>
          <p:cNvSpPr/>
          <p:nvPr/>
        </p:nvSpPr>
        <p:spPr>
          <a:xfrm>
            <a:off x="3394831" y="2135981"/>
            <a:ext cx="414805" cy="14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9DB923-4D17-40FA-95E0-434D8C4203C5}"/>
              </a:ext>
            </a:extLst>
          </p:cNvPr>
          <p:cNvSpPr/>
          <p:nvPr/>
        </p:nvSpPr>
        <p:spPr>
          <a:xfrm>
            <a:off x="8217495" y="2135981"/>
            <a:ext cx="427412" cy="145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363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B563D6-D5F4-416A-86B1-729285C0428A}" type="slidenum">
              <a:rPr lang="en-US" smtClean="0"/>
              <a:pPr>
                <a:defRPr/>
              </a:pPr>
              <a:t>9</a:t>
            </a:fld>
            <a:endParaRPr lang="en-US" dirty="0"/>
          </a:p>
        </p:txBody>
      </p:sp>
      <p:sp>
        <p:nvSpPr>
          <p:cNvPr id="5" name="Title 1"/>
          <p:cNvSpPr>
            <a:spLocks noGrp="1"/>
          </p:cNvSpPr>
          <p:nvPr>
            <p:ph type="title"/>
          </p:nvPr>
        </p:nvSpPr>
        <p:spPr>
          <a:xfrm>
            <a:off x="457200" y="274638"/>
            <a:ext cx="8229600" cy="1143000"/>
          </a:xfrm>
        </p:spPr>
        <p:txBody>
          <a:bodyPr/>
          <a:lstStyle/>
          <a:p>
            <a:r>
              <a:rPr lang="en-US" sz="2800" dirty="0">
                <a:latin typeface="Calibri" panose="020F0502020204030204" pitchFamily="34" charset="0"/>
                <a:cs typeface="Calibri" panose="020F0502020204030204" pitchFamily="34" charset="0"/>
              </a:rPr>
              <a:t>Speak Up for Resident Safety</a:t>
            </a:r>
          </a:p>
        </p:txBody>
      </p:sp>
      <p:sp>
        <p:nvSpPr>
          <p:cNvPr id="6" name="Slide Number Placeholder 3"/>
          <p:cNvSpPr txBox="1">
            <a:spLocks/>
          </p:cNvSpPr>
          <p:nvPr/>
        </p:nvSpPr>
        <p:spPr>
          <a:xfrm>
            <a:off x="6858000" y="6356350"/>
            <a:ext cx="2133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8F84602-2DBF-4A28-B452-397EF85C2158}" type="slidenum">
              <a:rPr kumimoji="0" lang="en-US" sz="900" b="0" i="0" u="none" strike="noStrike" kern="1200" cap="none" spc="0" normalizeH="0" baseline="0" noProof="0" smtClean="0">
                <a:ln>
                  <a:noFill/>
                </a:ln>
                <a:solidFill>
                  <a:srgbClr val="898989"/>
                </a:solidFill>
                <a:effectLst/>
                <a:uLnTx/>
                <a:uFillTx/>
                <a:latin typeface="Calibri"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898989"/>
              </a:solidFill>
              <a:effectLst/>
              <a:uLnTx/>
              <a:uFillTx/>
              <a:latin typeface="Calibri" pitchFamily="34" charset="0"/>
              <a:ea typeface="ヒラギノ角ゴ Pro W3" charset="-128"/>
              <a:cs typeface="+mn-cs"/>
            </a:endParaRPr>
          </a:p>
        </p:txBody>
      </p:sp>
      <p:sp>
        <p:nvSpPr>
          <p:cNvPr id="7" name="Content Placeholder 5"/>
          <p:cNvSpPr>
            <a:spLocks noGrp="1"/>
          </p:cNvSpPr>
          <p:nvPr>
            <p:ph idx="1"/>
          </p:nvPr>
        </p:nvSpPr>
        <p:spPr>
          <a:xfrm>
            <a:off x="3657600" y="2286000"/>
            <a:ext cx="5029200" cy="2362200"/>
          </a:xfrm>
        </p:spPr>
        <p:txBody>
          <a:bodyPr/>
          <a:lstStyle/>
          <a:p>
            <a:pPr>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Resident safety is a team effort.</a:t>
            </a:r>
          </a:p>
          <a:p>
            <a:pPr>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Be empowered to speak up and remind a colleague if they forget to perform hand hygiene.</a:t>
            </a:r>
          </a:p>
          <a:p>
            <a:pPr>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Lead by example.</a:t>
            </a:r>
          </a:p>
        </p:txBody>
      </p:sp>
      <p:pic>
        <p:nvPicPr>
          <p:cNvPr id="8" name="Picture 2050" descr="C:\WINNT\Profiles\Ellen\Desktop\Dave\Didn'tWash2.jpg"/>
          <p:cNvPicPr>
            <a:picLocks noChangeAspect="1" noChangeArrowheads="1"/>
          </p:cNvPicPr>
          <p:nvPr/>
        </p:nvPicPr>
        <p:blipFill>
          <a:blip r:embed="rId3"/>
          <a:srcRect/>
          <a:stretch>
            <a:fillRect/>
          </a:stretch>
        </p:blipFill>
        <p:spPr bwMode="auto">
          <a:xfrm>
            <a:off x="457200" y="1828800"/>
            <a:ext cx="2819400" cy="339326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526884218"/>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APIC Consulting_PPT Master_2016</Template>
  <TotalTime>2810</TotalTime>
  <Words>1622</Words>
  <Application>Microsoft Office PowerPoint</Application>
  <PresentationFormat>On-screen Show (4:3)</PresentationFormat>
  <Paragraphs>118</Paragraphs>
  <Slides>10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Times New Roman</vt:lpstr>
      <vt:lpstr>Wingdings</vt:lpstr>
      <vt:lpstr>ヒラギノ角ゴ Pro W3</vt:lpstr>
      <vt:lpstr>Office Theme</vt:lpstr>
      <vt:lpstr>Worksheet</vt:lpstr>
      <vt:lpstr>PowerPoint Presentation</vt:lpstr>
      <vt:lpstr>Improving Hand Hygiene at  Insert Facility Name</vt:lpstr>
      <vt:lpstr>Why is hand hygiene important?</vt:lpstr>
      <vt:lpstr>Make Cleaning Your Hands A Habit</vt:lpstr>
      <vt:lpstr>The Facts: Gloves and Hand Hygiene</vt:lpstr>
      <vt:lpstr>PowerPoint Presentation</vt:lpstr>
      <vt:lpstr>PowerPoint Presentation</vt:lpstr>
      <vt:lpstr>Hand Rub vs. Soap and Water</vt:lpstr>
      <vt:lpstr>Speak Up for Resident Safety</vt:lpstr>
      <vt:lpstr>In Conclusion</vt:lpstr>
    </vt:vector>
  </TitlesOfParts>
  <Company>APIC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Nesbitt</dc:creator>
  <cp:lastModifiedBy>Mary Alice Lavin</cp:lastModifiedBy>
  <cp:revision>91</cp:revision>
  <cp:lastPrinted>2017-07-07T15:56:27Z</cp:lastPrinted>
  <dcterms:created xsi:type="dcterms:W3CDTF">2017-06-27T21:41:40Z</dcterms:created>
  <dcterms:modified xsi:type="dcterms:W3CDTF">2019-03-22T12:51:27Z</dcterms:modified>
</cp:coreProperties>
</file>