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6.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7.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8.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FFD65A_4B8D0EC9.xml" ContentType="application/vnd.ms-powerpoint.comments+xml"/>
  <Override PartName="/ppt/notesSlides/notesSlide8.xml" ContentType="application/vnd.openxmlformats-officedocument.presentationml.notesSlide+xml"/>
  <Override PartName="/ppt/comments/modernComment_7FFFD659_DE903DB4.xml" ContentType="application/vnd.ms-powerpoint.comment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7FFFD650_98305AD4.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7FFFD64D_9BD12A5F.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5204" r:id="rId5"/>
    <p:sldMasterId id="2147483714" r:id="rId6"/>
    <p:sldMasterId id="2147484833" r:id="rId7"/>
    <p:sldMasterId id="2147484883" r:id="rId8"/>
    <p:sldMasterId id="2147484963" r:id="rId9"/>
    <p:sldMasterId id="2147485052" r:id="rId10"/>
    <p:sldMasterId id="2147485197" r:id="rId11"/>
    <p:sldMasterId id="2147483762" r:id="rId12"/>
  </p:sldMasterIdLst>
  <p:notesMasterIdLst>
    <p:notesMasterId r:id="rId55"/>
  </p:notesMasterIdLst>
  <p:handoutMasterIdLst>
    <p:handoutMasterId r:id="rId56"/>
  </p:handoutMasterIdLst>
  <p:sldIdLst>
    <p:sldId id="2147472945" r:id="rId13"/>
    <p:sldId id="257" r:id="rId14"/>
    <p:sldId id="258" r:id="rId15"/>
    <p:sldId id="2147472947" r:id="rId16"/>
    <p:sldId id="2147472951" r:id="rId17"/>
    <p:sldId id="2147472969" r:id="rId18"/>
    <p:sldId id="2147472968" r:id="rId19"/>
    <p:sldId id="2147472967" r:id="rId20"/>
    <p:sldId id="2147472966" r:id="rId21"/>
    <p:sldId id="2147472965" r:id="rId22"/>
    <p:sldId id="2147472964" r:id="rId23"/>
    <p:sldId id="2147472963" r:id="rId24"/>
    <p:sldId id="2147472962" r:id="rId25"/>
    <p:sldId id="2147472961" r:id="rId26"/>
    <p:sldId id="2147472960" r:id="rId27"/>
    <p:sldId id="2147472959" r:id="rId28"/>
    <p:sldId id="2147472958" r:id="rId29"/>
    <p:sldId id="2147472957" r:id="rId30"/>
    <p:sldId id="2147472956" r:id="rId31"/>
    <p:sldId id="2147472955" r:id="rId32"/>
    <p:sldId id="2147472954" r:id="rId33"/>
    <p:sldId id="2147472953" r:id="rId34"/>
    <p:sldId id="2147472987" r:id="rId35"/>
    <p:sldId id="2147472986" r:id="rId36"/>
    <p:sldId id="2147472985" r:id="rId37"/>
    <p:sldId id="2147472984" r:id="rId38"/>
    <p:sldId id="2147472983" r:id="rId39"/>
    <p:sldId id="2147472982" r:id="rId40"/>
    <p:sldId id="2147472981" r:id="rId41"/>
    <p:sldId id="2147472980" r:id="rId42"/>
    <p:sldId id="2147472979" r:id="rId43"/>
    <p:sldId id="2147472978" r:id="rId44"/>
    <p:sldId id="2147472977" r:id="rId45"/>
    <p:sldId id="2147472976" r:id="rId46"/>
    <p:sldId id="2147472975" r:id="rId47"/>
    <p:sldId id="2147472974" r:id="rId48"/>
    <p:sldId id="2147472973" r:id="rId49"/>
    <p:sldId id="2147472972" r:id="rId50"/>
    <p:sldId id="2147472971" r:id="rId51"/>
    <p:sldId id="2147472970" r:id="rId52"/>
    <p:sldId id="275" r:id="rId53"/>
    <p:sldId id="276" r:id="rId5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Intro" id="{6CEB68F5-3A79-40C2-AC21-D32B8747758F}">
          <p14:sldIdLst>
            <p14:sldId id="2147472945"/>
            <p14:sldId id="257"/>
            <p14:sldId id="258"/>
            <p14:sldId id="2147472947"/>
            <p14:sldId id="2147472951"/>
            <p14:sldId id="2147472969"/>
            <p14:sldId id="2147472968"/>
            <p14:sldId id="2147472967"/>
            <p14:sldId id="2147472966"/>
            <p14:sldId id="2147472965"/>
            <p14:sldId id="2147472964"/>
            <p14:sldId id="2147472963"/>
            <p14:sldId id="2147472962"/>
            <p14:sldId id="2147472961"/>
            <p14:sldId id="2147472960"/>
            <p14:sldId id="2147472959"/>
            <p14:sldId id="2147472958"/>
            <p14:sldId id="2147472957"/>
            <p14:sldId id="2147472956"/>
            <p14:sldId id="2147472955"/>
            <p14:sldId id="2147472954"/>
            <p14:sldId id="2147472953"/>
          </p14:sldIdLst>
        </p14:section>
        <p14:section name="Ending" id="{77CB6BDE-DAE0-4D06-9D93-5DB6E2D62F00}">
          <p14:sldIdLst>
            <p14:sldId id="2147472987"/>
            <p14:sldId id="2147472986"/>
            <p14:sldId id="2147472985"/>
            <p14:sldId id="2147472984"/>
            <p14:sldId id="2147472983"/>
            <p14:sldId id="2147472982"/>
            <p14:sldId id="2147472981"/>
            <p14:sldId id="2147472980"/>
            <p14:sldId id="2147472979"/>
            <p14:sldId id="2147472978"/>
            <p14:sldId id="2147472977"/>
            <p14:sldId id="2147472976"/>
            <p14:sldId id="2147472975"/>
            <p14:sldId id="2147472974"/>
            <p14:sldId id="2147472973"/>
            <p14:sldId id="2147472972"/>
            <p14:sldId id="2147472971"/>
            <p14:sldId id="2147472970"/>
            <p14:sldId id="275"/>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055A02-7692-4D5E-3218-883AE912842C}" name="Thomas C. Roome" initials="TR" userId="b578bdeac37997b3" providerId="Windows Live"/>
  <p188:author id="{8FBDD80F-CCFC-9022-7075-AB76CAC387A9}" name="Karen Trimberger" initials="KT" userId="a3d6520c0fe11b3d" providerId="Windows Live"/>
  <p188:author id="{C61C3D25-9A80-811A-051F-BE88B8B5B764}" name="Linchangco, Purisima" initials="LP" userId="S::purisima.linchangco@illinois.gov::ff250f22-021b-421f-9961-6a8a0a109ad9" providerId="AD"/>
  <p188:author id="{E25056E0-AFB3-7BAE-254E-89365AF83D3A}" name="Deb Burdsall" initials="DB" userId="fa3825c144ca5b3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nnon Calus" initials="SC" lastIdx="1" clrIdx="0">
    <p:extLst>
      <p:ext uri="{19B8F6BF-5375-455C-9EA6-DF929625EA0E}">
        <p15:presenceInfo xmlns:p15="http://schemas.microsoft.com/office/powerpoint/2012/main" userId="8a5bed21253c4396" providerId="Windows Live"/>
      </p:ext>
    </p:extLst>
  </p:cmAuthor>
  <p:cmAuthor id="2" name="ANGELA TANG" initials="AT" lastIdx="4" clrIdx="1">
    <p:extLst>
      <p:ext uri="{19B8F6BF-5375-455C-9EA6-DF929625EA0E}">
        <p15:presenceInfo xmlns:p15="http://schemas.microsoft.com/office/powerpoint/2012/main" userId="S-1-5-21-2089814041-1863648172-1259821489-72937" providerId="AD"/>
      </p:ext>
    </p:extLst>
  </p:cmAuthor>
  <p:cmAuthor id="3" name="Karen Trimberger" initials="KT" lastIdx="2" clrIdx="2">
    <p:extLst>
      <p:ext uri="{19B8F6BF-5375-455C-9EA6-DF929625EA0E}">
        <p15:presenceInfo xmlns:p15="http://schemas.microsoft.com/office/powerpoint/2012/main" userId="a3d6520c0fe11b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49D21-49C3-8B9B-42C3-5B0CF857BB97}" v="122" dt="2023-01-13T18:10:39.00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000000"/>
        </a:fontRef>
        <a:srgbClr val="000000"/>
      </a:tcTxStyle>
      <a:tcStyle>
        <a:tcBdr>
          <a:left>
            <a:ln w="9525" cap="flat">
              <a:solidFill>
                <a:srgbClr val="46AAC4"/>
              </a:solidFill>
              <a:prstDash val="solid"/>
              <a:round/>
            </a:ln>
          </a:left>
          <a:right>
            <a:ln w="9525" cap="flat">
              <a:solidFill>
                <a:srgbClr val="46AAC4"/>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chemeClr val="accent5"/>
              </a:solidFill>
              <a:prstDash val="solid"/>
              <a:round/>
            </a:ln>
          </a:top>
          <a:bottom>
            <a:ln w="9525" cap="flat">
              <a:solidFill>
                <a:srgbClr val="46AAC4"/>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46AAC4"/>
              </a:solidFill>
              <a:prstDash val="solid"/>
              <a:round/>
            </a:ln>
          </a:top>
          <a:bottom>
            <a:ln w="9525" cap="flat">
              <a:solidFill>
                <a:srgbClr val="46AAC4"/>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2" autoAdjust="0"/>
    <p:restoredTop sz="87995" autoAdjust="0"/>
  </p:normalViewPr>
  <p:slideViewPr>
    <p:cSldViewPr snapToGrid="0">
      <p:cViewPr varScale="1">
        <p:scale>
          <a:sx n="76" d="100"/>
          <a:sy n="76" d="100"/>
        </p:scale>
        <p:origin x="446"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omments/modernComment_7FFFD64D_9BD12A5F.xml><?xml version="1.0" encoding="utf-8"?>
<p188:cmLst xmlns:a="http://schemas.openxmlformats.org/drawingml/2006/main" xmlns:r="http://schemas.openxmlformats.org/officeDocument/2006/relationships" xmlns:p188="http://schemas.microsoft.com/office/powerpoint/2018/8/main">
  <p188:cm id="{20B67613-AFAF-EE48-901E-95310FD1DE11}" authorId="{17055A02-7692-4D5E-3218-883AE912842C}" created="2023-01-13T02:29:57.645">
    <pc:sldMkLst xmlns:pc="http://schemas.microsoft.com/office/powerpoint/2013/main/command">
      <pc:docMk/>
      <pc:sldMk cId="1886774170" sldId="273"/>
    </pc:sldMkLst>
    <p188:txBody>
      <a:bodyPr/>
      <a:lstStyle/>
      <a:p>
        <a:r>
          <a:rPr lang="en-US"/>
          <a:t>Should I use the word required? I’m just thinking; it seems like facilities don’t realize it’s required, they might not like to hear this. </a:t>
        </a:r>
      </a:p>
    </p188:txBody>
  </p188:cm>
</p188:cmLst>
</file>

<file path=ppt/comments/modernComment_7FFFD650_98305AD4.xml><?xml version="1.0" encoding="utf-8"?>
<p188:cmLst xmlns:a="http://schemas.openxmlformats.org/drawingml/2006/main" xmlns:r="http://schemas.openxmlformats.org/officeDocument/2006/relationships" xmlns:p188="http://schemas.microsoft.com/office/powerpoint/2018/8/main">
  <p188:cm id="{866F51A6-250C-8E48-B0BA-DD88D7B9E453}" authorId="{17055A02-7692-4D5E-3218-883AE912842C}" created="2023-01-13T01:50:30.534">
    <pc:sldMkLst xmlns:pc="http://schemas.microsoft.com/office/powerpoint/2013/main/command">
      <pc:docMk/>
      <pc:sldMk cId="3615009242" sldId="278"/>
    </pc:sldMkLst>
    <p188:txBody>
      <a:bodyPr/>
      <a:lstStyle/>
      <a:p>
        <a:r>
          <a:rPr lang="en-US"/>
          <a:t>I know we decided not to include the link to the FDA’s list of CLIA waived tests bc it has BGMs. But, did we decide not to include any examples of CLIA wived tests at all? I think the test included here are pertinent to our current situation. </a:t>
        </a:r>
      </a:p>
    </p188:txBody>
  </p188:cm>
</p188:cmLst>
</file>

<file path=ppt/comments/modernComment_7FFFD659_DE903DB4.xml><?xml version="1.0" encoding="utf-8"?>
<p188:cmLst xmlns:a="http://schemas.openxmlformats.org/drawingml/2006/main" xmlns:r="http://schemas.openxmlformats.org/officeDocument/2006/relationships" xmlns:p188="http://schemas.microsoft.com/office/powerpoint/2018/8/main">
  <p188:cm id="{E8B42EA4-0198-5543-95A8-E79D169D4378}" authorId="{17055A02-7692-4D5E-3218-883AE912842C}" created="2023-01-13T01:52:34.046">
    <pc:sldMkLst xmlns:pc="http://schemas.microsoft.com/office/powerpoint/2013/main/command">
      <pc:docMk/>
      <pc:sldMk cId="1652268048" sldId="258"/>
    </pc:sldMkLst>
    <p188:txBody>
      <a:bodyPr/>
      <a:lstStyle/>
      <a:p>
        <a:r>
          <a:rPr lang="en-US"/>
          <a:t>Here, I recognized that the LHDs use a different definition but instead of discussing it, I reinforced that facilities should focus on what they need to do. Do we like this? </a:t>
        </a:r>
      </a:p>
    </p188:txBody>
  </p188:cm>
  <p188:cm id="{1A5586EE-5A87-5A40-9301-3C3F769BEF5D}" authorId="{17055A02-7692-4D5E-3218-883AE912842C}" created="2023-01-13T01:54:09.479">
    <pc:sldMkLst xmlns:pc="http://schemas.microsoft.com/office/powerpoint/2013/main/command">
      <pc:docMk/>
      <pc:sldMk cId="1652268048" sldId="258"/>
    </pc:sldMkLst>
    <p188:txBody>
      <a:bodyPr/>
      <a:lstStyle/>
      <a:p>
        <a:r>
          <a:rPr lang="en-US"/>
          <a:t>Let me know if you prefer this slide the previous one or if you think having both is helpful. </a:t>
        </a:r>
      </a:p>
    </p188:txBody>
  </p188:cm>
</p188:cmLst>
</file>

<file path=ppt/comments/modernComment_7FFFD65A_4B8D0EC9.xml><?xml version="1.0" encoding="utf-8"?>
<p188:cmLst xmlns:a="http://schemas.openxmlformats.org/drawingml/2006/main" xmlns:r="http://schemas.openxmlformats.org/officeDocument/2006/relationships" xmlns:p188="http://schemas.microsoft.com/office/powerpoint/2018/8/main">
  <p188:cm id="{4837B1C7-CDE5-A749-92F4-8FB0867A132B}" authorId="{17055A02-7692-4D5E-3218-883AE912842C}" created="2023-01-13T01:53:45.864">
    <pc:sldMkLst xmlns:pc="http://schemas.microsoft.com/office/powerpoint/2013/main/command">
      <pc:docMk/>
      <pc:sldMk cId="2644401977" sldId="279"/>
    </pc:sldMkLst>
    <p188:txBody>
      <a:bodyPr/>
      <a:lstStyle/>
      <a:p>
        <a:r>
          <a:rPr lang="en-US"/>
          <a:t>This slide or the following ones are somewhat duplicative. I’m thinking I’m only going include one of them. (I’d change the title on here if I did) which do you think I should include? </a:t>
        </a:r>
      </a:p>
    </p188:txBody>
  </p188:cm>
</p188:cmLst>
</file>

<file path=ppt/diagrams/_rels/data3.xml.rels><?xml version="1.0" encoding="UTF-8" standalone="yes"?>
<Relationships xmlns="http://schemas.openxmlformats.org/package/2006/relationships"><Relationship Id="rId1" Type="http://schemas.openxmlformats.org/officeDocument/2006/relationships/hyperlink" Target="https://dph.illinois.gov/content/dam/soi/en/web/idph/forms/topics-services/health-care-regulation/complaints/LTC-incident-reporting-form-7.2022.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dph.illinois.gov/content/dam/soi/en/web/idph/forms/topics-services/health-care-regulation/complaints/LTC-incident-reporting-form-7.2022.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F0FF0-85B4-924C-B739-196605F8320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F491D1A-292F-0F4F-9071-968CE83131C2}">
      <dgm:prSet custT="1"/>
      <dgm:spPr/>
      <dgm:t>
        <a:bodyPr/>
        <a:lstStyle/>
        <a:p>
          <a:r>
            <a:rPr lang="en-US" sz="2800" dirty="0"/>
            <a:t>Contact Tracing Approach</a:t>
          </a:r>
        </a:p>
      </dgm:t>
    </dgm:pt>
    <dgm:pt modelId="{32526AFC-F9C9-3F40-BAEE-D127CFC9FB68}" type="parTrans" cxnId="{F1663538-A811-124F-9DF0-F69D6B4694AD}">
      <dgm:prSet/>
      <dgm:spPr/>
      <dgm:t>
        <a:bodyPr/>
        <a:lstStyle/>
        <a:p>
          <a:endParaRPr lang="en-US" sz="1400"/>
        </a:p>
      </dgm:t>
    </dgm:pt>
    <dgm:pt modelId="{4ED4C201-4189-5245-97EA-52C2787CCEB2}" type="sibTrans" cxnId="{F1663538-A811-124F-9DF0-F69D6B4694AD}">
      <dgm:prSet/>
      <dgm:spPr/>
      <dgm:t>
        <a:bodyPr/>
        <a:lstStyle/>
        <a:p>
          <a:endParaRPr lang="en-US" sz="1400"/>
        </a:p>
      </dgm:t>
    </dgm:pt>
    <dgm:pt modelId="{7FA81830-A177-C946-B25D-7CDA90CCE0BB}">
      <dgm:prSet custT="1"/>
      <dgm:spPr/>
      <dgm:t>
        <a:bodyPr/>
        <a:lstStyle/>
        <a:p>
          <a:r>
            <a:rPr lang="en-US" sz="1800" dirty="0"/>
            <a:t>Use this approach when:</a:t>
          </a:r>
        </a:p>
      </dgm:t>
    </dgm:pt>
    <dgm:pt modelId="{9708ECCA-8F4B-394C-A944-BD8F8349750C}" type="parTrans" cxnId="{81B1CBA1-FFF2-B74B-96A3-9A85A9721AA1}">
      <dgm:prSet/>
      <dgm:spPr/>
      <dgm:t>
        <a:bodyPr/>
        <a:lstStyle/>
        <a:p>
          <a:endParaRPr lang="en-US" sz="1400"/>
        </a:p>
      </dgm:t>
    </dgm:pt>
    <dgm:pt modelId="{4621B402-A957-7F45-9B57-F3378EB00F52}" type="sibTrans" cxnId="{81B1CBA1-FFF2-B74B-96A3-9A85A9721AA1}">
      <dgm:prSet/>
      <dgm:spPr/>
      <dgm:t>
        <a:bodyPr/>
        <a:lstStyle/>
        <a:p>
          <a:endParaRPr lang="en-US" sz="1400"/>
        </a:p>
      </dgm:t>
    </dgm:pt>
    <dgm:pt modelId="{5540C4D1-7ECD-9B48-B574-0B1E519F806F}">
      <dgm:prSet custT="1"/>
      <dgm:spPr/>
      <dgm:t>
        <a:bodyPr/>
        <a:lstStyle/>
        <a:p>
          <a:r>
            <a:rPr lang="en-US" sz="1800" dirty="0"/>
            <a:t>The rationale of the contact tracing approach is that fewer individuals will be identified as exposed, thereby reducing the amount of testing.</a:t>
          </a:r>
        </a:p>
      </dgm:t>
    </dgm:pt>
    <dgm:pt modelId="{C4EFCCE4-5327-3B42-8ADE-C9C1FBAD7B63}" type="parTrans" cxnId="{89861EA3-F47B-B04E-97F5-0D772ABA0F67}">
      <dgm:prSet/>
      <dgm:spPr/>
      <dgm:t>
        <a:bodyPr/>
        <a:lstStyle/>
        <a:p>
          <a:endParaRPr lang="en-US" sz="1400"/>
        </a:p>
      </dgm:t>
    </dgm:pt>
    <dgm:pt modelId="{73EA9353-4987-354E-A78C-9955D315B504}" type="sibTrans" cxnId="{89861EA3-F47B-B04E-97F5-0D772ABA0F67}">
      <dgm:prSet/>
      <dgm:spPr/>
      <dgm:t>
        <a:bodyPr/>
        <a:lstStyle/>
        <a:p>
          <a:endParaRPr lang="en-US" sz="1400"/>
        </a:p>
      </dgm:t>
    </dgm:pt>
    <dgm:pt modelId="{D031F2B9-5F19-DF40-A0A8-DC0583B6D1A3}">
      <dgm:prSet custT="1"/>
      <dgm:spPr/>
      <dgm:t>
        <a:bodyPr/>
        <a:lstStyle/>
        <a:p>
          <a:r>
            <a:rPr lang="en-US" sz="1800" dirty="0"/>
            <a:t>Follow testing requirements “higher risk exposure or close contact” on page 26 of IDPH LTC guidance. </a:t>
          </a:r>
        </a:p>
      </dgm:t>
    </dgm:pt>
    <dgm:pt modelId="{2BFE183B-7296-EF43-B06A-20B9A9E926A3}" type="parTrans" cxnId="{40F0343B-3A33-DC40-B053-7C2C4B031867}">
      <dgm:prSet/>
      <dgm:spPr/>
      <dgm:t>
        <a:bodyPr/>
        <a:lstStyle/>
        <a:p>
          <a:endParaRPr lang="en-US" sz="1400"/>
        </a:p>
      </dgm:t>
    </dgm:pt>
    <dgm:pt modelId="{CEA629CD-1DBB-2546-B6B4-4BCAB0B87FCA}" type="sibTrans" cxnId="{40F0343B-3A33-DC40-B053-7C2C4B031867}">
      <dgm:prSet/>
      <dgm:spPr/>
      <dgm:t>
        <a:bodyPr/>
        <a:lstStyle/>
        <a:p>
          <a:endParaRPr lang="en-US" sz="1400"/>
        </a:p>
      </dgm:t>
    </dgm:pt>
    <dgm:pt modelId="{84BCBCB1-91C5-734E-96F4-6879986D75BB}">
      <dgm:prSet custT="1"/>
      <dgm:spPr/>
      <dgm:t>
        <a:bodyPr/>
        <a:lstStyle/>
        <a:p>
          <a:r>
            <a:rPr lang="en-US" sz="1800" dirty="0"/>
            <a:t>If no additional cases are identified during contact tracing – testing only those residents or staff with a close contact or higher risk exposure </a:t>
          </a:r>
        </a:p>
      </dgm:t>
    </dgm:pt>
    <dgm:pt modelId="{07C2186C-2B9B-2845-A2B7-208B76EBD52B}" type="parTrans" cxnId="{6E55A8AC-6D99-FA45-98C9-75B2136B9176}">
      <dgm:prSet/>
      <dgm:spPr/>
      <dgm:t>
        <a:bodyPr/>
        <a:lstStyle/>
        <a:p>
          <a:endParaRPr lang="en-US" sz="1400"/>
        </a:p>
      </dgm:t>
    </dgm:pt>
    <dgm:pt modelId="{3049E246-3BE7-E147-BD0A-3624BE9A13C0}" type="sibTrans" cxnId="{6E55A8AC-6D99-FA45-98C9-75B2136B9176}">
      <dgm:prSet/>
      <dgm:spPr/>
      <dgm:t>
        <a:bodyPr/>
        <a:lstStyle/>
        <a:p>
          <a:endParaRPr lang="en-US" sz="1400"/>
        </a:p>
      </dgm:t>
    </dgm:pt>
    <dgm:pt modelId="{6E844280-5A23-C74A-BDAB-6A39D6E47664}">
      <dgm:prSet custT="1"/>
      <dgm:spPr/>
      <dgm:t>
        <a:bodyPr/>
        <a:lstStyle/>
        <a:p>
          <a:r>
            <a:rPr lang="en-US" sz="1800" dirty="0"/>
            <a:t>No further testing is indicated.</a:t>
          </a:r>
        </a:p>
      </dgm:t>
    </dgm:pt>
    <dgm:pt modelId="{3D6BA74E-EDFC-EB45-999D-D3A0446A850A}" type="parTrans" cxnId="{7C5834EC-C471-1E4E-B401-863DAC32CCF4}">
      <dgm:prSet/>
      <dgm:spPr/>
      <dgm:t>
        <a:bodyPr/>
        <a:lstStyle/>
        <a:p>
          <a:endParaRPr lang="en-US" sz="1400"/>
        </a:p>
      </dgm:t>
    </dgm:pt>
    <dgm:pt modelId="{6C171F03-3E4D-7C41-BC1C-B528E296A4FF}" type="sibTrans" cxnId="{7C5834EC-C471-1E4E-B401-863DAC32CCF4}">
      <dgm:prSet/>
      <dgm:spPr/>
      <dgm:t>
        <a:bodyPr/>
        <a:lstStyle/>
        <a:p>
          <a:endParaRPr lang="en-US" sz="1400"/>
        </a:p>
      </dgm:t>
    </dgm:pt>
    <dgm:pt modelId="{94070E81-B128-7342-A0A8-A7D3D6618036}">
      <dgm:prSet custT="1"/>
      <dgm:spPr/>
      <dgm:t>
        <a:bodyPr/>
        <a:lstStyle/>
        <a:p>
          <a:r>
            <a:rPr lang="en-US" sz="1800" dirty="0"/>
            <a:t>The facility can Identify exposures of the positive case (resident or staff) in the 48 hours before they developed symptoms or tested positive AND</a:t>
          </a:r>
        </a:p>
      </dgm:t>
    </dgm:pt>
    <dgm:pt modelId="{2A26E1BD-004D-8A4F-8E15-87D680C2A1ED}" type="parTrans" cxnId="{624BC7DE-A1B4-F84C-B338-4CB0C43C5588}">
      <dgm:prSet/>
      <dgm:spPr/>
      <dgm:t>
        <a:bodyPr/>
        <a:lstStyle/>
        <a:p>
          <a:endParaRPr lang="en-US" sz="1400"/>
        </a:p>
      </dgm:t>
    </dgm:pt>
    <dgm:pt modelId="{610EB149-34DC-654D-88D9-C5BCC853883E}" type="sibTrans" cxnId="{624BC7DE-A1B4-F84C-B338-4CB0C43C5588}">
      <dgm:prSet/>
      <dgm:spPr/>
      <dgm:t>
        <a:bodyPr/>
        <a:lstStyle/>
        <a:p>
          <a:endParaRPr lang="en-US" sz="1400"/>
        </a:p>
      </dgm:t>
    </dgm:pt>
    <dgm:pt modelId="{3584778D-4DDF-A441-9F2E-068464672C5E}">
      <dgm:prSet custT="1"/>
      <dgm:spPr/>
      <dgm:t>
        <a:bodyPr/>
        <a:lstStyle/>
        <a:p>
          <a:r>
            <a:rPr lang="en-US" sz="1800" dirty="0"/>
            <a:t>Those individuals meet the definition of an exposure.   </a:t>
          </a:r>
        </a:p>
      </dgm:t>
    </dgm:pt>
    <dgm:pt modelId="{25CAF084-CE42-B246-9ABF-3B5F1AE1B36A}" type="parTrans" cxnId="{82951962-C5EB-D341-A49A-08C37829F3D2}">
      <dgm:prSet/>
      <dgm:spPr/>
      <dgm:t>
        <a:bodyPr/>
        <a:lstStyle/>
        <a:p>
          <a:endParaRPr lang="en-US" sz="1400"/>
        </a:p>
      </dgm:t>
    </dgm:pt>
    <dgm:pt modelId="{D47770DA-0BA2-3341-80A7-F213E812BE2D}" type="sibTrans" cxnId="{82951962-C5EB-D341-A49A-08C37829F3D2}">
      <dgm:prSet/>
      <dgm:spPr/>
      <dgm:t>
        <a:bodyPr/>
        <a:lstStyle/>
        <a:p>
          <a:endParaRPr lang="en-US" sz="1400"/>
        </a:p>
      </dgm:t>
    </dgm:pt>
    <dgm:pt modelId="{F3823BB3-54A4-D44F-97EA-915538887C2C}" type="pres">
      <dgm:prSet presAssocID="{5C8F0FF0-85B4-924C-B739-196605F83204}" presName="linear" presStyleCnt="0">
        <dgm:presLayoutVars>
          <dgm:dir/>
          <dgm:animLvl val="lvl"/>
          <dgm:resizeHandles val="exact"/>
        </dgm:presLayoutVars>
      </dgm:prSet>
      <dgm:spPr/>
    </dgm:pt>
    <dgm:pt modelId="{7B18ADA8-2D81-DD41-8396-8B00B218331B}" type="pres">
      <dgm:prSet presAssocID="{1F491D1A-292F-0F4F-9071-968CE83131C2}" presName="parentLin" presStyleCnt="0"/>
      <dgm:spPr/>
    </dgm:pt>
    <dgm:pt modelId="{8D701A14-9E1F-5E49-9A79-DE606243A04C}" type="pres">
      <dgm:prSet presAssocID="{1F491D1A-292F-0F4F-9071-968CE83131C2}" presName="parentLeftMargin" presStyleLbl="node1" presStyleIdx="0" presStyleCnt="4"/>
      <dgm:spPr/>
    </dgm:pt>
    <dgm:pt modelId="{9506DC81-4A60-BE44-82C9-BD51A764DADE}" type="pres">
      <dgm:prSet presAssocID="{1F491D1A-292F-0F4F-9071-968CE83131C2}" presName="parentText" presStyleLbl="node1" presStyleIdx="0" presStyleCnt="4" custScaleX="99962" custScaleY="150330">
        <dgm:presLayoutVars>
          <dgm:chMax val="0"/>
          <dgm:bulletEnabled val="1"/>
        </dgm:presLayoutVars>
      </dgm:prSet>
      <dgm:spPr/>
    </dgm:pt>
    <dgm:pt modelId="{7796929C-DDC5-444E-8985-445964F2F161}" type="pres">
      <dgm:prSet presAssocID="{1F491D1A-292F-0F4F-9071-968CE83131C2}" presName="negativeSpace" presStyleCnt="0"/>
      <dgm:spPr/>
    </dgm:pt>
    <dgm:pt modelId="{B1D310B7-A07E-6647-8F97-255616DA28AB}" type="pres">
      <dgm:prSet presAssocID="{1F491D1A-292F-0F4F-9071-968CE83131C2}" presName="childText" presStyleLbl="conFgAcc1" presStyleIdx="0" presStyleCnt="4">
        <dgm:presLayoutVars>
          <dgm:bulletEnabled val="1"/>
        </dgm:presLayoutVars>
      </dgm:prSet>
      <dgm:spPr/>
    </dgm:pt>
    <dgm:pt modelId="{4313003E-1B29-9247-AB7F-72F15A6758AE}" type="pres">
      <dgm:prSet presAssocID="{4ED4C201-4189-5245-97EA-52C2787CCEB2}" presName="spaceBetweenRectangles" presStyleCnt="0"/>
      <dgm:spPr/>
    </dgm:pt>
    <dgm:pt modelId="{C44D030D-AED1-0547-BFB3-79D86F595E8A}" type="pres">
      <dgm:prSet presAssocID="{5540C4D1-7ECD-9B48-B574-0B1E519F806F}" presName="parentLin" presStyleCnt="0"/>
      <dgm:spPr/>
    </dgm:pt>
    <dgm:pt modelId="{E4315392-7F09-054A-B6CD-EEFA6305858C}" type="pres">
      <dgm:prSet presAssocID="{5540C4D1-7ECD-9B48-B574-0B1E519F806F}" presName="parentLeftMargin" presStyleLbl="node1" presStyleIdx="0" presStyleCnt="4"/>
      <dgm:spPr/>
    </dgm:pt>
    <dgm:pt modelId="{B2FF6716-685D-F042-83B7-9095F0056D94}" type="pres">
      <dgm:prSet presAssocID="{5540C4D1-7ECD-9B48-B574-0B1E519F806F}" presName="parentText" presStyleLbl="node1" presStyleIdx="1" presStyleCnt="4" custScaleY="183576">
        <dgm:presLayoutVars>
          <dgm:chMax val="0"/>
          <dgm:bulletEnabled val="1"/>
        </dgm:presLayoutVars>
      </dgm:prSet>
      <dgm:spPr/>
    </dgm:pt>
    <dgm:pt modelId="{87380137-479F-F340-9E00-DE9836CCD62F}" type="pres">
      <dgm:prSet presAssocID="{5540C4D1-7ECD-9B48-B574-0B1E519F806F}" presName="negativeSpace" presStyleCnt="0"/>
      <dgm:spPr/>
    </dgm:pt>
    <dgm:pt modelId="{F532B6EF-1290-734F-A6E4-2994E781C869}" type="pres">
      <dgm:prSet presAssocID="{5540C4D1-7ECD-9B48-B574-0B1E519F806F}" presName="childText" presStyleLbl="conFgAcc1" presStyleIdx="1" presStyleCnt="4">
        <dgm:presLayoutVars>
          <dgm:bulletEnabled val="1"/>
        </dgm:presLayoutVars>
      </dgm:prSet>
      <dgm:spPr/>
    </dgm:pt>
    <dgm:pt modelId="{7DE433C1-61C6-DC41-9942-DA44F738391F}" type="pres">
      <dgm:prSet presAssocID="{73EA9353-4987-354E-A78C-9955D315B504}" presName="spaceBetweenRectangles" presStyleCnt="0"/>
      <dgm:spPr/>
    </dgm:pt>
    <dgm:pt modelId="{E3EA9628-D621-684D-AFFD-BBCE4EFB06F0}" type="pres">
      <dgm:prSet presAssocID="{D031F2B9-5F19-DF40-A0A8-DC0583B6D1A3}" presName="parentLin" presStyleCnt="0"/>
      <dgm:spPr/>
    </dgm:pt>
    <dgm:pt modelId="{BF977494-C68C-FC40-992F-17CC81C0459D}" type="pres">
      <dgm:prSet presAssocID="{D031F2B9-5F19-DF40-A0A8-DC0583B6D1A3}" presName="parentLeftMargin" presStyleLbl="node1" presStyleIdx="1" presStyleCnt="4"/>
      <dgm:spPr/>
    </dgm:pt>
    <dgm:pt modelId="{4E40E949-1226-FB49-B3E8-AE08530F9242}" type="pres">
      <dgm:prSet presAssocID="{D031F2B9-5F19-DF40-A0A8-DC0583B6D1A3}" presName="parentText" presStyleLbl="node1" presStyleIdx="2" presStyleCnt="4" custScaleY="177141">
        <dgm:presLayoutVars>
          <dgm:chMax val="0"/>
          <dgm:bulletEnabled val="1"/>
        </dgm:presLayoutVars>
      </dgm:prSet>
      <dgm:spPr/>
    </dgm:pt>
    <dgm:pt modelId="{0AA9010B-9448-BB48-A65A-1C1710FA1DC0}" type="pres">
      <dgm:prSet presAssocID="{D031F2B9-5F19-DF40-A0A8-DC0583B6D1A3}" presName="negativeSpace" presStyleCnt="0"/>
      <dgm:spPr/>
    </dgm:pt>
    <dgm:pt modelId="{BBB1EF57-735D-B948-9C78-37D1F7E76C2D}" type="pres">
      <dgm:prSet presAssocID="{D031F2B9-5F19-DF40-A0A8-DC0583B6D1A3}" presName="childText" presStyleLbl="conFgAcc1" presStyleIdx="2" presStyleCnt="4">
        <dgm:presLayoutVars>
          <dgm:bulletEnabled val="1"/>
        </dgm:presLayoutVars>
      </dgm:prSet>
      <dgm:spPr/>
    </dgm:pt>
    <dgm:pt modelId="{C735EF32-1D4D-1E44-BF81-52B4C64D2236}" type="pres">
      <dgm:prSet presAssocID="{CEA629CD-1DBB-2546-B6B4-4BCAB0B87FCA}" presName="spaceBetweenRectangles" presStyleCnt="0"/>
      <dgm:spPr/>
    </dgm:pt>
    <dgm:pt modelId="{E9E32870-BC0A-2C4E-B4D8-3F5662D1D1A8}" type="pres">
      <dgm:prSet presAssocID="{84BCBCB1-91C5-734E-96F4-6879986D75BB}" presName="parentLin" presStyleCnt="0"/>
      <dgm:spPr/>
    </dgm:pt>
    <dgm:pt modelId="{E5FD5BC0-24B9-B94C-920A-62E0DE73BA97}" type="pres">
      <dgm:prSet presAssocID="{84BCBCB1-91C5-734E-96F4-6879986D75BB}" presName="parentLeftMargin" presStyleLbl="node1" presStyleIdx="2" presStyleCnt="4"/>
      <dgm:spPr/>
    </dgm:pt>
    <dgm:pt modelId="{B1E2EF32-1238-194C-B35C-A9E905066D25}" type="pres">
      <dgm:prSet presAssocID="{84BCBCB1-91C5-734E-96F4-6879986D75BB}" presName="parentText" presStyleLbl="node1" presStyleIdx="3" presStyleCnt="4" custScaleY="183371">
        <dgm:presLayoutVars>
          <dgm:chMax val="0"/>
          <dgm:bulletEnabled val="1"/>
        </dgm:presLayoutVars>
      </dgm:prSet>
      <dgm:spPr/>
    </dgm:pt>
    <dgm:pt modelId="{A80E994C-27C2-1F4D-8065-30FB8E0E0AC1}" type="pres">
      <dgm:prSet presAssocID="{84BCBCB1-91C5-734E-96F4-6879986D75BB}" presName="negativeSpace" presStyleCnt="0"/>
      <dgm:spPr/>
    </dgm:pt>
    <dgm:pt modelId="{7D6B88CD-9FF0-0A4F-A98E-320669AE99FE}" type="pres">
      <dgm:prSet presAssocID="{84BCBCB1-91C5-734E-96F4-6879986D75BB}" presName="childText" presStyleLbl="conFgAcc1" presStyleIdx="3" presStyleCnt="4">
        <dgm:presLayoutVars>
          <dgm:bulletEnabled val="1"/>
        </dgm:presLayoutVars>
      </dgm:prSet>
      <dgm:spPr/>
    </dgm:pt>
  </dgm:ptLst>
  <dgm:cxnLst>
    <dgm:cxn modelId="{8B030421-8F6E-2042-A042-08D5ACBC00C4}" type="presOf" srcId="{5540C4D1-7ECD-9B48-B574-0B1E519F806F}" destId="{B2FF6716-685D-F042-83B7-9095F0056D94}" srcOrd="1" destOrd="0" presId="urn:microsoft.com/office/officeart/2005/8/layout/list1"/>
    <dgm:cxn modelId="{89626E29-67AE-1347-8DC9-9EBE8C27FCCF}" type="presOf" srcId="{7FA81830-A177-C946-B25D-7CDA90CCE0BB}" destId="{B1D310B7-A07E-6647-8F97-255616DA28AB}" srcOrd="0" destOrd="0" presId="urn:microsoft.com/office/officeart/2005/8/layout/list1"/>
    <dgm:cxn modelId="{F1663538-A811-124F-9DF0-F69D6B4694AD}" srcId="{5C8F0FF0-85B4-924C-B739-196605F83204}" destId="{1F491D1A-292F-0F4F-9071-968CE83131C2}" srcOrd="0" destOrd="0" parTransId="{32526AFC-F9C9-3F40-BAEE-D127CFC9FB68}" sibTransId="{4ED4C201-4189-5245-97EA-52C2787CCEB2}"/>
    <dgm:cxn modelId="{40F0343B-3A33-DC40-B053-7C2C4B031867}" srcId="{5C8F0FF0-85B4-924C-B739-196605F83204}" destId="{D031F2B9-5F19-DF40-A0A8-DC0583B6D1A3}" srcOrd="2" destOrd="0" parTransId="{2BFE183B-7296-EF43-B06A-20B9A9E926A3}" sibTransId="{CEA629CD-1DBB-2546-B6B4-4BCAB0B87FCA}"/>
    <dgm:cxn modelId="{82951962-C5EB-D341-A49A-08C37829F3D2}" srcId="{7FA81830-A177-C946-B25D-7CDA90CCE0BB}" destId="{3584778D-4DDF-A441-9F2E-068464672C5E}" srcOrd="1" destOrd="0" parTransId="{25CAF084-CE42-B246-9ABF-3B5F1AE1B36A}" sibTransId="{D47770DA-0BA2-3341-80A7-F213E812BE2D}"/>
    <dgm:cxn modelId="{FC38DF43-802B-1442-8BC8-CD6B725915FA}" type="presOf" srcId="{D031F2B9-5F19-DF40-A0A8-DC0583B6D1A3}" destId="{4E40E949-1226-FB49-B3E8-AE08530F9242}" srcOrd="1" destOrd="0" presId="urn:microsoft.com/office/officeart/2005/8/layout/list1"/>
    <dgm:cxn modelId="{FD056146-EDD5-C643-B8AA-4119D558451C}" type="presOf" srcId="{3584778D-4DDF-A441-9F2E-068464672C5E}" destId="{B1D310B7-A07E-6647-8F97-255616DA28AB}" srcOrd="0" destOrd="2" presId="urn:microsoft.com/office/officeart/2005/8/layout/list1"/>
    <dgm:cxn modelId="{08580652-45F5-8241-8462-81F72E124DEC}" type="presOf" srcId="{5540C4D1-7ECD-9B48-B574-0B1E519F806F}" destId="{E4315392-7F09-054A-B6CD-EEFA6305858C}" srcOrd="0" destOrd="0" presId="urn:microsoft.com/office/officeart/2005/8/layout/list1"/>
    <dgm:cxn modelId="{C717BF53-589D-ED44-86FA-D804C07C9E92}" type="presOf" srcId="{1F491D1A-292F-0F4F-9071-968CE83131C2}" destId="{8D701A14-9E1F-5E49-9A79-DE606243A04C}" srcOrd="0" destOrd="0" presId="urn:microsoft.com/office/officeart/2005/8/layout/list1"/>
    <dgm:cxn modelId="{1140668E-831E-8D44-B9AA-6BC0C3C1823E}" type="presOf" srcId="{5C8F0FF0-85B4-924C-B739-196605F83204}" destId="{F3823BB3-54A4-D44F-97EA-915538887C2C}" srcOrd="0" destOrd="0" presId="urn:microsoft.com/office/officeart/2005/8/layout/list1"/>
    <dgm:cxn modelId="{985D3196-B99F-A34C-9506-A35876286C76}" type="presOf" srcId="{6E844280-5A23-C74A-BDAB-6A39D6E47664}" destId="{7D6B88CD-9FF0-0A4F-A98E-320669AE99FE}" srcOrd="0" destOrd="0" presId="urn:microsoft.com/office/officeart/2005/8/layout/list1"/>
    <dgm:cxn modelId="{DAB85198-EB20-2B40-AF58-C45BBA2118FA}" type="presOf" srcId="{1F491D1A-292F-0F4F-9071-968CE83131C2}" destId="{9506DC81-4A60-BE44-82C9-BD51A764DADE}" srcOrd="1" destOrd="0" presId="urn:microsoft.com/office/officeart/2005/8/layout/list1"/>
    <dgm:cxn modelId="{81B1CBA1-FFF2-B74B-96A3-9A85A9721AA1}" srcId="{1F491D1A-292F-0F4F-9071-968CE83131C2}" destId="{7FA81830-A177-C946-B25D-7CDA90CCE0BB}" srcOrd="0" destOrd="0" parTransId="{9708ECCA-8F4B-394C-A944-BD8F8349750C}" sibTransId="{4621B402-A957-7F45-9B57-F3378EB00F52}"/>
    <dgm:cxn modelId="{89861EA3-F47B-B04E-97F5-0D772ABA0F67}" srcId="{5C8F0FF0-85B4-924C-B739-196605F83204}" destId="{5540C4D1-7ECD-9B48-B574-0B1E519F806F}" srcOrd="1" destOrd="0" parTransId="{C4EFCCE4-5327-3B42-8ADE-C9C1FBAD7B63}" sibTransId="{73EA9353-4987-354E-A78C-9955D315B504}"/>
    <dgm:cxn modelId="{BCF485A7-A994-7547-A1E1-795BED1F4BB7}" type="presOf" srcId="{84BCBCB1-91C5-734E-96F4-6879986D75BB}" destId="{E5FD5BC0-24B9-B94C-920A-62E0DE73BA97}" srcOrd="0" destOrd="0" presId="urn:microsoft.com/office/officeart/2005/8/layout/list1"/>
    <dgm:cxn modelId="{6E55A8AC-6D99-FA45-98C9-75B2136B9176}" srcId="{5C8F0FF0-85B4-924C-B739-196605F83204}" destId="{84BCBCB1-91C5-734E-96F4-6879986D75BB}" srcOrd="3" destOrd="0" parTransId="{07C2186C-2B9B-2845-A2B7-208B76EBD52B}" sibTransId="{3049E246-3BE7-E147-BD0A-3624BE9A13C0}"/>
    <dgm:cxn modelId="{E33AE8B2-8874-2D4B-B56E-B6F96A831785}" type="presOf" srcId="{D031F2B9-5F19-DF40-A0A8-DC0583B6D1A3}" destId="{BF977494-C68C-FC40-992F-17CC81C0459D}" srcOrd="0" destOrd="0" presId="urn:microsoft.com/office/officeart/2005/8/layout/list1"/>
    <dgm:cxn modelId="{624BC7DE-A1B4-F84C-B338-4CB0C43C5588}" srcId="{7FA81830-A177-C946-B25D-7CDA90CCE0BB}" destId="{94070E81-B128-7342-A0A8-A7D3D6618036}" srcOrd="0" destOrd="0" parTransId="{2A26E1BD-004D-8A4F-8E15-87D680C2A1ED}" sibTransId="{610EB149-34DC-654D-88D9-C5BCC853883E}"/>
    <dgm:cxn modelId="{865C79E6-1C05-8E40-B317-B8A8C11EC76B}" type="presOf" srcId="{84BCBCB1-91C5-734E-96F4-6879986D75BB}" destId="{B1E2EF32-1238-194C-B35C-A9E905066D25}" srcOrd="1" destOrd="0" presId="urn:microsoft.com/office/officeart/2005/8/layout/list1"/>
    <dgm:cxn modelId="{7C5834EC-C471-1E4E-B401-863DAC32CCF4}" srcId="{84BCBCB1-91C5-734E-96F4-6879986D75BB}" destId="{6E844280-5A23-C74A-BDAB-6A39D6E47664}" srcOrd="0" destOrd="0" parTransId="{3D6BA74E-EDFC-EB45-999D-D3A0446A850A}" sibTransId="{6C171F03-3E4D-7C41-BC1C-B528E296A4FF}"/>
    <dgm:cxn modelId="{65C7B6F1-7723-754E-A0F5-85A7AE38032D}" type="presOf" srcId="{94070E81-B128-7342-A0A8-A7D3D6618036}" destId="{B1D310B7-A07E-6647-8F97-255616DA28AB}" srcOrd="0" destOrd="1" presId="urn:microsoft.com/office/officeart/2005/8/layout/list1"/>
    <dgm:cxn modelId="{0EED7763-F022-1F49-ACF0-23220280F14C}" type="presParOf" srcId="{F3823BB3-54A4-D44F-97EA-915538887C2C}" destId="{7B18ADA8-2D81-DD41-8396-8B00B218331B}" srcOrd="0" destOrd="0" presId="urn:microsoft.com/office/officeart/2005/8/layout/list1"/>
    <dgm:cxn modelId="{480A9407-BA7F-DB44-B0A3-103C22210AA0}" type="presParOf" srcId="{7B18ADA8-2D81-DD41-8396-8B00B218331B}" destId="{8D701A14-9E1F-5E49-9A79-DE606243A04C}" srcOrd="0" destOrd="0" presId="urn:microsoft.com/office/officeart/2005/8/layout/list1"/>
    <dgm:cxn modelId="{5C47B79D-BCCB-6F48-AEA4-8A761309FA97}" type="presParOf" srcId="{7B18ADA8-2D81-DD41-8396-8B00B218331B}" destId="{9506DC81-4A60-BE44-82C9-BD51A764DADE}" srcOrd="1" destOrd="0" presId="urn:microsoft.com/office/officeart/2005/8/layout/list1"/>
    <dgm:cxn modelId="{133FF038-6073-2D42-BE5E-7B60BBF7CEB4}" type="presParOf" srcId="{F3823BB3-54A4-D44F-97EA-915538887C2C}" destId="{7796929C-DDC5-444E-8985-445964F2F161}" srcOrd="1" destOrd="0" presId="urn:microsoft.com/office/officeart/2005/8/layout/list1"/>
    <dgm:cxn modelId="{3956871B-BC30-964B-94C9-5F5D3780D680}" type="presParOf" srcId="{F3823BB3-54A4-D44F-97EA-915538887C2C}" destId="{B1D310B7-A07E-6647-8F97-255616DA28AB}" srcOrd="2" destOrd="0" presId="urn:microsoft.com/office/officeart/2005/8/layout/list1"/>
    <dgm:cxn modelId="{28C3D4F5-D257-2E4C-B94F-2F0E85BAFD95}" type="presParOf" srcId="{F3823BB3-54A4-D44F-97EA-915538887C2C}" destId="{4313003E-1B29-9247-AB7F-72F15A6758AE}" srcOrd="3" destOrd="0" presId="urn:microsoft.com/office/officeart/2005/8/layout/list1"/>
    <dgm:cxn modelId="{C346E1F2-3247-6F43-9269-8EA6CBBE18A4}" type="presParOf" srcId="{F3823BB3-54A4-D44F-97EA-915538887C2C}" destId="{C44D030D-AED1-0547-BFB3-79D86F595E8A}" srcOrd="4" destOrd="0" presId="urn:microsoft.com/office/officeart/2005/8/layout/list1"/>
    <dgm:cxn modelId="{35B21136-A207-424A-8DF5-5C896DB6846F}" type="presParOf" srcId="{C44D030D-AED1-0547-BFB3-79D86F595E8A}" destId="{E4315392-7F09-054A-B6CD-EEFA6305858C}" srcOrd="0" destOrd="0" presId="urn:microsoft.com/office/officeart/2005/8/layout/list1"/>
    <dgm:cxn modelId="{1965485E-24BE-A54E-A97A-53F1F3CBBD2B}" type="presParOf" srcId="{C44D030D-AED1-0547-BFB3-79D86F595E8A}" destId="{B2FF6716-685D-F042-83B7-9095F0056D94}" srcOrd="1" destOrd="0" presId="urn:microsoft.com/office/officeart/2005/8/layout/list1"/>
    <dgm:cxn modelId="{A84AAF43-1EA1-8343-96F1-EA0A8B06DF5E}" type="presParOf" srcId="{F3823BB3-54A4-D44F-97EA-915538887C2C}" destId="{87380137-479F-F340-9E00-DE9836CCD62F}" srcOrd="5" destOrd="0" presId="urn:microsoft.com/office/officeart/2005/8/layout/list1"/>
    <dgm:cxn modelId="{FC256F16-6894-8046-BD08-21445C68E396}" type="presParOf" srcId="{F3823BB3-54A4-D44F-97EA-915538887C2C}" destId="{F532B6EF-1290-734F-A6E4-2994E781C869}" srcOrd="6" destOrd="0" presId="urn:microsoft.com/office/officeart/2005/8/layout/list1"/>
    <dgm:cxn modelId="{828D8C00-8D09-2D4F-8B4E-87CCBB532A5E}" type="presParOf" srcId="{F3823BB3-54A4-D44F-97EA-915538887C2C}" destId="{7DE433C1-61C6-DC41-9942-DA44F738391F}" srcOrd="7" destOrd="0" presId="urn:microsoft.com/office/officeart/2005/8/layout/list1"/>
    <dgm:cxn modelId="{79EF4943-1C76-A14D-9AF9-EECB7DF367F9}" type="presParOf" srcId="{F3823BB3-54A4-D44F-97EA-915538887C2C}" destId="{E3EA9628-D621-684D-AFFD-BBCE4EFB06F0}" srcOrd="8" destOrd="0" presId="urn:microsoft.com/office/officeart/2005/8/layout/list1"/>
    <dgm:cxn modelId="{4BFDCF71-011F-5346-AF0F-E26498123E44}" type="presParOf" srcId="{E3EA9628-D621-684D-AFFD-BBCE4EFB06F0}" destId="{BF977494-C68C-FC40-992F-17CC81C0459D}" srcOrd="0" destOrd="0" presId="urn:microsoft.com/office/officeart/2005/8/layout/list1"/>
    <dgm:cxn modelId="{85ACF9E4-A489-FF43-BC04-91661D491000}" type="presParOf" srcId="{E3EA9628-D621-684D-AFFD-BBCE4EFB06F0}" destId="{4E40E949-1226-FB49-B3E8-AE08530F9242}" srcOrd="1" destOrd="0" presId="urn:microsoft.com/office/officeart/2005/8/layout/list1"/>
    <dgm:cxn modelId="{324F7F41-343B-D042-8485-2F653305D5EA}" type="presParOf" srcId="{F3823BB3-54A4-D44F-97EA-915538887C2C}" destId="{0AA9010B-9448-BB48-A65A-1C1710FA1DC0}" srcOrd="9" destOrd="0" presId="urn:microsoft.com/office/officeart/2005/8/layout/list1"/>
    <dgm:cxn modelId="{9A2EF411-7359-A64D-B7C9-C6AE207F51CE}" type="presParOf" srcId="{F3823BB3-54A4-D44F-97EA-915538887C2C}" destId="{BBB1EF57-735D-B948-9C78-37D1F7E76C2D}" srcOrd="10" destOrd="0" presId="urn:microsoft.com/office/officeart/2005/8/layout/list1"/>
    <dgm:cxn modelId="{FBF0985F-1627-CF4A-BCD2-F6BDAB13C9D1}" type="presParOf" srcId="{F3823BB3-54A4-D44F-97EA-915538887C2C}" destId="{C735EF32-1D4D-1E44-BF81-52B4C64D2236}" srcOrd="11" destOrd="0" presId="urn:microsoft.com/office/officeart/2005/8/layout/list1"/>
    <dgm:cxn modelId="{FE5EBDF7-C6B2-4148-80FB-AE3987222057}" type="presParOf" srcId="{F3823BB3-54A4-D44F-97EA-915538887C2C}" destId="{E9E32870-BC0A-2C4E-B4D8-3F5662D1D1A8}" srcOrd="12" destOrd="0" presId="urn:microsoft.com/office/officeart/2005/8/layout/list1"/>
    <dgm:cxn modelId="{29767B59-382E-E84D-9DE9-D60F92698E88}" type="presParOf" srcId="{E9E32870-BC0A-2C4E-B4D8-3F5662D1D1A8}" destId="{E5FD5BC0-24B9-B94C-920A-62E0DE73BA97}" srcOrd="0" destOrd="0" presId="urn:microsoft.com/office/officeart/2005/8/layout/list1"/>
    <dgm:cxn modelId="{4E60A109-615F-A449-9BA1-B4A43CCDE7F5}" type="presParOf" srcId="{E9E32870-BC0A-2C4E-B4D8-3F5662D1D1A8}" destId="{B1E2EF32-1238-194C-B35C-A9E905066D25}" srcOrd="1" destOrd="0" presId="urn:microsoft.com/office/officeart/2005/8/layout/list1"/>
    <dgm:cxn modelId="{657CC943-4A9D-4243-8897-450304D5F034}" type="presParOf" srcId="{F3823BB3-54A4-D44F-97EA-915538887C2C}" destId="{A80E994C-27C2-1F4D-8065-30FB8E0E0AC1}" srcOrd="13" destOrd="0" presId="urn:microsoft.com/office/officeart/2005/8/layout/list1"/>
    <dgm:cxn modelId="{1D48517E-5499-134D-BB60-BE59A80368DF}" type="presParOf" srcId="{F3823BB3-54A4-D44F-97EA-915538887C2C}" destId="{7D6B88CD-9FF0-0A4F-A98E-320669AE99F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891A77-D31C-8049-9D23-37E660FE6E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DB50B9-B497-BB4E-9273-17BD4B33720F}">
      <dgm:prSet custT="1"/>
      <dgm:spPr/>
      <dgm:t>
        <a:bodyPr/>
        <a:lstStyle/>
        <a:p>
          <a:pPr algn="l"/>
          <a:r>
            <a:rPr lang="en-US" sz="2800" dirty="0"/>
            <a:t>Broad-based Approach</a:t>
          </a:r>
        </a:p>
      </dgm:t>
    </dgm:pt>
    <dgm:pt modelId="{BE2CFC29-7517-1248-8D59-455E1099C646}" type="parTrans" cxnId="{F41A5200-833C-CF4F-AD39-36B54BA15895}">
      <dgm:prSet/>
      <dgm:spPr/>
      <dgm:t>
        <a:bodyPr/>
        <a:lstStyle/>
        <a:p>
          <a:endParaRPr lang="en-US"/>
        </a:p>
      </dgm:t>
    </dgm:pt>
    <dgm:pt modelId="{79536630-33C6-A741-9271-867A07C33321}" type="sibTrans" cxnId="{F41A5200-833C-CF4F-AD39-36B54BA15895}">
      <dgm:prSet/>
      <dgm:spPr/>
      <dgm:t>
        <a:bodyPr/>
        <a:lstStyle/>
        <a:p>
          <a:endParaRPr lang="en-US"/>
        </a:p>
      </dgm:t>
    </dgm:pt>
    <dgm:pt modelId="{40EEFDCD-AE90-2546-A6D8-7164DF3C232F}">
      <dgm:prSet custT="1"/>
      <dgm:spPr/>
      <dgm:t>
        <a:bodyPr/>
        <a:lstStyle/>
        <a:p>
          <a:r>
            <a:rPr lang="en-US" sz="1600" dirty="0"/>
            <a:t>Use this approach when the facility is unable to identify all the contacts of the positive case</a:t>
          </a:r>
        </a:p>
      </dgm:t>
    </dgm:pt>
    <dgm:pt modelId="{9F6B2B9A-25FF-D94E-B42B-F59E4213B8B4}" type="parTrans" cxnId="{F6B373DC-C96D-9745-BE38-4F735FD8BCDE}">
      <dgm:prSet/>
      <dgm:spPr/>
      <dgm:t>
        <a:bodyPr/>
        <a:lstStyle/>
        <a:p>
          <a:endParaRPr lang="en-US"/>
        </a:p>
      </dgm:t>
    </dgm:pt>
    <dgm:pt modelId="{FFCCD27E-E27B-8E4B-9EFB-A3EE95C448F0}" type="sibTrans" cxnId="{F6B373DC-C96D-9745-BE38-4F735FD8BCDE}">
      <dgm:prSet/>
      <dgm:spPr/>
      <dgm:t>
        <a:bodyPr/>
        <a:lstStyle/>
        <a:p>
          <a:endParaRPr lang="en-US"/>
        </a:p>
      </dgm:t>
    </dgm:pt>
    <dgm:pt modelId="{2210C115-D914-0946-84C3-0FB8FBAC2FC7}">
      <dgm:prSet custT="1"/>
      <dgm:spPr/>
      <dgm:t>
        <a:bodyPr/>
        <a:lstStyle/>
        <a:p>
          <a:r>
            <a:rPr lang="en-US" sz="1800" dirty="0"/>
            <a:t>A broad-based approach includes the unit, floor, or other specific area of the facility </a:t>
          </a:r>
        </a:p>
      </dgm:t>
    </dgm:pt>
    <dgm:pt modelId="{66DD9CC5-AB8A-4348-807E-32F7A73458C3}" type="parTrans" cxnId="{F5DC2644-E8CC-E143-897B-5C2B64AB5FAC}">
      <dgm:prSet/>
      <dgm:spPr/>
      <dgm:t>
        <a:bodyPr/>
        <a:lstStyle/>
        <a:p>
          <a:endParaRPr lang="en-US"/>
        </a:p>
      </dgm:t>
    </dgm:pt>
    <dgm:pt modelId="{7EDA779A-7E17-7445-AF01-2A501C9C77DE}" type="sibTrans" cxnId="{F5DC2644-E8CC-E143-897B-5C2B64AB5FAC}">
      <dgm:prSet/>
      <dgm:spPr/>
      <dgm:t>
        <a:bodyPr/>
        <a:lstStyle/>
        <a:p>
          <a:endParaRPr lang="en-US"/>
        </a:p>
      </dgm:t>
    </dgm:pt>
    <dgm:pt modelId="{CB5E4D6A-CC59-A647-A655-8CDF1010D9FB}">
      <dgm:prSet custT="1"/>
      <dgm:spPr/>
      <dgm:t>
        <a:bodyPr/>
        <a:lstStyle/>
        <a:p>
          <a:r>
            <a:rPr lang="en-US" sz="1600" dirty="0"/>
            <a:t>Where the positive COVID-19 case was identified</a:t>
          </a:r>
        </a:p>
      </dgm:t>
    </dgm:pt>
    <dgm:pt modelId="{7AF6BAD8-00A4-E24D-9407-F3D1A188AF24}" type="parTrans" cxnId="{7E671C36-A928-D640-9760-1C7F459FC894}">
      <dgm:prSet/>
      <dgm:spPr/>
      <dgm:t>
        <a:bodyPr/>
        <a:lstStyle/>
        <a:p>
          <a:endParaRPr lang="en-US"/>
        </a:p>
      </dgm:t>
    </dgm:pt>
    <dgm:pt modelId="{C7AE60AD-5585-FB49-9104-F06DA0E83FD5}" type="sibTrans" cxnId="{7E671C36-A928-D640-9760-1C7F459FC894}">
      <dgm:prSet/>
      <dgm:spPr/>
      <dgm:t>
        <a:bodyPr/>
        <a:lstStyle/>
        <a:p>
          <a:endParaRPr lang="en-US"/>
        </a:p>
      </dgm:t>
    </dgm:pt>
    <dgm:pt modelId="{F17189B2-2696-8246-9F23-FFF8814AFB29}">
      <dgm:prSet custT="1"/>
      <dgm:spPr/>
      <dgm:t>
        <a:bodyPr/>
        <a:lstStyle/>
        <a:p>
          <a:r>
            <a:rPr lang="en-US" sz="1800" dirty="0"/>
            <a:t>When using the broad-based approach, a facility should continue to test the unit, floor, or other specific area of the facility where the positive COVID-19 case was identified</a:t>
          </a:r>
        </a:p>
      </dgm:t>
    </dgm:pt>
    <dgm:pt modelId="{2DC16104-E7D7-A444-AAE5-F7683929C6C1}" type="parTrans" cxnId="{B6C2E004-91D9-DE40-BDF4-570B64BA5A83}">
      <dgm:prSet/>
      <dgm:spPr/>
      <dgm:t>
        <a:bodyPr/>
        <a:lstStyle/>
        <a:p>
          <a:endParaRPr lang="en-US"/>
        </a:p>
      </dgm:t>
    </dgm:pt>
    <dgm:pt modelId="{8ADF0FF8-46A3-4C46-B070-037A1F2BF2AA}" type="sibTrans" cxnId="{B6C2E004-91D9-DE40-BDF4-570B64BA5A83}">
      <dgm:prSet/>
      <dgm:spPr/>
      <dgm:t>
        <a:bodyPr/>
        <a:lstStyle/>
        <a:p>
          <a:endParaRPr lang="en-US"/>
        </a:p>
      </dgm:t>
    </dgm:pt>
    <dgm:pt modelId="{403A2FEF-D16B-EA45-B39F-01757A87C4BD}">
      <dgm:prSet custT="1"/>
      <dgm:spPr/>
      <dgm:t>
        <a:bodyPr/>
        <a:lstStyle/>
        <a:p>
          <a:r>
            <a:rPr lang="en-US" sz="1600" dirty="0"/>
            <a:t>Every 3-7 days until there are no more positive cases identified for 14 days.</a:t>
          </a:r>
        </a:p>
      </dgm:t>
    </dgm:pt>
    <dgm:pt modelId="{6BE5E590-7412-5C47-99A9-CA9147E73557}" type="parTrans" cxnId="{E26AF246-3371-354E-8DBA-3F9A19AC9128}">
      <dgm:prSet/>
      <dgm:spPr/>
      <dgm:t>
        <a:bodyPr/>
        <a:lstStyle/>
        <a:p>
          <a:endParaRPr lang="en-US"/>
        </a:p>
      </dgm:t>
    </dgm:pt>
    <dgm:pt modelId="{071E686C-9400-6649-8681-EB4F351E406A}" type="sibTrans" cxnId="{E26AF246-3371-354E-8DBA-3F9A19AC9128}">
      <dgm:prSet/>
      <dgm:spPr/>
      <dgm:t>
        <a:bodyPr/>
        <a:lstStyle/>
        <a:p>
          <a:endParaRPr lang="en-US"/>
        </a:p>
      </dgm:t>
    </dgm:pt>
    <dgm:pt modelId="{39BFC56E-9F86-8648-A2A4-F8DFBAF13A6D}">
      <dgm:prSet custT="1"/>
      <dgm:spPr/>
      <dgm:t>
        <a:bodyPr/>
        <a:lstStyle/>
        <a:p>
          <a:r>
            <a:rPr lang="en-US" sz="1800" dirty="0"/>
            <a:t>If additional cases are identified after testing a unit, floor, or specific area of the facility</a:t>
          </a:r>
        </a:p>
      </dgm:t>
    </dgm:pt>
    <dgm:pt modelId="{09F76420-A939-EF48-9FF9-2A979F626D91}" type="parTrans" cxnId="{B54DD799-C9F5-2442-BAA3-67912CCB0320}">
      <dgm:prSet/>
      <dgm:spPr/>
      <dgm:t>
        <a:bodyPr/>
        <a:lstStyle/>
        <a:p>
          <a:endParaRPr lang="en-US"/>
        </a:p>
      </dgm:t>
    </dgm:pt>
    <dgm:pt modelId="{855D5DA3-FB60-944E-97E4-5B7EAFCF729F}" type="sibTrans" cxnId="{B54DD799-C9F5-2442-BAA3-67912CCB0320}">
      <dgm:prSet/>
      <dgm:spPr/>
      <dgm:t>
        <a:bodyPr/>
        <a:lstStyle/>
        <a:p>
          <a:endParaRPr lang="en-US"/>
        </a:p>
      </dgm:t>
    </dgm:pt>
    <dgm:pt modelId="{68329173-5C87-4340-BAB9-656BF2575CA4}">
      <dgm:prSet custT="1"/>
      <dgm:spPr/>
      <dgm:t>
        <a:bodyPr/>
        <a:lstStyle/>
        <a:p>
          <a:r>
            <a:rPr lang="en-US" sz="1600" dirty="0"/>
            <a:t>You may expand testing to facility-wide testing if testing and implementation of infection control measures have failed to halt transmission.</a:t>
          </a:r>
        </a:p>
      </dgm:t>
    </dgm:pt>
    <dgm:pt modelId="{0547C6C4-BD18-3842-8949-AC46E3D051A1}" type="parTrans" cxnId="{4EF26C8D-5202-A649-9EEC-E2FE54815ADF}">
      <dgm:prSet/>
      <dgm:spPr/>
      <dgm:t>
        <a:bodyPr/>
        <a:lstStyle/>
        <a:p>
          <a:endParaRPr lang="en-US"/>
        </a:p>
      </dgm:t>
    </dgm:pt>
    <dgm:pt modelId="{4FF55A6E-E6F0-6E42-A942-0047A5530136}" type="sibTrans" cxnId="{4EF26C8D-5202-A649-9EEC-E2FE54815ADF}">
      <dgm:prSet/>
      <dgm:spPr/>
      <dgm:t>
        <a:bodyPr/>
        <a:lstStyle/>
        <a:p>
          <a:endParaRPr lang="en-US"/>
        </a:p>
      </dgm:t>
    </dgm:pt>
    <dgm:pt modelId="{DE5D246E-DB81-E543-82A5-9D6542A98277}">
      <dgm:prSet custT="1"/>
      <dgm:spPr/>
      <dgm:t>
        <a:bodyPr/>
        <a:lstStyle/>
        <a:p>
          <a:r>
            <a:rPr lang="en-US" sz="1600" dirty="0"/>
            <a:t>(This could be where the resident resides or where the HCP worked). </a:t>
          </a:r>
        </a:p>
      </dgm:t>
    </dgm:pt>
    <dgm:pt modelId="{1659187E-D906-C943-9556-8D1B7FFCD2E0}" type="parTrans" cxnId="{92D6BA79-B908-1E4A-8F88-020C9603FDCD}">
      <dgm:prSet/>
      <dgm:spPr/>
      <dgm:t>
        <a:bodyPr/>
        <a:lstStyle/>
        <a:p>
          <a:endParaRPr lang="en-US"/>
        </a:p>
      </dgm:t>
    </dgm:pt>
    <dgm:pt modelId="{93C2D778-4062-0C46-800F-6739E0DFA306}" type="sibTrans" cxnId="{92D6BA79-B908-1E4A-8F88-020C9603FDCD}">
      <dgm:prSet/>
      <dgm:spPr/>
      <dgm:t>
        <a:bodyPr/>
        <a:lstStyle/>
        <a:p>
          <a:endParaRPr lang="en-US"/>
        </a:p>
      </dgm:t>
    </dgm:pt>
    <dgm:pt modelId="{0460062D-0757-4A43-BDF6-99EBE75B8000}">
      <dgm:prSet custT="1"/>
      <dgm:spPr/>
      <dgm:t>
        <a:bodyPr/>
        <a:lstStyle/>
        <a:p>
          <a:r>
            <a:rPr lang="en-US" sz="1600" dirty="0"/>
            <a:t>Or when there is evidence of facility-transmission (i.e. additional positives)</a:t>
          </a:r>
        </a:p>
      </dgm:t>
    </dgm:pt>
    <dgm:pt modelId="{FE9365D0-5B7C-844E-9E28-9CECE6C74DF5}" type="parTrans" cxnId="{18C7D4ED-4A13-C84D-BC35-8AAC65DA52B6}">
      <dgm:prSet/>
      <dgm:spPr/>
      <dgm:t>
        <a:bodyPr/>
        <a:lstStyle/>
        <a:p>
          <a:endParaRPr lang="en-US"/>
        </a:p>
      </dgm:t>
    </dgm:pt>
    <dgm:pt modelId="{63D9F997-7911-4A48-86BD-FC588FD23611}" type="sibTrans" cxnId="{18C7D4ED-4A13-C84D-BC35-8AAC65DA52B6}">
      <dgm:prSet/>
      <dgm:spPr/>
      <dgm:t>
        <a:bodyPr/>
        <a:lstStyle/>
        <a:p>
          <a:endParaRPr lang="en-US"/>
        </a:p>
      </dgm:t>
    </dgm:pt>
    <dgm:pt modelId="{019E256F-B2E9-EB42-92D7-BE7989775FB2}" type="pres">
      <dgm:prSet presAssocID="{52891A77-D31C-8049-9D23-37E660FE6E6E}" presName="linear" presStyleCnt="0">
        <dgm:presLayoutVars>
          <dgm:animLvl val="lvl"/>
          <dgm:resizeHandles val="exact"/>
        </dgm:presLayoutVars>
      </dgm:prSet>
      <dgm:spPr/>
    </dgm:pt>
    <dgm:pt modelId="{EFEAC02D-CFF5-1F4F-8DA0-408F18DDF3B7}" type="pres">
      <dgm:prSet presAssocID="{93DB50B9-B497-BB4E-9273-17BD4B33720F}" presName="parentText" presStyleLbl="node1" presStyleIdx="0" presStyleCnt="4" custScaleX="100000" custScaleY="91516" custLinFactNeighborX="124" custLinFactNeighborY="-6143">
        <dgm:presLayoutVars>
          <dgm:chMax val="0"/>
          <dgm:bulletEnabled val="1"/>
        </dgm:presLayoutVars>
      </dgm:prSet>
      <dgm:spPr/>
    </dgm:pt>
    <dgm:pt modelId="{87110688-1734-0A46-A9BC-03D73618BB2D}" type="pres">
      <dgm:prSet presAssocID="{93DB50B9-B497-BB4E-9273-17BD4B33720F}" presName="childText" presStyleLbl="revTx" presStyleIdx="0" presStyleCnt="4">
        <dgm:presLayoutVars>
          <dgm:bulletEnabled val="1"/>
        </dgm:presLayoutVars>
      </dgm:prSet>
      <dgm:spPr/>
    </dgm:pt>
    <dgm:pt modelId="{C479AE65-B22D-A545-8A45-E410F2344A3C}" type="pres">
      <dgm:prSet presAssocID="{2210C115-D914-0946-84C3-0FB8FBAC2FC7}" presName="parentText" presStyleLbl="node1" presStyleIdx="1" presStyleCnt="4" custScaleY="68474" custLinFactNeighborY="6722">
        <dgm:presLayoutVars>
          <dgm:chMax val="0"/>
          <dgm:bulletEnabled val="1"/>
        </dgm:presLayoutVars>
      </dgm:prSet>
      <dgm:spPr/>
    </dgm:pt>
    <dgm:pt modelId="{9E398466-4548-7A4C-B822-D15E762A7DE0}" type="pres">
      <dgm:prSet presAssocID="{2210C115-D914-0946-84C3-0FB8FBAC2FC7}" presName="childText" presStyleLbl="revTx" presStyleIdx="1" presStyleCnt="4" custLinFactNeighborX="371" custLinFactNeighborY="10791">
        <dgm:presLayoutVars>
          <dgm:bulletEnabled val="1"/>
        </dgm:presLayoutVars>
      </dgm:prSet>
      <dgm:spPr/>
    </dgm:pt>
    <dgm:pt modelId="{2B3A00AE-ED55-5243-BCE5-178006A114CD}" type="pres">
      <dgm:prSet presAssocID="{F17189B2-2696-8246-9F23-FFF8814AFB29}" presName="parentText" presStyleLbl="node1" presStyleIdx="2" presStyleCnt="4" custScaleY="90001" custLinFactNeighborY="21787">
        <dgm:presLayoutVars>
          <dgm:chMax val="0"/>
          <dgm:bulletEnabled val="1"/>
        </dgm:presLayoutVars>
      </dgm:prSet>
      <dgm:spPr/>
    </dgm:pt>
    <dgm:pt modelId="{2BBF0C52-1D5F-2648-947A-45B3E1F81075}" type="pres">
      <dgm:prSet presAssocID="{F17189B2-2696-8246-9F23-FFF8814AFB29}" presName="childText" presStyleLbl="revTx" presStyleIdx="2" presStyleCnt="4" custLinFactNeighborX="-124" custLinFactNeighborY="18654">
        <dgm:presLayoutVars>
          <dgm:bulletEnabled val="1"/>
        </dgm:presLayoutVars>
      </dgm:prSet>
      <dgm:spPr/>
    </dgm:pt>
    <dgm:pt modelId="{49428768-F80E-CE48-B5C6-F5AAB09BD901}" type="pres">
      <dgm:prSet presAssocID="{39BFC56E-9F86-8648-A2A4-F8DFBAF13A6D}" presName="parentText" presStyleLbl="node1" presStyleIdx="3" presStyleCnt="4" custScaleY="73961" custLinFactNeighborY="4467">
        <dgm:presLayoutVars>
          <dgm:chMax val="0"/>
          <dgm:bulletEnabled val="1"/>
        </dgm:presLayoutVars>
      </dgm:prSet>
      <dgm:spPr/>
    </dgm:pt>
    <dgm:pt modelId="{F6FC36BE-F0FF-BD40-8A02-36BBD4C27E3B}" type="pres">
      <dgm:prSet presAssocID="{39BFC56E-9F86-8648-A2A4-F8DFBAF13A6D}" presName="childText" presStyleLbl="revTx" presStyleIdx="3" presStyleCnt="4" custLinFactNeighborX="244" custLinFactNeighborY="40204">
        <dgm:presLayoutVars>
          <dgm:bulletEnabled val="1"/>
        </dgm:presLayoutVars>
      </dgm:prSet>
      <dgm:spPr/>
    </dgm:pt>
  </dgm:ptLst>
  <dgm:cxnLst>
    <dgm:cxn modelId="{F41A5200-833C-CF4F-AD39-36B54BA15895}" srcId="{52891A77-D31C-8049-9D23-37E660FE6E6E}" destId="{93DB50B9-B497-BB4E-9273-17BD4B33720F}" srcOrd="0" destOrd="0" parTransId="{BE2CFC29-7517-1248-8D59-455E1099C646}" sibTransId="{79536630-33C6-A741-9271-867A07C33321}"/>
    <dgm:cxn modelId="{B6C2E004-91D9-DE40-BDF4-570B64BA5A83}" srcId="{52891A77-D31C-8049-9D23-37E660FE6E6E}" destId="{F17189B2-2696-8246-9F23-FFF8814AFB29}" srcOrd="2" destOrd="0" parTransId="{2DC16104-E7D7-A444-AAE5-F7683929C6C1}" sibTransId="{8ADF0FF8-46A3-4C46-B070-037A1F2BF2AA}"/>
    <dgm:cxn modelId="{34B0FC1A-B247-4B49-BDBE-DF3B11632D65}" type="presOf" srcId="{0460062D-0757-4A43-BDF6-99EBE75B8000}" destId="{87110688-1734-0A46-A9BC-03D73618BB2D}" srcOrd="0" destOrd="1" presId="urn:microsoft.com/office/officeart/2005/8/layout/vList2"/>
    <dgm:cxn modelId="{4122FC24-DD80-C042-8CA3-BA13F7B796D4}" type="presOf" srcId="{93DB50B9-B497-BB4E-9273-17BD4B33720F}" destId="{EFEAC02D-CFF5-1F4F-8DA0-408F18DDF3B7}" srcOrd="0" destOrd="0" presId="urn:microsoft.com/office/officeart/2005/8/layout/vList2"/>
    <dgm:cxn modelId="{7E671C36-A928-D640-9760-1C7F459FC894}" srcId="{2210C115-D914-0946-84C3-0FB8FBAC2FC7}" destId="{CB5E4D6A-CC59-A647-A655-8CDF1010D9FB}" srcOrd="0" destOrd="0" parTransId="{7AF6BAD8-00A4-E24D-9407-F3D1A188AF24}" sibTransId="{C7AE60AD-5585-FB49-9104-F06DA0E83FD5}"/>
    <dgm:cxn modelId="{32366F37-9485-3F4A-9601-7B173582E01A}" type="presOf" srcId="{F17189B2-2696-8246-9F23-FFF8814AFB29}" destId="{2B3A00AE-ED55-5243-BCE5-178006A114CD}" srcOrd="0" destOrd="0" presId="urn:microsoft.com/office/officeart/2005/8/layout/vList2"/>
    <dgm:cxn modelId="{F5DC2644-E8CC-E143-897B-5C2B64AB5FAC}" srcId="{52891A77-D31C-8049-9D23-37E660FE6E6E}" destId="{2210C115-D914-0946-84C3-0FB8FBAC2FC7}" srcOrd="1" destOrd="0" parTransId="{66DD9CC5-AB8A-4348-807E-32F7A73458C3}" sibTransId="{7EDA779A-7E17-7445-AF01-2A501C9C77DE}"/>
    <dgm:cxn modelId="{E26AF246-3371-354E-8DBA-3F9A19AC9128}" srcId="{F17189B2-2696-8246-9F23-FFF8814AFB29}" destId="{403A2FEF-D16B-EA45-B39F-01757A87C4BD}" srcOrd="0" destOrd="0" parTransId="{6BE5E590-7412-5C47-99A9-CA9147E73557}" sibTransId="{071E686C-9400-6649-8681-EB4F351E406A}"/>
    <dgm:cxn modelId="{FABD604E-A59C-B743-8C69-9212557CBFD9}" type="presOf" srcId="{CB5E4D6A-CC59-A647-A655-8CDF1010D9FB}" destId="{9E398466-4548-7A4C-B822-D15E762A7DE0}" srcOrd="0" destOrd="0" presId="urn:microsoft.com/office/officeart/2005/8/layout/vList2"/>
    <dgm:cxn modelId="{7A3C664E-A1E3-4541-8338-0F3D416F3560}" type="presOf" srcId="{39BFC56E-9F86-8648-A2A4-F8DFBAF13A6D}" destId="{49428768-F80E-CE48-B5C6-F5AAB09BD901}" srcOrd="0" destOrd="0" presId="urn:microsoft.com/office/officeart/2005/8/layout/vList2"/>
    <dgm:cxn modelId="{85A36A71-8EF7-C044-B3BC-3965E0720459}" type="presOf" srcId="{68329173-5C87-4340-BAB9-656BF2575CA4}" destId="{F6FC36BE-F0FF-BD40-8A02-36BBD4C27E3B}" srcOrd="0" destOrd="0" presId="urn:microsoft.com/office/officeart/2005/8/layout/vList2"/>
    <dgm:cxn modelId="{92D6BA79-B908-1E4A-8F88-020C9603FDCD}" srcId="{CB5E4D6A-CC59-A647-A655-8CDF1010D9FB}" destId="{DE5D246E-DB81-E543-82A5-9D6542A98277}" srcOrd="0" destOrd="0" parTransId="{1659187E-D906-C943-9556-8D1B7FFCD2E0}" sibTransId="{93C2D778-4062-0C46-800F-6739E0DFA306}"/>
    <dgm:cxn modelId="{4EF26C8D-5202-A649-9EEC-E2FE54815ADF}" srcId="{39BFC56E-9F86-8648-A2A4-F8DFBAF13A6D}" destId="{68329173-5C87-4340-BAB9-656BF2575CA4}" srcOrd="0" destOrd="0" parTransId="{0547C6C4-BD18-3842-8949-AC46E3D051A1}" sibTransId="{4FF55A6E-E6F0-6E42-A942-0047A5530136}"/>
    <dgm:cxn modelId="{B54DD799-C9F5-2442-BAA3-67912CCB0320}" srcId="{52891A77-D31C-8049-9D23-37E660FE6E6E}" destId="{39BFC56E-9F86-8648-A2A4-F8DFBAF13A6D}" srcOrd="3" destOrd="0" parTransId="{09F76420-A939-EF48-9FF9-2A979F626D91}" sibTransId="{855D5DA3-FB60-944E-97E4-5B7EAFCF729F}"/>
    <dgm:cxn modelId="{7961C8AB-F237-3642-8A28-3329E1A85B5E}" type="presOf" srcId="{2210C115-D914-0946-84C3-0FB8FBAC2FC7}" destId="{C479AE65-B22D-A545-8A45-E410F2344A3C}" srcOrd="0" destOrd="0" presId="urn:microsoft.com/office/officeart/2005/8/layout/vList2"/>
    <dgm:cxn modelId="{64C5A1B2-AEE2-E848-9C06-3198C9D71808}" type="presOf" srcId="{403A2FEF-D16B-EA45-B39F-01757A87C4BD}" destId="{2BBF0C52-1D5F-2648-947A-45B3E1F81075}" srcOrd="0" destOrd="0" presId="urn:microsoft.com/office/officeart/2005/8/layout/vList2"/>
    <dgm:cxn modelId="{787ECEB3-16E6-BB41-A77A-4A7A327CEB93}" type="presOf" srcId="{40EEFDCD-AE90-2546-A6D8-7164DF3C232F}" destId="{87110688-1734-0A46-A9BC-03D73618BB2D}" srcOrd="0" destOrd="0" presId="urn:microsoft.com/office/officeart/2005/8/layout/vList2"/>
    <dgm:cxn modelId="{DA47C4B9-7A65-FB44-A62F-9330C362F0A6}" type="presOf" srcId="{DE5D246E-DB81-E543-82A5-9D6542A98277}" destId="{9E398466-4548-7A4C-B822-D15E762A7DE0}" srcOrd="0" destOrd="1" presId="urn:microsoft.com/office/officeart/2005/8/layout/vList2"/>
    <dgm:cxn modelId="{82F5FABE-8F11-4246-B1DA-F9DD9EADEEED}" type="presOf" srcId="{52891A77-D31C-8049-9D23-37E660FE6E6E}" destId="{019E256F-B2E9-EB42-92D7-BE7989775FB2}" srcOrd="0" destOrd="0" presId="urn:microsoft.com/office/officeart/2005/8/layout/vList2"/>
    <dgm:cxn modelId="{F6B373DC-C96D-9745-BE38-4F735FD8BCDE}" srcId="{93DB50B9-B497-BB4E-9273-17BD4B33720F}" destId="{40EEFDCD-AE90-2546-A6D8-7164DF3C232F}" srcOrd="0" destOrd="0" parTransId="{9F6B2B9A-25FF-D94E-B42B-F59E4213B8B4}" sibTransId="{FFCCD27E-E27B-8E4B-9EFB-A3EE95C448F0}"/>
    <dgm:cxn modelId="{18C7D4ED-4A13-C84D-BC35-8AAC65DA52B6}" srcId="{93DB50B9-B497-BB4E-9273-17BD4B33720F}" destId="{0460062D-0757-4A43-BDF6-99EBE75B8000}" srcOrd="1" destOrd="0" parTransId="{FE9365D0-5B7C-844E-9E28-9CECE6C74DF5}" sibTransId="{63D9F997-7911-4A48-86BD-FC588FD23611}"/>
    <dgm:cxn modelId="{503ECCA6-DFD4-8F49-862B-FE72DE496F36}" type="presParOf" srcId="{019E256F-B2E9-EB42-92D7-BE7989775FB2}" destId="{EFEAC02D-CFF5-1F4F-8DA0-408F18DDF3B7}" srcOrd="0" destOrd="0" presId="urn:microsoft.com/office/officeart/2005/8/layout/vList2"/>
    <dgm:cxn modelId="{B4F32731-1CFC-034E-8D65-BE1AD8DFE932}" type="presParOf" srcId="{019E256F-B2E9-EB42-92D7-BE7989775FB2}" destId="{87110688-1734-0A46-A9BC-03D73618BB2D}" srcOrd="1" destOrd="0" presId="urn:microsoft.com/office/officeart/2005/8/layout/vList2"/>
    <dgm:cxn modelId="{A891AE63-E582-0D4F-A020-F0227095BD75}" type="presParOf" srcId="{019E256F-B2E9-EB42-92D7-BE7989775FB2}" destId="{C479AE65-B22D-A545-8A45-E410F2344A3C}" srcOrd="2" destOrd="0" presId="urn:microsoft.com/office/officeart/2005/8/layout/vList2"/>
    <dgm:cxn modelId="{B8972186-A9A1-BB4D-9B4F-4690287E2CB3}" type="presParOf" srcId="{019E256F-B2E9-EB42-92D7-BE7989775FB2}" destId="{9E398466-4548-7A4C-B822-D15E762A7DE0}" srcOrd="3" destOrd="0" presId="urn:microsoft.com/office/officeart/2005/8/layout/vList2"/>
    <dgm:cxn modelId="{1020552E-3376-F641-B750-DF9F9F1ED3BB}" type="presParOf" srcId="{019E256F-B2E9-EB42-92D7-BE7989775FB2}" destId="{2B3A00AE-ED55-5243-BCE5-178006A114CD}" srcOrd="4" destOrd="0" presId="urn:microsoft.com/office/officeart/2005/8/layout/vList2"/>
    <dgm:cxn modelId="{5415ED3B-880C-934F-B08A-C74194DFF917}" type="presParOf" srcId="{019E256F-B2E9-EB42-92D7-BE7989775FB2}" destId="{2BBF0C52-1D5F-2648-947A-45B3E1F81075}" srcOrd="5" destOrd="0" presId="urn:microsoft.com/office/officeart/2005/8/layout/vList2"/>
    <dgm:cxn modelId="{E6A2E4FA-C679-5247-ABB3-8B38B0747D22}" type="presParOf" srcId="{019E256F-B2E9-EB42-92D7-BE7989775FB2}" destId="{49428768-F80E-CE48-B5C6-F5AAB09BD901}" srcOrd="6" destOrd="0" presId="urn:microsoft.com/office/officeart/2005/8/layout/vList2"/>
    <dgm:cxn modelId="{C45928DE-DDD2-1F4D-8D5B-8535E85EE0C1}" type="presParOf" srcId="{019E256F-B2E9-EB42-92D7-BE7989775FB2}" destId="{F6FC36BE-F0FF-BD40-8A02-36BBD4C27E3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23C167-CC04-174B-BD8A-91786A508F0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B1AFD24-75A4-5742-8135-2F4F47206FB6}">
      <dgm:prSet custT="1"/>
      <dgm:spPr/>
      <dgm:t>
        <a:bodyPr/>
        <a:lstStyle/>
        <a:p>
          <a:r>
            <a:rPr lang="en-US" sz="2400" dirty="0"/>
            <a:t>If you have access, your facility should report to NHSN </a:t>
          </a:r>
        </a:p>
      </dgm:t>
    </dgm:pt>
    <dgm:pt modelId="{72183720-AE02-E642-BCB8-AB6674C1B5A0}" type="parTrans" cxnId="{F2BB8CAE-BD11-984D-927B-191F8412870E}">
      <dgm:prSet/>
      <dgm:spPr/>
      <dgm:t>
        <a:bodyPr/>
        <a:lstStyle/>
        <a:p>
          <a:endParaRPr lang="en-US"/>
        </a:p>
      </dgm:t>
    </dgm:pt>
    <dgm:pt modelId="{D792B9D3-8E1F-0045-AA13-C52179A821F8}" type="sibTrans" cxnId="{F2BB8CAE-BD11-984D-927B-191F8412870E}">
      <dgm:prSet/>
      <dgm:spPr/>
      <dgm:t>
        <a:bodyPr/>
        <a:lstStyle/>
        <a:p>
          <a:endParaRPr lang="en-US"/>
        </a:p>
      </dgm:t>
    </dgm:pt>
    <dgm:pt modelId="{DFDDCC75-3A54-E948-B138-02ECEE8E559B}">
      <dgm:prSet custT="1"/>
      <dgm:spPr/>
      <dgm:t>
        <a:bodyPr/>
        <a:lstStyle/>
        <a:p>
          <a:r>
            <a:rPr lang="en-US" sz="2000" dirty="0"/>
            <a:t>Facilities that don’t have access to NHSN should report via Smartsheet</a:t>
          </a:r>
        </a:p>
      </dgm:t>
    </dgm:pt>
    <dgm:pt modelId="{C99FA8E7-8EAD-2440-B125-8A82D6E9AE72}" type="parTrans" cxnId="{E7F4F508-D4D5-0649-A66A-CCADA37F2A91}">
      <dgm:prSet/>
      <dgm:spPr/>
      <dgm:t>
        <a:bodyPr/>
        <a:lstStyle/>
        <a:p>
          <a:endParaRPr lang="en-US"/>
        </a:p>
      </dgm:t>
    </dgm:pt>
    <dgm:pt modelId="{8FD8AA1C-6F49-7841-824C-CB89972C0967}" type="sibTrans" cxnId="{E7F4F508-D4D5-0649-A66A-CCADA37F2A91}">
      <dgm:prSet/>
      <dgm:spPr/>
      <dgm:t>
        <a:bodyPr/>
        <a:lstStyle/>
        <a:p>
          <a:endParaRPr lang="en-US"/>
        </a:p>
      </dgm:t>
    </dgm:pt>
    <dgm:pt modelId="{455B69B9-E965-7044-8C95-20565A523467}">
      <dgm:prSet/>
      <dgm:spPr/>
      <dgm:t>
        <a:bodyPr/>
        <a:lstStyle/>
        <a:p>
          <a:r>
            <a:rPr lang="en-US" dirty="0"/>
            <a:t>Facilities conducting tests under a CLIA Waiver need to report these tests to Simple Report</a:t>
          </a:r>
        </a:p>
      </dgm:t>
    </dgm:pt>
    <dgm:pt modelId="{2965E000-DECE-1245-BAD5-0CF907CF71C0}" type="parTrans" cxnId="{DA0E1DAD-54F6-5E4C-BEF5-120B71B7FE77}">
      <dgm:prSet/>
      <dgm:spPr/>
      <dgm:t>
        <a:bodyPr/>
        <a:lstStyle/>
        <a:p>
          <a:endParaRPr lang="en-US"/>
        </a:p>
      </dgm:t>
    </dgm:pt>
    <dgm:pt modelId="{06379EBA-C3AD-2B4F-9509-5B0DACA5BB71}" type="sibTrans" cxnId="{DA0E1DAD-54F6-5E4C-BEF5-120B71B7FE77}">
      <dgm:prSet/>
      <dgm:spPr/>
      <dgm:t>
        <a:bodyPr/>
        <a:lstStyle/>
        <a:p>
          <a:endParaRPr lang="en-US"/>
        </a:p>
      </dgm:t>
    </dgm:pt>
    <dgm:pt modelId="{8C2434D7-2CF3-0541-A7D8-B76CE954BC65}">
      <dgm:prSet custT="1"/>
      <dgm:spPr/>
      <dgm:t>
        <a:bodyPr/>
        <a:lstStyle/>
        <a:p>
          <a:r>
            <a:rPr lang="en-US" sz="2000" dirty="0"/>
            <a:t>(If they don’t have the access required to report these to NHSN) </a:t>
          </a:r>
        </a:p>
      </dgm:t>
    </dgm:pt>
    <dgm:pt modelId="{FACD66EF-2ABE-7744-B798-AFC8A9ADADE6}" type="parTrans" cxnId="{6926FE2A-3CFD-8246-9091-06F185E3C61A}">
      <dgm:prSet/>
      <dgm:spPr/>
      <dgm:t>
        <a:bodyPr/>
        <a:lstStyle/>
        <a:p>
          <a:endParaRPr lang="en-US"/>
        </a:p>
      </dgm:t>
    </dgm:pt>
    <dgm:pt modelId="{B8E32B47-C48E-A943-AF2A-818B235048B7}" type="sibTrans" cxnId="{6926FE2A-3CFD-8246-9091-06F185E3C61A}">
      <dgm:prSet/>
      <dgm:spPr/>
      <dgm:t>
        <a:bodyPr/>
        <a:lstStyle/>
        <a:p>
          <a:endParaRPr lang="en-US"/>
        </a:p>
      </dgm:t>
    </dgm:pt>
    <dgm:pt modelId="{B2D14BE4-9284-C742-90F5-E5F31BB09CCA}">
      <dgm:prSet/>
      <dgm:spPr/>
      <dgm:t>
        <a:bodyPr/>
        <a:lstStyle/>
        <a:p>
          <a:r>
            <a:rPr lang="en-US" dirty="0"/>
            <a:t>Facilities also need to report cases to their Local Health Department (LHD)</a:t>
          </a:r>
        </a:p>
      </dgm:t>
    </dgm:pt>
    <dgm:pt modelId="{98C48504-92DE-2941-951C-C5BD0FFE4860}" type="parTrans" cxnId="{1BBEB823-1A69-2E48-8AEC-B5D04F5734E1}">
      <dgm:prSet/>
      <dgm:spPr/>
      <dgm:t>
        <a:bodyPr/>
        <a:lstStyle/>
        <a:p>
          <a:endParaRPr lang="en-US"/>
        </a:p>
      </dgm:t>
    </dgm:pt>
    <dgm:pt modelId="{4E8BC820-B193-294D-9B1D-E2C309B03093}" type="sibTrans" cxnId="{1BBEB823-1A69-2E48-8AEC-B5D04F5734E1}">
      <dgm:prSet/>
      <dgm:spPr/>
      <dgm:t>
        <a:bodyPr/>
        <a:lstStyle/>
        <a:p>
          <a:endParaRPr lang="en-US"/>
        </a:p>
      </dgm:t>
    </dgm:pt>
    <dgm:pt modelId="{4F8A0BCD-F6E0-FD4A-90FB-2DA53262348E}">
      <dgm:prSet/>
      <dgm:spPr/>
      <dgm:t>
        <a:bodyPr/>
        <a:lstStyle/>
        <a:p>
          <a:r>
            <a:rPr lang="en-US" dirty="0"/>
            <a:t>Facilities should also report </a:t>
          </a:r>
          <a:r>
            <a:rPr lang="en-US" u="sng" dirty="0"/>
            <a:t>outbreaks</a:t>
          </a:r>
          <a:r>
            <a:rPr lang="en-US" dirty="0"/>
            <a:t> to their regional OHCR office</a:t>
          </a:r>
        </a:p>
      </dgm:t>
    </dgm:pt>
    <dgm:pt modelId="{2A8DAC70-7D1D-5B4F-9529-2A67C5AF5767}" type="parTrans" cxnId="{8920DA1E-F479-C346-9B13-809623883CE3}">
      <dgm:prSet/>
      <dgm:spPr/>
      <dgm:t>
        <a:bodyPr/>
        <a:lstStyle/>
        <a:p>
          <a:endParaRPr lang="en-US"/>
        </a:p>
      </dgm:t>
    </dgm:pt>
    <dgm:pt modelId="{49F9DD37-3B78-4242-BDA3-E4EF097BC82D}" type="sibTrans" cxnId="{8920DA1E-F479-C346-9B13-809623883CE3}">
      <dgm:prSet/>
      <dgm:spPr/>
      <dgm:t>
        <a:bodyPr/>
        <a:lstStyle/>
        <a:p>
          <a:endParaRPr lang="en-US"/>
        </a:p>
      </dgm:t>
    </dgm:pt>
    <dgm:pt modelId="{D0367D5F-5DDA-F143-9096-774010C8B22F}">
      <dgm:prSet custT="1"/>
      <dgm:spPr/>
      <dgm:t>
        <a:bodyPr/>
        <a:lstStyle/>
        <a:p>
          <a:r>
            <a:rPr lang="en-US" sz="1600" dirty="0"/>
            <a:t>Link to OHCR reporting form: </a:t>
          </a:r>
        </a:p>
      </dgm:t>
    </dgm:pt>
    <dgm:pt modelId="{0B003977-5AE7-9047-B805-E9C7737A45C5}" type="parTrans" cxnId="{6D1C57A7-C6E6-C249-9E1A-B9AA5B1F5144}">
      <dgm:prSet/>
      <dgm:spPr/>
      <dgm:t>
        <a:bodyPr/>
        <a:lstStyle/>
        <a:p>
          <a:endParaRPr lang="en-US"/>
        </a:p>
      </dgm:t>
    </dgm:pt>
    <dgm:pt modelId="{A2CF567B-1C2F-804F-B468-4CC9ABF6EBDA}" type="sibTrans" cxnId="{6D1C57A7-C6E6-C249-9E1A-B9AA5B1F5144}">
      <dgm:prSet/>
      <dgm:spPr/>
      <dgm:t>
        <a:bodyPr/>
        <a:lstStyle/>
        <a:p>
          <a:endParaRPr lang="en-US"/>
        </a:p>
      </dgm:t>
    </dgm:pt>
    <dgm:pt modelId="{AD8E5A1D-9EAA-F84D-839B-208D3F4B3155}">
      <dgm:prSet/>
      <dgm:spPr/>
      <dgm:t>
        <a:bodyPr/>
        <a:lstStyle/>
        <a:p>
          <a:r>
            <a:rPr lang="en-US" sz="1500" dirty="0">
              <a:hlinkClick xmlns:r="http://schemas.openxmlformats.org/officeDocument/2006/relationships" r:id="rId1"/>
            </a:rPr>
            <a:t>https://dph.illinois.gov/content/dam/soi/en/web/idph/forms/topics-services/health-care-regulation/complaints/LTC-incident-reporting-form-7.2022.pdf</a:t>
          </a:r>
          <a:r>
            <a:rPr lang="en-US" sz="1500" dirty="0"/>
            <a:t> </a:t>
          </a:r>
        </a:p>
      </dgm:t>
    </dgm:pt>
    <dgm:pt modelId="{0957A709-4477-7F46-B7F7-1A4EAFFB75A8}" type="parTrans" cxnId="{C7E19283-E228-3942-BBCE-2BB2F24DE422}">
      <dgm:prSet/>
      <dgm:spPr/>
      <dgm:t>
        <a:bodyPr/>
        <a:lstStyle/>
        <a:p>
          <a:endParaRPr lang="en-US"/>
        </a:p>
      </dgm:t>
    </dgm:pt>
    <dgm:pt modelId="{179A1821-2516-3047-AD00-FE48D6B0EFB3}" type="sibTrans" cxnId="{C7E19283-E228-3942-BBCE-2BB2F24DE422}">
      <dgm:prSet/>
      <dgm:spPr/>
      <dgm:t>
        <a:bodyPr/>
        <a:lstStyle/>
        <a:p>
          <a:endParaRPr lang="en-US"/>
        </a:p>
      </dgm:t>
    </dgm:pt>
    <dgm:pt modelId="{5036E961-19C4-4247-BD55-AD3EC48BB68F}">
      <dgm:prSet custT="1"/>
      <dgm:spPr/>
      <dgm:t>
        <a:bodyPr/>
        <a:lstStyle/>
        <a:p>
          <a:r>
            <a:rPr lang="en-US" sz="2000" dirty="0"/>
            <a:t>This is often, but not always, by sending a line-list.</a:t>
          </a:r>
        </a:p>
      </dgm:t>
    </dgm:pt>
    <dgm:pt modelId="{8F03D835-6184-7E45-BD84-0A7685836DDD}" type="sibTrans" cxnId="{1BC0415E-5758-2843-B3A0-EEDA40D45196}">
      <dgm:prSet/>
      <dgm:spPr/>
      <dgm:t>
        <a:bodyPr/>
        <a:lstStyle/>
        <a:p>
          <a:endParaRPr lang="en-US"/>
        </a:p>
      </dgm:t>
    </dgm:pt>
    <dgm:pt modelId="{D73817B0-92F8-6F47-AC51-D9BDEDFA7343}" type="parTrans" cxnId="{1BC0415E-5758-2843-B3A0-EEDA40D45196}">
      <dgm:prSet/>
      <dgm:spPr/>
      <dgm:t>
        <a:bodyPr/>
        <a:lstStyle/>
        <a:p>
          <a:endParaRPr lang="en-US"/>
        </a:p>
      </dgm:t>
    </dgm:pt>
    <dgm:pt modelId="{6A018849-971C-B544-B96C-B619CBB55045}">
      <dgm:prSet custT="1"/>
      <dgm:spPr/>
      <dgm:t>
        <a:bodyPr/>
        <a:lstStyle/>
        <a:p>
          <a:r>
            <a:rPr lang="en-US" sz="2000" dirty="0"/>
            <a:t>The format of this reporting is determined by the LHD </a:t>
          </a:r>
        </a:p>
      </dgm:t>
    </dgm:pt>
    <dgm:pt modelId="{273D2C61-BE6E-7C4A-AE2E-E937126A2E46}" type="parTrans" cxnId="{9DD94BB6-0ED5-644B-B8EE-628A54122359}">
      <dgm:prSet/>
      <dgm:spPr/>
      <dgm:t>
        <a:bodyPr/>
        <a:lstStyle/>
        <a:p>
          <a:endParaRPr lang="en-US"/>
        </a:p>
      </dgm:t>
    </dgm:pt>
    <dgm:pt modelId="{79658CC0-8A7D-AA4B-93FE-9F4467A00763}" type="sibTrans" cxnId="{9DD94BB6-0ED5-644B-B8EE-628A54122359}">
      <dgm:prSet/>
      <dgm:spPr/>
      <dgm:t>
        <a:bodyPr/>
        <a:lstStyle/>
        <a:p>
          <a:endParaRPr lang="en-US"/>
        </a:p>
      </dgm:t>
    </dgm:pt>
    <dgm:pt modelId="{34B5D87D-6C38-174B-ACD2-1C690A6EE3F9}" type="pres">
      <dgm:prSet presAssocID="{D123C167-CC04-174B-BD8A-91786A508F0A}" presName="Name0" presStyleCnt="0">
        <dgm:presLayoutVars>
          <dgm:dir/>
          <dgm:animLvl val="lvl"/>
          <dgm:resizeHandles val="exact"/>
        </dgm:presLayoutVars>
      </dgm:prSet>
      <dgm:spPr/>
    </dgm:pt>
    <dgm:pt modelId="{0ABD0569-79AD-DB4D-AD9F-670DEA4E0D0E}" type="pres">
      <dgm:prSet presAssocID="{9B1AFD24-75A4-5742-8135-2F4F47206FB6}" presName="linNode" presStyleCnt="0"/>
      <dgm:spPr/>
    </dgm:pt>
    <dgm:pt modelId="{E190AFA8-114F-C44D-ABF5-E8C25D7593A1}" type="pres">
      <dgm:prSet presAssocID="{9B1AFD24-75A4-5742-8135-2F4F47206FB6}" presName="parentText" presStyleLbl="node1" presStyleIdx="0" presStyleCnt="4">
        <dgm:presLayoutVars>
          <dgm:chMax val="1"/>
          <dgm:bulletEnabled val="1"/>
        </dgm:presLayoutVars>
      </dgm:prSet>
      <dgm:spPr/>
    </dgm:pt>
    <dgm:pt modelId="{B9A7D6B7-0EEC-184D-881F-26D65D1F6765}" type="pres">
      <dgm:prSet presAssocID="{9B1AFD24-75A4-5742-8135-2F4F47206FB6}" presName="descendantText" presStyleLbl="alignAccFollowNode1" presStyleIdx="0" presStyleCnt="4">
        <dgm:presLayoutVars>
          <dgm:bulletEnabled val="1"/>
        </dgm:presLayoutVars>
      </dgm:prSet>
      <dgm:spPr/>
    </dgm:pt>
    <dgm:pt modelId="{F216C23C-B3DC-7340-8EB6-DA593C6AC9AE}" type="pres">
      <dgm:prSet presAssocID="{D792B9D3-8E1F-0045-AA13-C52179A821F8}" presName="sp" presStyleCnt="0"/>
      <dgm:spPr/>
    </dgm:pt>
    <dgm:pt modelId="{344B0BDE-1C49-5D4D-A365-88D8EFE0159E}" type="pres">
      <dgm:prSet presAssocID="{455B69B9-E965-7044-8C95-20565A523467}" presName="linNode" presStyleCnt="0"/>
      <dgm:spPr/>
    </dgm:pt>
    <dgm:pt modelId="{93601E6B-1E44-F645-A239-A06B87C3D575}" type="pres">
      <dgm:prSet presAssocID="{455B69B9-E965-7044-8C95-20565A523467}" presName="parentText" presStyleLbl="node1" presStyleIdx="1" presStyleCnt="4">
        <dgm:presLayoutVars>
          <dgm:chMax val="1"/>
          <dgm:bulletEnabled val="1"/>
        </dgm:presLayoutVars>
      </dgm:prSet>
      <dgm:spPr/>
    </dgm:pt>
    <dgm:pt modelId="{41673FD9-42C0-4C41-85B5-05C142086814}" type="pres">
      <dgm:prSet presAssocID="{455B69B9-E965-7044-8C95-20565A523467}" presName="descendantText" presStyleLbl="alignAccFollowNode1" presStyleIdx="1" presStyleCnt="4">
        <dgm:presLayoutVars>
          <dgm:bulletEnabled val="1"/>
        </dgm:presLayoutVars>
      </dgm:prSet>
      <dgm:spPr/>
    </dgm:pt>
    <dgm:pt modelId="{EFCAC5CD-DEA5-A545-A9ED-9771176738E7}" type="pres">
      <dgm:prSet presAssocID="{06379EBA-C3AD-2B4F-9509-5B0DACA5BB71}" presName="sp" presStyleCnt="0"/>
      <dgm:spPr/>
    </dgm:pt>
    <dgm:pt modelId="{5ECABC82-79BB-B341-8FDE-965CEA683373}" type="pres">
      <dgm:prSet presAssocID="{B2D14BE4-9284-C742-90F5-E5F31BB09CCA}" presName="linNode" presStyleCnt="0"/>
      <dgm:spPr/>
    </dgm:pt>
    <dgm:pt modelId="{E0D070A3-E3EF-CB44-A536-147D48DEA6B3}" type="pres">
      <dgm:prSet presAssocID="{B2D14BE4-9284-C742-90F5-E5F31BB09CCA}" presName="parentText" presStyleLbl="node1" presStyleIdx="2" presStyleCnt="4">
        <dgm:presLayoutVars>
          <dgm:chMax val="1"/>
          <dgm:bulletEnabled val="1"/>
        </dgm:presLayoutVars>
      </dgm:prSet>
      <dgm:spPr/>
    </dgm:pt>
    <dgm:pt modelId="{3AE5C768-5901-994C-BDEA-8E66A3BA6F9E}" type="pres">
      <dgm:prSet presAssocID="{B2D14BE4-9284-C742-90F5-E5F31BB09CCA}" presName="descendantText" presStyleLbl="alignAccFollowNode1" presStyleIdx="2" presStyleCnt="4">
        <dgm:presLayoutVars>
          <dgm:bulletEnabled val="1"/>
        </dgm:presLayoutVars>
      </dgm:prSet>
      <dgm:spPr/>
    </dgm:pt>
    <dgm:pt modelId="{72CF131C-07F9-C84C-96CD-BAFF800258AF}" type="pres">
      <dgm:prSet presAssocID="{4E8BC820-B193-294D-9B1D-E2C309B03093}" presName="sp" presStyleCnt="0"/>
      <dgm:spPr/>
    </dgm:pt>
    <dgm:pt modelId="{26517671-5D33-3E47-9D05-435AEA0B6380}" type="pres">
      <dgm:prSet presAssocID="{4F8A0BCD-F6E0-FD4A-90FB-2DA53262348E}" presName="linNode" presStyleCnt="0"/>
      <dgm:spPr/>
    </dgm:pt>
    <dgm:pt modelId="{0380B531-CA7B-F148-896C-D34CB75EC154}" type="pres">
      <dgm:prSet presAssocID="{4F8A0BCD-F6E0-FD4A-90FB-2DA53262348E}" presName="parentText" presStyleLbl="node1" presStyleIdx="3" presStyleCnt="4">
        <dgm:presLayoutVars>
          <dgm:chMax val="1"/>
          <dgm:bulletEnabled val="1"/>
        </dgm:presLayoutVars>
      </dgm:prSet>
      <dgm:spPr/>
    </dgm:pt>
    <dgm:pt modelId="{847BDAD5-D7F4-C547-80D3-2F7E8BC993FD}" type="pres">
      <dgm:prSet presAssocID="{4F8A0BCD-F6E0-FD4A-90FB-2DA53262348E}" presName="descendantText" presStyleLbl="alignAccFollowNode1" presStyleIdx="3" presStyleCnt="4">
        <dgm:presLayoutVars>
          <dgm:bulletEnabled val="1"/>
        </dgm:presLayoutVars>
      </dgm:prSet>
      <dgm:spPr/>
    </dgm:pt>
  </dgm:ptLst>
  <dgm:cxnLst>
    <dgm:cxn modelId="{E7F4F508-D4D5-0649-A66A-CCADA37F2A91}" srcId="{9B1AFD24-75A4-5742-8135-2F4F47206FB6}" destId="{DFDDCC75-3A54-E948-B138-02ECEE8E559B}" srcOrd="0" destOrd="0" parTransId="{C99FA8E7-8EAD-2440-B125-8A82D6E9AE72}" sibTransId="{8FD8AA1C-6F49-7841-824C-CB89972C0967}"/>
    <dgm:cxn modelId="{8920DA1E-F479-C346-9B13-809623883CE3}" srcId="{D123C167-CC04-174B-BD8A-91786A508F0A}" destId="{4F8A0BCD-F6E0-FD4A-90FB-2DA53262348E}" srcOrd="3" destOrd="0" parTransId="{2A8DAC70-7D1D-5B4F-9529-2A67C5AF5767}" sibTransId="{49F9DD37-3B78-4242-BDA3-E4EF097BC82D}"/>
    <dgm:cxn modelId="{1BBEB823-1A69-2E48-8AEC-B5D04F5734E1}" srcId="{D123C167-CC04-174B-BD8A-91786A508F0A}" destId="{B2D14BE4-9284-C742-90F5-E5F31BB09CCA}" srcOrd="2" destOrd="0" parTransId="{98C48504-92DE-2941-951C-C5BD0FFE4860}" sibTransId="{4E8BC820-B193-294D-9B1D-E2C309B03093}"/>
    <dgm:cxn modelId="{65FBDC27-9FDA-1F4B-AD90-6B451A2C0BD1}" type="presOf" srcId="{D123C167-CC04-174B-BD8A-91786A508F0A}" destId="{34B5D87D-6C38-174B-ACD2-1C690A6EE3F9}" srcOrd="0" destOrd="0" presId="urn:microsoft.com/office/officeart/2005/8/layout/vList5"/>
    <dgm:cxn modelId="{6926FE2A-3CFD-8246-9091-06F185E3C61A}" srcId="{455B69B9-E965-7044-8C95-20565A523467}" destId="{8C2434D7-2CF3-0541-A7D8-B76CE954BC65}" srcOrd="0" destOrd="0" parTransId="{FACD66EF-2ABE-7744-B798-AFC8A9ADADE6}" sibTransId="{B8E32B47-C48E-A943-AF2A-818B235048B7}"/>
    <dgm:cxn modelId="{1BC0415E-5758-2843-B3A0-EEDA40D45196}" srcId="{B2D14BE4-9284-C742-90F5-E5F31BB09CCA}" destId="{5036E961-19C4-4247-BD55-AD3EC48BB68F}" srcOrd="1" destOrd="0" parTransId="{D73817B0-92F8-6F47-AC51-D9BDEDFA7343}" sibTransId="{8F03D835-6184-7E45-BD84-0A7685836DDD}"/>
    <dgm:cxn modelId="{0C641549-79BF-E548-9C9D-0866979E22A6}" type="presOf" srcId="{B2D14BE4-9284-C742-90F5-E5F31BB09CCA}" destId="{E0D070A3-E3EF-CB44-A536-147D48DEA6B3}" srcOrd="0" destOrd="0" presId="urn:microsoft.com/office/officeart/2005/8/layout/vList5"/>
    <dgm:cxn modelId="{B71E1278-64D0-D149-84F2-94BDB9CA86A9}" type="presOf" srcId="{D0367D5F-5DDA-F143-9096-774010C8B22F}" destId="{847BDAD5-D7F4-C547-80D3-2F7E8BC993FD}" srcOrd="0" destOrd="0" presId="urn:microsoft.com/office/officeart/2005/8/layout/vList5"/>
    <dgm:cxn modelId="{FD66387D-2A0A-7449-8B33-CB17F84B30E5}" type="presOf" srcId="{455B69B9-E965-7044-8C95-20565A523467}" destId="{93601E6B-1E44-F645-A239-A06B87C3D575}" srcOrd="0" destOrd="0" presId="urn:microsoft.com/office/officeart/2005/8/layout/vList5"/>
    <dgm:cxn modelId="{C7E19283-E228-3942-BBCE-2BB2F24DE422}" srcId="{D0367D5F-5DDA-F143-9096-774010C8B22F}" destId="{AD8E5A1D-9EAA-F84D-839B-208D3F4B3155}" srcOrd="0" destOrd="0" parTransId="{0957A709-4477-7F46-B7F7-1A4EAFFB75A8}" sibTransId="{179A1821-2516-3047-AD00-FE48D6B0EFB3}"/>
    <dgm:cxn modelId="{DDBC1495-B9BA-4643-92CE-66142DE1694B}" type="presOf" srcId="{DFDDCC75-3A54-E948-B138-02ECEE8E559B}" destId="{B9A7D6B7-0EEC-184D-881F-26D65D1F6765}" srcOrd="0" destOrd="0" presId="urn:microsoft.com/office/officeart/2005/8/layout/vList5"/>
    <dgm:cxn modelId="{F049A0A1-CA0D-9340-BD99-6D5B5F0B3CDB}" type="presOf" srcId="{4F8A0BCD-F6E0-FD4A-90FB-2DA53262348E}" destId="{0380B531-CA7B-F148-896C-D34CB75EC154}" srcOrd="0" destOrd="0" presId="urn:microsoft.com/office/officeart/2005/8/layout/vList5"/>
    <dgm:cxn modelId="{6D1C57A7-C6E6-C249-9E1A-B9AA5B1F5144}" srcId="{4F8A0BCD-F6E0-FD4A-90FB-2DA53262348E}" destId="{D0367D5F-5DDA-F143-9096-774010C8B22F}" srcOrd="0" destOrd="0" parTransId="{0B003977-5AE7-9047-B805-E9C7737A45C5}" sibTransId="{A2CF567B-1C2F-804F-B468-4CC9ABF6EBDA}"/>
    <dgm:cxn modelId="{DA0E1DAD-54F6-5E4C-BEF5-120B71B7FE77}" srcId="{D123C167-CC04-174B-BD8A-91786A508F0A}" destId="{455B69B9-E965-7044-8C95-20565A523467}" srcOrd="1" destOrd="0" parTransId="{2965E000-DECE-1245-BAD5-0CF907CF71C0}" sibTransId="{06379EBA-C3AD-2B4F-9509-5B0DACA5BB71}"/>
    <dgm:cxn modelId="{F2BB8CAE-BD11-984D-927B-191F8412870E}" srcId="{D123C167-CC04-174B-BD8A-91786A508F0A}" destId="{9B1AFD24-75A4-5742-8135-2F4F47206FB6}" srcOrd="0" destOrd="0" parTransId="{72183720-AE02-E642-BCB8-AB6674C1B5A0}" sibTransId="{D792B9D3-8E1F-0045-AA13-C52179A821F8}"/>
    <dgm:cxn modelId="{9DD94BB6-0ED5-644B-B8EE-628A54122359}" srcId="{B2D14BE4-9284-C742-90F5-E5F31BB09CCA}" destId="{6A018849-971C-B544-B96C-B619CBB55045}" srcOrd="0" destOrd="0" parTransId="{273D2C61-BE6E-7C4A-AE2E-E937126A2E46}" sibTransId="{79658CC0-8A7D-AA4B-93FE-9F4467A00763}"/>
    <dgm:cxn modelId="{9E077EBE-BB02-0A4A-9D42-CAF9FB80B15D}" type="presOf" srcId="{6A018849-971C-B544-B96C-B619CBB55045}" destId="{3AE5C768-5901-994C-BDEA-8E66A3BA6F9E}" srcOrd="0" destOrd="0" presId="urn:microsoft.com/office/officeart/2005/8/layout/vList5"/>
    <dgm:cxn modelId="{9EF450C8-5B17-4943-93E5-3D0C957FF410}" type="presOf" srcId="{AD8E5A1D-9EAA-F84D-839B-208D3F4B3155}" destId="{847BDAD5-D7F4-C547-80D3-2F7E8BC993FD}" srcOrd="0" destOrd="1" presId="urn:microsoft.com/office/officeart/2005/8/layout/vList5"/>
    <dgm:cxn modelId="{D94A73CF-C047-294A-BF66-C12B056D6568}" type="presOf" srcId="{8C2434D7-2CF3-0541-A7D8-B76CE954BC65}" destId="{41673FD9-42C0-4C41-85B5-05C142086814}" srcOrd="0" destOrd="0" presId="urn:microsoft.com/office/officeart/2005/8/layout/vList5"/>
    <dgm:cxn modelId="{0237C6FE-FC71-2A44-98F9-000AFA2370EA}" type="presOf" srcId="{5036E961-19C4-4247-BD55-AD3EC48BB68F}" destId="{3AE5C768-5901-994C-BDEA-8E66A3BA6F9E}" srcOrd="0" destOrd="1" presId="urn:microsoft.com/office/officeart/2005/8/layout/vList5"/>
    <dgm:cxn modelId="{4465DAFE-BC99-6949-8593-500EC1655DD4}" type="presOf" srcId="{9B1AFD24-75A4-5742-8135-2F4F47206FB6}" destId="{E190AFA8-114F-C44D-ABF5-E8C25D7593A1}" srcOrd="0" destOrd="0" presId="urn:microsoft.com/office/officeart/2005/8/layout/vList5"/>
    <dgm:cxn modelId="{2A2B5210-8882-234A-B2A0-3EF39D22F839}" type="presParOf" srcId="{34B5D87D-6C38-174B-ACD2-1C690A6EE3F9}" destId="{0ABD0569-79AD-DB4D-AD9F-670DEA4E0D0E}" srcOrd="0" destOrd="0" presId="urn:microsoft.com/office/officeart/2005/8/layout/vList5"/>
    <dgm:cxn modelId="{9CF62E8D-83E4-1140-9162-2A33290DB7A1}" type="presParOf" srcId="{0ABD0569-79AD-DB4D-AD9F-670DEA4E0D0E}" destId="{E190AFA8-114F-C44D-ABF5-E8C25D7593A1}" srcOrd="0" destOrd="0" presId="urn:microsoft.com/office/officeart/2005/8/layout/vList5"/>
    <dgm:cxn modelId="{60889403-207E-0E44-9A82-2F0B36E0A741}" type="presParOf" srcId="{0ABD0569-79AD-DB4D-AD9F-670DEA4E0D0E}" destId="{B9A7D6B7-0EEC-184D-881F-26D65D1F6765}" srcOrd="1" destOrd="0" presId="urn:microsoft.com/office/officeart/2005/8/layout/vList5"/>
    <dgm:cxn modelId="{5079DB8C-AB9A-1C45-91BD-F808C7900F28}" type="presParOf" srcId="{34B5D87D-6C38-174B-ACD2-1C690A6EE3F9}" destId="{F216C23C-B3DC-7340-8EB6-DA593C6AC9AE}" srcOrd="1" destOrd="0" presId="urn:microsoft.com/office/officeart/2005/8/layout/vList5"/>
    <dgm:cxn modelId="{BA5EF3BA-36A8-A24E-AB43-A7BABE0DDE07}" type="presParOf" srcId="{34B5D87D-6C38-174B-ACD2-1C690A6EE3F9}" destId="{344B0BDE-1C49-5D4D-A365-88D8EFE0159E}" srcOrd="2" destOrd="0" presId="urn:microsoft.com/office/officeart/2005/8/layout/vList5"/>
    <dgm:cxn modelId="{FECB3237-D0F3-F740-B904-D68B8C064E31}" type="presParOf" srcId="{344B0BDE-1C49-5D4D-A365-88D8EFE0159E}" destId="{93601E6B-1E44-F645-A239-A06B87C3D575}" srcOrd="0" destOrd="0" presId="urn:microsoft.com/office/officeart/2005/8/layout/vList5"/>
    <dgm:cxn modelId="{AA415E19-81B7-154C-89E3-23E5498FA66F}" type="presParOf" srcId="{344B0BDE-1C49-5D4D-A365-88D8EFE0159E}" destId="{41673FD9-42C0-4C41-85B5-05C142086814}" srcOrd="1" destOrd="0" presId="urn:microsoft.com/office/officeart/2005/8/layout/vList5"/>
    <dgm:cxn modelId="{98EDD543-ACDF-AC43-90E1-453825B27315}" type="presParOf" srcId="{34B5D87D-6C38-174B-ACD2-1C690A6EE3F9}" destId="{EFCAC5CD-DEA5-A545-A9ED-9771176738E7}" srcOrd="3" destOrd="0" presId="urn:microsoft.com/office/officeart/2005/8/layout/vList5"/>
    <dgm:cxn modelId="{DDEA57F7-DC56-444E-BDD9-B0E8B6A3FAD3}" type="presParOf" srcId="{34B5D87D-6C38-174B-ACD2-1C690A6EE3F9}" destId="{5ECABC82-79BB-B341-8FDE-965CEA683373}" srcOrd="4" destOrd="0" presId="urn:microsoft.com/office/officeart/2005/8/layout/vList5"/>
    <dgm:cxn modelId="{FC7A7BF9-3260-3042-ADA8-144142F14F09}" type="presParOf" srcId="{5ECABC82-79BB-B341-8FDE-965CEA683373}" destId="{E0D070A3-E3EF-CB44-A536-147D48DEA6B3}" srcOrd="0" destOrd="0" presId="urn:microsoft.com/office/officeart/2005/8/layout/vList5"/>
    <dgm:cxn modelId="{DF80ADB6-EB9F-2E4E-B319-3C64E1C8B469}" type="presParOf" srcId="{5ECABC82-79BB-B341-8FDE-965CEA683373}" destId="{3AE5C768-5901-994C-BDEA-8E66A3BA6F9E}" srcOrd="1" destOrd="0" presId="urn:microsoft.com/office/officeart/2005/8/layout/vList5"/>
    <dgm:cxn modelId="{1942F363-0FEC-724F-85B3-47E046EA905B}" type="presParOf" srcId="{34B5D87D-6C38-174B-ACD2-1C690A6EE3F9}" destId="{72CF131C-07F9-C84C-96CD-BAFF800258AF}" srcOrd="5" destOrd="0" presId="urn:microsoft.com/office/officeart/2005/8/layout/vList5"/>
    <dgm:cxn modelId="{8A92B448-FE6D-8C43-AB51-5B4671C90904}" type="presParOf" srcId="{34B5D87D-6C38-174B-ACD2-1C690A6EE3F9}" destId="{26517671-5D33-3E47-9D05-435AEA0B6380}" srcOrd="6" destOrd="0" presId="urn:microsoft.com/office/officeart/2005/8/layout/vList5"/>
    <dgm:cxn modelId="{9784F1CE-2530-F040-849C-3824C2C49C7D}" type="presParOf" srcId="{26517671-5D33-3E47-9D05-435AEA0B6380}" destId="{0380B531-CA7B-F148-896C-D34CB75EC154}" srcOrd="0" destOrd="0" presId="urn:microsoft.com/office/officeart/2005/8/layout/vList5"/>
    <dgm:cxn modelId="{56E46C9C-66A7-794C-BAE8-9E81F66F5A25}" type="presParOf" srcId="{26517671-5D33-3E47-9D05-435AEA0B6380}" destId="{847BDAD5-D7F4-C547-80D3-2F7E8BC993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1727E9-DC81-0540-8918-938F1FA575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37330E-CA2E-2945-923D-FB1737733148}">
      <dgm:prSet custT="1"/>
      <dgm:spPr/>
      <dgm:t>
        <a:bodyPr/>
        <a:lstStyle/>
        <a:p>
          <a:r>
            <a:rPr lang="en-US" sz="3200" dirty="0"/>
            <a:t>Q: What tests fall under a CLIA Waiver? </a:t>
          </a:r>
        </a:p>
      </dgm:t>
    </dgm:pt>
    <dgm:pt modelId="{8EA776AC-91D8-2B4D-B2C8-F0E66A3100D6}" type="parTrans" cxnId="{2A122EC6-992E-C743-85AC-A86A5B36DA37}">
      <dgm:prSet/>
      <dgm:spPr/>
      <dgm:t>
        <a:bodyPr/>
        <a:lstStyle/>
        <a:p>
          <a:endParaRPr lang="en-US"/>
        </a:p>
      </dgm:t>
    </dgm:pt>
    <dgm:pt modelId="{54F1E48D-6022-0C41-992F-5A1E1710D891}" type="sibTrans" cxnId="{2A122EC6-992E-C743-85AC-A86A5B36DA37}">
      <dgm:prSet/>
      <dgm:spPr/>
      <dgm:t>
        <a:bodyPr/>
        <a:lstStyle/>
        <a:p>
          <a:endParaRPr lang="en-US"/>
        </a:p>
      </dgm:t>
    </dgm:pt>
    <dgm:pt modelId="{7B67D1CE-8330-D740-8150-50E53B36B68A}" type="pres">
      <dgm:prSet presAssocID="{9A1727E9-DC81-0540-8918-938F1FA575F8}" presName="linear" presStyleCnt="0">
        <dgm:presLayoutVars>
          <dgm:animLvl val="lvl"/>
          <dgm:resizeHandles val="exact"/>
        </dgm:presLayoutVars>
      </dgm:prSet>
      <dgm:spPr/>
    </dgm:pt>
    <dgm:pt modelId="{1A190974-E412-CC4E-BB9F-732F640CC8F5}" type="pres">
      <dgm:prSet presAssocID="{AF37330E-CA2E-2945-923D-FB1737733148}" presName="parentText" presStyleLbl="node1" presStyleIdx="0" presStyleCnt="1" custScaleY="232757" custLinFactY="-100000" custLinFactNeighborX="27817" custLinFactNeighborY="-167285">
        <dgm:presLayoutVars>
          <dgm:chMax val="0"/>
          <dgm:bulletEnabled val="1"/>
        </dgm:presLayoutVars>
      </dgm:prSet>
      <dgm:spPr/>
    </dgm:pt>
  </dgm:ptLst>
  <dgm:cxnLst>
    <dgm:cxn modelId="{6500B161-473B-094E-A686-DA0A3DB06BEB}" type="presOf" srcId="{AF37330E-CA2E-2945-923D-FB1737733148}" destId="{1A190974-E412-CC4E-BB9F-732F640CC8F5}" srcOrd="0" destOrd="0" presId="urn:microsoft.com/office/officeart/2005/8/layout/vList2"/>
    <dgm:cxn modelId="{2A122EC6-992E-C743-85AC-A86A5B36DA37}" srcId="{9A1727E9-DC81-0540-8918-938F1FA575F8}" destId="{AF37330E-CA2E-2945-923D-FB1737733148}" srcOrd="0" destOrd="0" parTransId="{8EA776AC-91D8-2B4D-B2C8-F0E66A3100D6}" sibTransId="{54F1E48D-6022-0C41-992F-5A1E1710D891}"/>
    <dgm:cxn modelId="{8F49B8CD-A7A9-9B41-B4EB-AA6E46B81D52}" type="presOf" srcId="{9A1727E9-DC81-0540-8918-938F1FA575F8}" destId="{7B67D1CE-8330-D740-8150-50E53B36B68A}" srcOrd="0" destOrd="0" presId="urn:microsoft.com/office/officeart/2005/8/layout/vList2"/>
    <dgm:cxn modelId="{70E8F135-AA43-FB47-8B80-1DE54E7D5D37}" type="presParOf" srcId="{7B67D1CE-8330-D740-8150-50E53B36B68A}" destId="{1A190974-E412-CC4E-BB9F-732F640CC8F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310B7-A07E-6647-8F97-255616DA28AB}">
      <dsp:nvSpPr>
        <dsp:cNvPr id="0" name=""/>
        <dsp:cNvSpPr/>
      </dsp:nvSpPr>
      <dsp:spPr>
        <a:xfrm>
          <a:off x="0" y="456583"/>
          <a:ext cx="11548997" cy="1474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330" tIns="249936" rIns="8963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Use this approach when:</a:t>
          </a:r>
        </a:p>
        <a:p>
          <a:pPr marL="342900" lvl="2" indent="-171450" algn="l" defTabSz="800100">
            <a:lnSpc>
              <a:spcPct val="90000"/>
            </a:lnSpc>
            <a:spcBef>
              <a:spcPct val="0"/>
            </a:spcBef>
            <a:spcAft>
              <a:spcPct val="15000"/>
            </a:spcAft>
            <a:buChar char="•"/>
          </a:pPr>
          <a:r>
            <a:rPr lang="en-US" sz="1800" kern="1200" dirty="0"/>
            <a:t>The facility can Identify exposures of the positive case (resident or staff) in the 48 hours before they developed symptoms or tested positive AND</a:t>
          </a:r>
        </a:p>
        <a:p>
          <a:pPr marL="342900" lvl="2" indent="-171450" algn="l" defTabSz="800100">
            <a:lnSpc>
              <a:spcPct val="90000"/>
            </a:lnSpc>
            <a:spcBef>
              <a:spcPct val="0"/>
            </a:spcBef>
            <a:spcAft>
              <a:spcPct val="15000"/>
            </a:spcAft>
            <a:buChar char="•"/>
          </a:pPr>
          <a:r>
            <a:rPr lang="en-US" sz="1800" kern="1200" dirty="0"/>
            <a:t>Those individuals meet the definition of an exposure.   </a:t>
          </a:r>
        </a:p>
      </dsp:txBody>
      <dsp:txXfrm>
        <a:off x="0" y="456583"/>
        <a:ext cx="11548997" cy="1474200"/>
      </dsp:txXfrm>
    </dsp:sp>
    <dsp:sp modelId="{9506DC81-4A60-BE44-82C9-BD51A764DADE}">
      <dsp:nvSpPr>
        <dsp:cNvPr id="0" name=""/>
        <dsp:cNvSpPr/>
      </dsp:nvSpPr>
      <dsp:spPr>
        <a:xfrm>
          <a:off x="577449" y="101174"/>
          <a:ext cx="8081225" cy="532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567" tIns="0" rIns="305567" bIns="0" numCol="1" spcCol="1270" anchor="ctr" anchorCtr="0">
          <a:noAutofit/>
        </a:bodyPr>
        <a:lstStyle/>
        <a:p>
          <a:pPr marL="0" lvl="0" indent="0" algn="l" defTabSz="1244600">
            <a:lnSpc>
              <a:spcPct val="90000"/>
            </a:lnSpc>
            <a:spcBef>
              <a:spcPct val="0"/>
            </a:spcBef>
            <a:spcAft>
              <a:spcPct val="35000"/>
            </a:spcAft>
            <a:buNone/>
          </a:pPr>
          <a:r>
            <a:rPr lang="en-US" sz="2800" kern="1200" dirty="0"/>
            <a:t>Contact Tracing Approach</a:t>
          </a:r>
        </a:p>
      </dsp:txBody>
      <dsp:txXfrm>
        <a:off x="603445" y="127170"/>
        <a:ext cx="8029233" cy="480536"/>
      </dsp:txXfrm>
    </dsp:sp>
    <dsp:sp modelId="{F532B6EF-1290-734F-A6E4-2994E781C869}">
      <dsp:nvSpPr>
        <dsp:cNvPr id="0" name=""/>
        <dsp:cNvSpPr/>
      </dsp:nvSpPr>
      <dsp:spPr>
        <a:xfrm>
          <a:off x="0" y="2468763"/>
          <a:ext cx="11548997"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FF6716-685D-F042-83B7-9095F0056D94}">
      <dsp:nvSpPr>
        <dsp:cNvPr id="0" name=""/>
        <dsp:cNvSpPr/>
      </dsp:nvSpPr>
      <dsp:spPr>
        <a:xfrm>
          <a:off x="577449" y="1995583"/>
          <a:ext cx="8084297" cy="650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567" tIns="0" rIns="305567" bIns="0" numCol="1" spcCol="1270" anchor="ctr" anchorCtr="0">
          <a:noAutofit/>
        </a:bodyPr>
        <a:lstStyle/>
        <a:p>
          <a:pPr marL="0" lvl="0" indent="0" algn="l" defTabSz="800100">
            <a:lnSpc>
              <a:spcPct val="90000"/>
            </a:lnSpc>
            <a:spcBef>
              <a:spcPct val="0"/>
            </a:spcBef>
            <a:spcAft>
              <a:spcPct val="35000"/>
            </a:spcAft>
            <a:buNone/>
          </a:pPr>
          <a:r>
            <a:rPr lang="en-US" sz="1800" kern="1200" dirty="0"/>
            <a:t>The rationale of the contact tracing approach is that fewer individuals will be identified as exposed, thereby reducing the amount of testing.</a:t>
          </a:r>
        </a:p>
      </dsp:txBody>
      <dsp:txXfrm>
        <a:off x="609194" y="2027328"/>
        <a:ext cx="8020807" cy="586809"/>
      </dsp:txXfrm>
    </dsp:sp>
    <dsp:sp modelId="{BBB1EF57-735D-B948-9C78-37D1F7E76C2D}">
      <dsp:nvSpPr>
        <dsp:cNvPr id="0" name=""/>
        <dsp:cNvSpPr/>
      </dsp:nvSpPr>
      <dsp:spPr>
        <a:xfrm>
          <a:off x="0" y="3286347"/>
          <a:ext cx="11548997"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40E949-1226-FB49-B3E8-AE08530F9242}">
      <dsp:nvSpPr>
        <dsp:cNvPr id="0" name=""/>
        <dsp:cNvSpPr/>
      </dsp:nvSpPr>
      <dsp:spPr>
        <a:xfrm>
          <a:off x="577449" y="2835963"/>
          <a:ext cx="8084297" cy="627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567" tIns="0" rIns="305567" bIns="0" numCol="1" spcCol="1270" anchor="ctr" anchorCtr="0">
          <a:noAutofit/>
        </a:bodyPr>
        <a:lstStyle/>
        <a:p>
          <a:pPr marL="0" lvl="0" indent="0" algn="l" defTabSz="800100">
            <a:lnSpc>
              <a:spcPct val="90000"/>
            </a:lnSpc>
            <a:spcBef>
              <a:spcPct val="0"/>
            </a:spcBef>
            <a:spcAft>
              <a:spcPct val="35000"/>
            </a:spcAft>
            <a:buNone/>
          </a:pPr>
          <a:r>
            <a:rPr lang="en-US" sz="1800" kern="1200" dirty="0"/>
            <a:t>Follow testing requirements “higher risk exposure or close contact” on page 26 of IDPH LTC guidance. </a:t>
          </a:r>
        </a:p>
      </dsp:txBody>
      <dsp:txXfrm>
        <a:off x="608081" y="2866595"/>
        <a:ext cx="8023033" cy="566240"/>
      </dsp:txXfrm>
    </dsp:sp>
    <dsp:sp modelId="{7D6B88CD-9FF0-0A4F-A98E-320669AE99FE}">
      <dsp:nvSpPr>
        <dsp:cNvPr id="0" name=""/>
        <dsp:cNvSpPr/>
      </dsp:nvSpPr>
      <dsp:spPr>
        <a:xfrm>
          <a:off x="0" y="4126001"/>
          <a:ext cx="11548997" cy="642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330" tIns="249936" rIns="8963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 further testing is indicated.</a:t>
          </a:r>
        </a:p>
      </dsp:txBody>
      <dsp:txXfrm>
        <a:off x="0" y="4126001"/>
        <a:ext cx="11548997" cy="642600"/>
      </dsp:txXfrm>
    </dsp:sp>
    <dsp:sp modelId="{B1E2EF32-1238-194C-B35C-A9E905066D25}">
      <dsp:nvSpPr>
        <dsp:cNvPr id="0" name=""/>
        <dsp:cNvSpPr/>
      </dsp:nvSpPr>
      <dsp:spPr>
        <a:xfrm>
          <a:off x="577449" y="3653547"/>
          <a:ext cx="8084297" cy="649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567" tIns="0" rIns="305567" bIns="0" numCol="1" spcCol="1270" anchor="ctr" anchorCtr="0">
          <a:noAutofit/>
        </a:bodyPr>
        <a:lstStyle/>
        <a:p>
          <a:pPr marL="0" lvl="0" indent="0" algn="l" defTabSz="800100">
            <a:lnSpc>
              <a:spcPct val="90000"/>
            </a:lnSpc>
            <a:spcBef>
              <a:spcPct val="0"/>
            </a:spcBef>
            <a:spcAft>
              <a:spcPct val="35000"/>
            </a:spcAft>
            <a:buNone/>
          </a:pPr>
          <a:r>
            <a:rPr lang="en-US" sz="1800" kern="1200" dirty="0"/>
            <a:t>If no additional cases are identified during contact tracing – testing only those residents or staff with a close contact or higher risk exposure </a:t>
          </a:r>
        </a:p>
      </dsp:txBody>
      <dsp:txXfrm>
        <a:off x="609159" y="3685257"/>
        <a:ext cx="8020877" cy="586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AC02D-CFF5-1F4F-8DA0-408F18DDF3B7}">
      <dsp:nvSpPr>
        <dsp:cNvPr id="0" name=""/>
        <dsp:cNvSpPr/>
      </dsp:nvSpPr>
      <dsp:spPr>
        <a:xfrm>
          <a:off x="0" y="18435"/>
          <a:ext cx="9723438" cy="6338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Broad-based Approach</a:t>
          </a:r>
        </a:p>
      </dsp:txBody>
      <dsp:txXfrm>
        <a:off x="30943" y="49378"/>
        <a:ext cx="9661552" cy="571990"/>
      </dsp:txXfrm>
    </dsp:sp>
    <dsp:sp modelId="{87110688-1734-0A46-A9BC-03D73618BB2D}">
      <dsp:nvSpPr>
        <dsp:cNvPr id="0" name=""/>
        <dsp:cNvSpPr/>
      </dsp:nvSpPr>
      <dsp:spPr>
        <a:xfrm>
          <a:off x="0" y="689951"/>
          <a:ext cx="972343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7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Use this approach when the facility is unable to identify all the contacts of the positive case</a:t>
          </a:r>
        </a:p>
        <a:p>
          <a:pPr marL="171450" lvl="1" indent="-171450" algn="l" defTabSz="711200">
            <a:lnSpc>
              <a:spcPct val="90000"/>
            </a:lnSpc>
            <a:spcBef>
              <a:spcPct val="0"/>
            </a:spcBef>
            <a:spcAft>
              <a:spcPct val="20000"/>
            </a:spcAft>
            <a:buChar char="•"/>
          </a:pPr>
          <a:r>
            <a:rPr lang="en-US" sz="1600" kern="1200" dirty="0"/>
            <a:t>Or when there is evidence of facility-transmission (i.e. additional positives)</a:t>
          </a:r>
        </a:p>
      </dsp:txBody>
      <dsp:txXfrm>
        <a:off x="0" y="689951"/>
        <a:ext cx="9723438" cy="612720"/>
      </dsp:txXfrm>
    </dsp:sp>
    <dsp:sp modelId="{C479AE65-B22D-A545-8A45-E410F2344A3C}">
      <dsp:nvSpPr>
        <dsp:cNvPr id="0" name=""/>
        <dsp:cNvSpPr/>
      </dsp:nvSpPr>
      <dsp:spPr>
        <a:xfrm>
          <a:off x="0" y="1343858"/>
          <a:ext cx="9723438" cy="474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 broad-based approach includes the unit, floor, or other specific area of the facility </a:t>
          </a:r>
        </a:p>
      </dsp:txBody>
      <dsp:txXfrm>
        <a:off x="23152" y="1367010"/>
        <a:ext cx="9677134" cy="427974"/>
      </dsp:txXfrm>
    </dsp:sp>
    <dsp:sp modelId="{9E398466-4548-7A4C-B822-D15E762A7DE0}">
      <dsp:nvSpPr>
        <dsp:cNvPr id="0" name=""/>
        <dsp:cNvSpPr/>
      </dsp:nvSpPr>
      <dsp:spPr>
        <a:xfrm>
          <a:off x="0" y="1851692"/>
          <a:ext cx="972343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7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Where the positive COVID-19 case was identified</a:t>
          </a:r>
        </a:p>
        <a:p>
          <a:pPr marL="342900" lvl="2" indent="-171450" algn="l" defTabSz="711200">
            <a:lnSpc>
              <a:spcPct val="90000"/>
            </a:lnSpc>
            <a:spcBef>
              <a:spcPct val="0"/>
            </a:spcBef>
            <a:spcAft>
              <a:spcPct val="20000"/>
            </a:spcAft>
            <a:buChar char="•"/>
          </a:pPr>
          <a:r>
            <a:rPr lang="en-US" sz="1600" kern="1200" dirty="0"/>
            <a:t>(This could be where the resident resides or where the HCP worked). </a:t>
          </a:r>
        </a:p>
      </dsp:txBody>
      <dsp:txXfrm>
        <a:off x="0" y="1851692"/>
        <a:ext cx="9723438" cy="612720"/>
      </dsp:txXfrm>
    </dsp:sp>
    <dsp:sp modelId="{2B3A00AE-ED55-5243-BCE5-178006A114CD}">
      <dsp:nvSpPr>
        <dsp:cNvPr id="0" name=""/>
        <dsp:cNvSpPr/>
      </dsp:nvSpPr>
      <dsp:spPr>
        <a:xfrm>
          <a:off x="0" y="2523162"/>
          <a:ext cx="9723438" cy="6233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When using the broad-based approach, a facility should continue to test the unit, floor, or other specific area of the facility where the positive COVID-19 case was identified</a:t>
          </a:r>
        </a:p>
      </dsp:txBody>
      <dsp:txXfrm>
        <a:off x="30431" y="2553593"/>
        <a:ext cx="9662576" cy="562520"/>
      </dsp:txXfrm>
    </dsp:sp>
    <dsp:sp modelId="{2BBF0C52-1D5F-2648-947A-45B3E1F81075}">
      <dsp:nvSpPr>
        <dsp:cNvPr id="0" name=""/>
        <dsp:cNvSpPr/>
      </dsp:nvSpPr>
      <dsp:spPr>
        <a:xfrm>
          <a:off x="0" y="3142257"/>
          <a:ext cx="972343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7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Every 3-7 days until there are no more positive cases identified for 14 days.</a:t>
          </a:r>
        </a:p>
      </dsp:txBody>
      <dsp:txXfrm>
        <a:off x="0" y="3142257"/>
        <a:ext cx="9723438" cy="612720"/>
      </dsp:txXfrm>
    </dsp:sp>
    <dsp:sp modelId="{49428768-F80E-CE48-B5C6-F5AAB09BD901}">
      <dsp:nvSpPr>
        <dsp:cNvPr id="0" name=""/>
        <dsp:cNvSpPr/>
      </dsp:nvSpPr>
      <dsp:spPr>
        <a:xfrm>
          <a:off x="0" y="3653142"/>
          <a:ext cx="9723438" cy="5122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additional cases are identified after testing a unit, floor, or specific area of the facility</a:t>
          </a:r>
        </a:p>
      </dsp:txBody>
      <dsp:txXfrm>
        <a:off x="25008" y="3678150"/>
        <a:ext cx="9673422" cy="462267"/>
      </dsp:txXfrm>
    </dsp:sp>
    <dsp:sp modelId="{F6FC36BE-F0FF-BD40-8A02-36BBD4C27E3B}">
      <dsp:nvSpPr>
        <dsp:cNvPr id="0" name=""/>
        <dsp:cNvSpPr/>
      </dsp:nvSpPr>
      <dsp:spPr>
        <a:xfrm>
          <a:off x="0" y="4194131"/>
          <a:ext cx="972343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7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You may expand testing to facility-wide testing if testing and implementation of infection control measures have failed to halt transmission.</a:t>
          </a:r>
        </a:p>
      </dsp:txBody>
      <dsp:txXfrm>
        <a:off x="0" y="4194131"/>
        <a:ext cx="9723438" cy="612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7D6B7-0EEC-184D-881F-26D65D1F6765}">
      <dsp:nvSpPr>
        <dsp:cNvPr id="0" name=""/>
        <dsp:cNvSpPr/>
      </dsp:nvSpPr>
      <dsp:spPr>
        <a:xfrm rot="5400000">
          <a:off x="7225740" y="-3032417"/>
          <a:ext cx="937870" cy="7242047"/>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Facilities that don’t have access to NHSN should report via Smartsheet</a:t>
          </a:r>
        </a:p>
      </dsp:txBody>
      <dsp:txXfrm rot="-5400000">
        <a:off x="4073652" y="165454"/>
        <a:ext cx="7196264" cy="846304"/>
      </dsp:txXfrm>
    </dsp:sp>
    <dsp:sp modelId="{E190AFA8-114F-C44D-ABF5-E8C25D7593A1}">
      <dsp:nvSpPr>
        <dsp:cNvPr id="0" name=""/>
        <dsp:cNvSpPr/>
      </dsp:nvSpPr>
      <dsp:spPr>
        <a:xfrm>
          <a:off x="0" y="2437"/>
          <a:ext cx="4073651" cy="11723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If you have access, your facility should report to NHSN </a:t>
          </a:r>
        </a:p>
      </dsp:txBody>
      <dsp:txXfrm>
        <a:off x="57229" y="59666"/>
        <a:ext cx="3959193" cy="1057880"/>
      </dsp:txXfrm>
    </dsp:sp>
    <dsp:sp modelId="{41673FD9-42C0-4C41-85B5-05C142086814}">
      <dsp:nvSpPr>
        <dsp:cNvPr id="0" name=""/>
        <dsp:cNvSpPr/>
      </dsp:nvSpPr>
      <dsp:spPr>
        <a:xfrm rot="5400000">
          <a:off x="7225740" y="-1801462"/>
          <a:ext cx="937870" cy="7242047"/>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(If they don’t have the access required to report these to NHSN) </a:t>
          </a:r>
        </a:p>
      </dsp:txBody>
      <dsp:txXfrm rot="-5400000">
        <a:off x="4073652" y="1396409"/>
        <a:ext cx="7196264" cy="846304"/>
      </dsp:txXfrm>
    </dsp:sp>
    <dsp:sp modelId="{93601E6B-1E44-F645-A239-A06B87C3D575}">
      <dsp:nvSpPr>
        <dsp:cNvPr id="0" name=""/>
        <dsp:cNvSpPr/>
      </dsp:nvSpPr>
      <dsp:spPr>
        <a:xfrm>
          <a:off x="0" y="1233392"/>
          <a:ext cx="4073651" cy="117233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Facilities conducting tests under a CLIA Waiver need to report these tests to Simple Report</a:t>
          </a:r>
        </a:p>
      </dsp:txBody>
      <dsp:txXfrm>
        <a:off x="57229" y="1290621"/>
        <a:ext cx="3959193" cy="1057880"/>
      </dsp:txXfrm>
    </dsp:sp>
    <dsp:sp modelId="{3AE5C768-5901-994C-BDEA-8E66A3BA6F9E}">
      <dsp:nvSpPr>
        <dsp:cNvPr id="0" name=""/>
        <dsp:cNvSpPr/>
      </dsp:nvSpPr>
      <dsp:spPr>
        <a:xfrm rot="5400000">
          <a:off x="7225740" y="-570507"/>
          <a:ext cx="937870" cy="7242047"/>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format of this reporting is determined by the LHD </a:t>
          </a:r>
        </a:p>
        <a:p>
          <a:pPr marL="228600" lvl="1" indent="-228600" algn="l" defTabSz="889000">
            <a:lnSpc>
              <a:spcPct val="90000"/>
            </a:lnSpc>
            <a:spcBef>
              <a:spcPct val="0"/>
            </a:spcBef>
            <a:spcAft>
              <a:spcPct val="15000"/>
            </a:spcAft>
            <a:buChar char="•"/>
          </a:pPr>
          <a:r>
            <a:rPr lang="en-US" sz="2000" kern="1200" dirty="0"/>
            <a:t>This is often, but not always, by sending a line-list.</a:t>
          </a:r>
        </a:p>
      </dsp:txBody>
      <dsp:txXfrm rot="-5400000">
        <a:off x="4073652" y="2627364"/>
        <a:ext cx="7196264" cy="846304"/>
      </dsp:txXfrm>
    </dsp:sp>
    <dsp:sp modelId="{E0D070A3-E3EF-CB44-A536-147D48DEA6B3}">
      <dsp:nvSpPr>
        <dsp:cNvPr id="0" name=""/>
        <dsp:cNvSpPr/>
      </dsp:nvSpPr>
      <dsp:spPr>
        <a:xfrm>
          <a:off x="0" y="2464347"/>
          <a:ext cx="4073651" cy="117233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Facilities also need to report cases to their Local Health Department (LHD)</a:t>
          </a:r>
        </a:p>
      </dsp:txBody>
      <dsp:txXfrm>
        <a:off x="57229" y="2521576"/>
        <a:ext cx="3959193" cy="1057880"/>
      </dsp:txXfrm>
    </dsp:sp>
    <dsp:sp modelId="{847BDAD5-D7F4-C547-80D3-2F7E8BC993FD}">
      <dsp:nvSpPr>
        <dsp:cNvPr id="0" name=""/>
        <dsp:cNvSpPr/>
      </dsp:nvSpPr>
      <dsp:spPr>
        <a:xfrm rot="5400000">
          <a:off x="7225740" y="660447"/>
          <a:ext cx="937870" cy="7242047"/>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Link to OHCR reporting form: </a:t>
          </a:r>
        </a:p>
        <a:p>
          <a:pPr marL="228600" lvl="2" indent="-114300" algn="l" defTabSz="666750">
            <a:lnSpc>
              <a:spcPct val="90000"/>
            </a:lnSpc>
            <a:spcBef>
              <a:spcPct val="0"/>
            </a:spcBef>
            <a:spcAft>
              <a:spcPct val="15000"/>
            </a:spcAft>
            <a:buChar char="•"/>
          </a:pPr>
          <a:r>
            <a:rPr lang="en-US" sz="1500" kern="1200" dirty="0">
              <a:hlinkClick xmlns:r="http://schemas.openxmlformats.org/officeDocument/2006/relationships" r:id="rId1"/>
            </a:rPr>
            <a:t>https://dph.illinois.gov/content/dam/soi/en/web/idph/forms/topics-services/health-care-regulation/complaints/LTC-incident-reporting-form-7.2022.pdf</a:t>
          </a:r>
          <a:r>
            <a:rPr lang="en-US" sz="1500" kern="1200" dirty="0"/>
            <a:t> </a:t>
          </a:r>
        </a:p>
      </dsp:txBody>
      <dsp:txXfrm rot="-5400000">
        <a:off x="4073652" y="3858319"/>
        <a:ext cx="7196264" cy="846304"/>
      </dsp:txXfrm>
    </dsp:sp>
    <dsp:sp modelId="{0380B531-CA7B-F148-896C-D34CB75EC154}">
      <dsp:nvSpPr>
        <dsp:cNvPr id="0" name=""/>
        <dsp:cNvSpPr/>
      </dsp:nvSpPr>
      <dsp:spPr>
        <a:xfrm>
          <a:off x="0" y="3695302"/>
          <a:ext cx="4073651" cy="117233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Facilities should also report </a:t>
          </a:r>
          <a:r>
            <a:rPr lang="en-US" sz="2200" u="sng" kern="1200" dirty="0"/>
            <a:t>outbreaks</a:t>
          </a:r>
          <a:r>
            <a:rPr lang="en-US" sz="2200" kern="1200" dirty="0"/>
            <a:t> to their regional OHCR office</a:t>
          </a:r>
        </a:p>
      </dsp:txBody>
      <dsp:txXfrm>
        <a:off x="57229" y="3752531"/>
        <a:ext cx="3959193" cy="1057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90974-E412-CC4E-BB9F-732F640CC8F5}">
      <dsp:nvSpPr>
        <dsp:cNvPr id="0" name=""/>
        <dsp:cNvSpPr/>
      </dsp:nvSpPr>
      <dsp:spPr>
        <a:xfrm>
          <a:off x="0" y="0"/>
          <a:ext cx="7327726" cy="9585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 What tests fall under a CLIA Waiver? </a:t>
          </a:r>
        </a:p>
      </dsp:txBody>
      <dsp:txXfrm>
        <a:off x="46794" y="46794"/>
        <a:ext cx="7234138" cy="8649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F3AB68-E22F-4639-82AB-99C53A462E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8FDF87-8770-4D29-A81F-7AD5EC5B07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6991A-A46B-4C30-BB71-0C8DC17E9C09}" type="datetimeFigureOut">
              <a:rPr lang="en-US" smtClean="0"/>
              <a:t>1/13/2023</a:t>
            </a:fld>
            <a:endParaRPr lang="en-US" dirty="0"/>
          </a:p>
        </p:txBody>
      </p:sp>
      <p:sp>
        <p:nvSpPr>
          <p:cNvPr id="5" name="Slide Number Placeholder 4">
            <a:extLst>
              <a:ext uri="{FF2B5EF4-FFF2-40B4-BE49-F238E27FC236}">
                <a16:creationId xmlns:a16="http://schemas.microsoft.com/office/drawing/2014/main" id="{5673573C-5591-42CD-A666-AE125C3567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12254-816B-4AA8-A1D7-0864A597EA6F}" type="slidenum">
              <a:rPr lang="en-US" smtClean="0"/>
              <a:t>‹#›</a:t>
            </a:fld>
            <a:endParaRPr lang="en-US" dirty="0"/>
          </a:p>
        </p:txBody>
      </p:sp>
      <p:sp>
        <p:nvSpPr>
          <p:cNvPr id="6" name="Footer Placeholder 5">
            <a:extLst>
              <a:ext uri="{FF2B5EF4-FFF2-40B4-BE49-F238E27FC236}">
                <a16:creationId xmlns:a16="http://schemas.microsoft.com/office/drawing/2014/main" id="{85ADFD4A-68E3-43D5-BA7B-71ECF2BECD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8064614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64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ways that every facility needs to report: </a:t>
            </a:r>
          </a:p>
          <a:p>
            <a:r>
              <a:rPr lang="en-US" dirty="0"/>
              <a:t>1.) Cases: via NHSN or Smartsheet </a:t>
            </a:r>
          </a:p>
          <a:p>
            <a:r>
              <a:rPr lang="en-US" dirty="0"/>
              <a:t>2.) POC Test reporting: Simple report (or NHSN) </a:t>
            </a:r>
          </a:p>
          <a:p>
            <a:r>
              <a:rPr lang="en-US" dirty="0"/>
              <a:t>3.) LHD reporting</a:t>
            </a:r>
          </a:p>
          <a:p>
            <a:r>
              <a:rPr lang="en-US" dirty="0"/>
              <a:t>4.) Outbreak reporting: to OHCR  </a:t>
            </a:r>
          </a:p>
          <a:p>
            <a:endParaRPr lang="en-US" dirty="0"/>
          </a:p>
        </p:txBody>
      </p:sp>
      <p:sp>
        <p:nvSpPr>
          <p:cNvPr id="4" name="Slide Number Placeholder 3"/>
          <p:cNvSpPr>
            <a:spLocks noGrp="1"/>
          </p:cNvSpPr>
          <p:nvPr>
            <p:ph type="sldNum" sz="quarter" idx="5"/>
          </p:nvPr>
        </p:nvSpPr>
        <p:spPr/>
        <p:txBody>
          <a:bodyPr/>
          <a:lstStyle/>
          <a:p>
            <a:fld id="{AFBDA719-1031-1E42-A23C-CE4177E2C297}" type="slidenum">
              <a:rPr lang="en-US" smtClean="0"/>
              <a:t>34</a:t>
            </a:fld>
            <a:endParaRPr lang="en-US"/>
          </a:p>
        </p:txBody>
      </p:sp>
    </p:spTree>
    <p:extLst>
      <p:ext uri="{BB962C8B-B14F-4D97-AF65-F5344CB8AC3E}">
        <p14:creationId xmlns:p14="http://schemas.microsoft.com/office/powerpoint/2010/main" val="400207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975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09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228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152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8" name="Shape 11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7389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https://www.ihca.com/files/Education/2023/Building%20An%20Infection%20Prevention%20Program-Jan%202023.pdf</a:t>
            </a:r>
          </a:p>
        </p:txBody>
      </p:sp>
    </p:spTree>
    <p:extLst>
      <p:ext uri="{BB962C8B-B14F-4D97-AF65-F5344CB8AC3E}">
        <p14:creationId xmlns:p14="http://schemas.microsoft.com/office/powerpoint/2010/main" val="310745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I’m Tom Roome, and today I’ll be covering some of the questions we’ve been getting lately. Remember you can always send your questions to the </a:t>
            </a:r>
            <a:r>
              <a:rPr lang="en-US" dirty="0" err="1"/>
              <a:t>DPH.COVIDHAI@Illinois.gov</a:t>
            </a:r>
            <a:r>
              <a:rPr lang="en-US" dirty="0"/>
              <a:t> email address. </a:t>
            </a:r>
          </a:p>
        </p:txBody>
      </p:sp>
      <p:sp>
        <p:nvSpPr>
          <p:cNvPr id="4" name="Slide Number Placeholder 3"/>
          <p:cNvSpPr>
            <a:spLocks noGrp="1"/>
          </p:cNvSpPr>
          <p:nvPr>
            <p:ph type="sldNum" sz="quarter" idx="5"/>
          </p:nvPr>
        </p:nvSpPr>
        <p:spPr/>
        <p:txBody>
          <a:bodyPr/>
          <a:lstStyle/>
          <a:p>
            <a:fld id="{AFBDA719-1031-1E42-A23C-CE4177E2C297}" type="slidenum">
              <a:rPr lang="en-US" smtClean="0"/>
              <a:t>24</a:t>
            </a:fld>
            <a:endParaRPr lang="en-US"/>
          </a:p>
        </p:txBody>
      </p:sp>
    </p:spTree>
    <p:extLst>
      <p:ext uri="{BB962C8B-B14F-4D97-AF65-F5344CB8AC3E}">
        <p14:creationId xmlns:p14="http://schemas.microsoft.com/office/powerpoint/2010/main" val="270995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A719-1031-1E42-A23C-CE4177E2C297}" type="slidenum">
              <a:rPr lang="en-US" smtClean="0"/>
              <a:t>25</a:t>
            </a:fld>
            <a:endParaRPr lang="en-US"/>
          </a:p>
        </p:txBody>
      </p:sp>
    </p:spTree>
    <p:extLst>
      <p:ext uri="{BB962C8B-B14F-4D97-AF65-F5344CB8AC3E}">
        <p14:creationId xmlns:p14="http://schemas.microsoft.com/office/powerpoint/2010/main" val="134608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asked about the definition of outbreak. An outbreak is initiated when one positive COVID-19 case is identified in residents or staff. This also triggers an outbreak investigation for the facility, in other words, you need to start outbreak testing. </a:t>
            </a:r>
          </a:p>
          <a:p>
            <a:endParaRPr lang="en-US" dirty="0"/>
          </a:p>
          <a:p>
            <a:r>
              <a:rPr lang="en-US" dirty="0"/>
              <a:t>LHDs use a different definition, however, the important thing is that facilities know when they need to test and when they can stop. </a:t>
            </a:r>
          </a:p>
          <a:p>
            <a:r>
              <a:rPr lang="en-US" dirty="0"/>
              <a:t>For contact tracing, you start testing close contacts after one case </a:t>
            </a:r>
            <a:r>
              <a:rPr lang="en-US" dirty="0">
                <a:sym typeface="Wingdings" pitchFamily="2" charset="2"/>
              </a:rPr>
              <a:t> you can stop testing if none of those close contacts become positive (If they do, switch to a broad approach.)</a:t>
            </a:r>
          </a:p>
          <a:p>
            <a:r>
              <a:rPr lang="en-US" dirty="0">
                <a:sym typeface="Wingdings" pitchFamily="2" charset="2"/>
              </a:rPr>
              <a:t>For broad-based approach, start testing everyone after 1 case, and stop when you haven’t had any new cases for 14 days.  </a:t>
            </a:r>
            <a:endParaRPr lang="en-US" dirty="0"/>
          </a:p>
        </p:txBody>
      </p:sp>
      <p:sp>
        <p:nvSpPr>
          <p:cNvPr id="4" name="Slide Number Placeholder 3"/>
          <p:cNvSpPr>
            <a:spLocks noGrp="1"/>
          </p:cNvSpPr>
          <p:nvPr>
            <p:ph type="sldNum" sz="quarter" idx="5"/>
          </p:nvPr>
        </p:nvSpPr>
        <p:spPr/>
        <p:txBody>
          <a:bodyPr/>
          <a:lstStyle/>
          <a:p>
            <a:fld id="{AFBDA719-1031-1E42-A23C-CE4177E2C297}" type="slidenum">
              <a:rPr lang="en-US" smtClean="0"/>
              <a:t>26</a:t>
            </a:fld>
            <a:endParaRPr lang="en-US"/>
          </a:p>
        </p:txBody>
      </p:sp>
    </p:spTree>
    <p:extLst>
      <p:ext uri="{BB962C8B-B14F-4D97-AF65-F5344CB8AC3E}">
        <p14:creationId xmlns:p14="http://schemas.microsoft.com/office/powerpoint/2010/main" val="68636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A719-1031-1E42-A23C-CE4177E2C297}" type="slidenum">
              <a:rPr lang="en-US" smtClean="0"/>
              <a:t>29</a:t>
            </a:fld>
            <a:endParaRPr lang="en-US"/>
          </a:p>
        </p:txBody>
      </p:sp>
    </p:spTree>
    <p:extLst>
      <p:ext uri="{BB962C8B-B14F-4D97-AF65-F5344CB8AC3E}">
        <p14:creationId xmlns:p14="http://schemas.microsoft.com/office/powerpoint/2010/main" val="1538492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5.xml"/><Relationship Id="rId1" Type="http://schemas.openxmlformats.org/officeDocument/2006/relationships/tags" Target="../tags/tag20.xml"/><Relationship Id="rId5" Type="http://schemas.openxmlformats.org/officeDocument/2006/relationships/image" Target="../media/image39.png"/><Relationship Id="rId4" Type="http://schemas.openxmlformats.org/officeDocument/2006/relationships/image" Target="../media/image41.emf"/></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tags" Target="../tags/tag21.xml"/><Relationship Id="rId5" Type="http://schemas.openxmlformats.org/officeDocument/2006/relationships/image" Target="../media/image45.png"/><Relationship Id="rId4" Type="http://schemas.openxmlformats.org/officeDocument/2006/relationships/image" Target="../media/image41.emf"/></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tags" Target="../tags/tag22.xml"/><Relationship Id="rId5" Type="http://schemas.openxmlformats.org/officeDocument/2006/relationships/image" Target="../media/image50.png"/><Relationship Id="rId4" Type="http://schemas.openxmlformats.org/officeDocument/2006/relationships/image" Target="../media/image36.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tags" Target="../tags/tag23.xml"/><Relationship Id="rId5" Type="http://schemas.openxmlformats.org/officeDocument/2006/relationships/image" Target="../media/image50.png"/><Relationship Id="rId4" Type="http://schemas.openxmlformats.org/officeDocument/2006/relationships/image" Target="../media/image36.em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24.xml"/><Relationship Id="rId4" Type="http://schemas.openxmlformats.org/officeDocument/2006/relationships/image" Target="../media/image36.emf"/></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35.emf"/><Relationship Id="rId4" Type="http://schemas.openxmlformats.org/officeDocument/2006/relationships/oleObject" Target="../embeddings/oleObject16.bin"/></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5.xml"/><Relationship Id="rId1" Type="http://schemas.openxmlformats.org/officeDocument/2006/relationships/tags" Target="../tags/tag27.xml"/><Relationship Id="rId4" Type="http://schemas.openxmlformats.org/officeDocument/2006/relationships/image" Target="../media/image35.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tags" Target="../tags/tag28.xml"/><Relationship Id="rId4" Type="http://schemas.openxmlformats.org/officeDocument/2006/relationships/image" Target="../media/image35.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5.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5.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5.emf"/><Relationship Id="rId4" Type="http://schemas.openxmlformats.org/officeDocument/2006/relationships/oleObject" Target="../embeddings/oleObject21.bin"/></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5.xml"/><Relationship Id="rId1" Type="http://schemas.openxmlformats.org/officeDocument/2006/relationships/tags" Target="../tags/tag33.xml"/><Relationship Id="rId4" Type="http://schemas.openxmlformats.org/officeDocument/2006/relationships/image" Target="../media/image35.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34.xml"/><Relationship Id="rId4" Type="http://schemas.openxmlformats.org/officeDocument/2006/relationships/image" Target="../media/image35.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35.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5.xml"/><Relationship Id="rId1" Type="http://schemas.openxmlformats.org/officeDocument/2006/relationships/tags" Target="../tags/tag36.xml"/><Relationship Id="rId5" Type="http://schemas.openxmlformats.org/officeDocument/2006/relationships/image" Target="../media/image39.png"/><Relationship Id="rId4" Type="http://schemas.openxmlformats.org/officeDocument/2006/relationships/image" Target="../media/image35.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5.xml"/><Relationship Id="rId1" Type="http://schemas.openxmlformats.org/officeDocument/2006/relationships/tags" Target="../tags/tag37.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5.xml"/><Relationship Id="rId1" Type="http://schemas.openxmlformats.org/officeDocument/2006/relationships/tags" Target="../tags/tag38.xml"/><Relationship Id="rId5" Type="http://schemas.openxmlformats.org/officeDocument/2006/relationships/image" Target="../media/image45.png"/><Relationship Id="rId4" Type="http://schemas.openxmlformats.org/officeDocument/2006/relationships/image" Target="../media/image35.emf"/></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43.xml"/><Relationship Id="rId7" Type="http://schemas.openxmlformats.org/officeDocument/2006/relationships/image" Target="../media/image37.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6.emf"/><Relationship Id="rId5" Type="http://schemas.openxmlformats.org/officeDocument/2006/relationships/oleObject" Target="../embeddings/oleObject29.bin"/><Relationship Id="rId4"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6.xml"/><Relationship Id="rId1" Type="http://schemas.openxmlformats.org/officeDocument/2006/relationships/tags" Target="../tags/tag44.xml"/><Relationship Id="rId5" Type="http://schemas.openxmlformats.org/officeDocument/2006/relationships/image" Target="../media/image47.png"/><Relationship Id="rId4" Type="http://schemas.openxmlformats.org/officeDocument/2006/relationships/image" Target="../media/image41.emf"/></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6.xml"/><Relationship Id="rId1" Type="http://schemas.openxmlformats.org/officeDocument/2006/relationships/tags" Target="../tags/tag45.xml"/><Relationship Id="rId5" Type="http://schemas.openxmlformats.org/officeDocument/2006/relationships/image" Target="../media/image50.png"/><Relationship Id="rId4" Type="http://schemas.openxmlformats.org/officeDocument/2006/relationships/image" Target="../media/image41.emf"/></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6.xml"/><Relationship Id="rId1" Type="http://schemas.openxmlformats.org/officeDocument/2006/relationships/tags" Target="../tags/tag46.xml"/><Relationship Id="rId4" Type="http://schemas.openxmlformats.org/officeDocument/2006/relationships/image" Target="../media/image36.emf"/></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49.xml"/><Relationship Id="rId7" Type="http://schemas.openxmlformats.org/officeDocument/2006/relationships/image" Target="../media/image3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6.emf"/><Relationship Id="rId5" Type="http://schemas.openxmlformats.org/officeDocument/2006/relationships/oleObject" Target="../embeddings/oleObject33.bin"/><Relationship Id="rId4"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6.xml"/><Relationship Id="rId1" Type="http://schemas.openxmlformats.org/officeDocument/2006/relationships/tags" Target="../tags/tag50.xml"/><Relationship Id="rId5" Type="http://schemas.openxmlformats.org/officeDocument/2006/relationships/image" Target="../media/image45.png"/><Relationship Id="rId4" Type="http://schemas.openxmlformats.org/officeDocument/2006/relationships/image" Target="../media/image41.emf"/></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tags" Target="../tags/tag51.xml"/><Relationship Id="rId5" Type="http://schemas.openxmlformats.org/officeDocument/2006/relationships/image" Target="../media/image50.png"/><Relationship Id="rId4" Type="http://schemas.openxmlformats.org/officeDocument/2006/relationships/image" Target="../media/image36.emf"/></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tags" Target="../tags/tag52.xml"/><Relationship Id="rId4" Type="http://schemas.openxmlformats.org/officeDocument/2006/relationships/image" Target="../media/image36.emf"/></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5.emf"/><Relationship Id="rId4" Type="http://schemas.openxmlformats.org/officeDocument/2006/relationships/oleObject" Target="../embeddings/oleObject37.bin"/></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6.xml"/><Relationship Id="rId1" Type="http://schemas.openxmlformats.org/officeDocument/2006/relationships/tags" Target="../tags/tag55.xml"/><Relationship Id="rId4" Type="http://schemas.openxmlformats.org/officeDocument/2006/relationships/image" Target="../media/image35.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6.xml"/><Relationship Id="rId1" Type="http://schemas.openxmlformats.org/officeDocument/2006/relationships/tags" Target="../tags/tag56.xml"/><Relationship Id="rId4" Type="http://schemas.openxmlformats.org/officeDocument/2006/relationships/image" Target="../media/image35.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6.xml"/><Relationship Id="rId1" Type="http://schemas.openxmlformats.org/officeDocument/2006/relationships/tags" Target="../tags/tag57.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35.emf"/><Relationship Id="rId4" Type="http://schemas.openxmlformats.org/officeDocument/2006/relationships/oleObject" Target="../embeddings/oleObject41.bin"/></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6.xml"/><Relationship Id="rId1" Type="http://schemas.openxmlformats.org/officeDocument/2006/relationships/tags" Target="../tags/tag60.xml"/><Relationship Id="rId4" Type="http://schemas.openxmlformats.org/officeDocument/2006/relationships/image" Target="../media/image35.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6.xml"/><Relationship Id="rId1" Type="http://schemas.openxmlformats.org/officeDocument/2006/relationships/tags" Target="../tags/tag61.xml"/><Relationship Id="rId4" Type="http://schemas.openxmlformats.org/officeDocument/2006/relationships/image" Target="../media/image35.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6.xml"/><Relationship Id="rId1" Type="http://schemas.openxmlformats.org/officeDocument/2006/relationships/tags" Target="../tags/tag62.xml"/><Relationship Id="rId5" Type="http://schemas.openxmlformats.org/officeDocument/2006/relationships/image" Target="../media/image37.png"/><Relationship Id="rId4" Type="http://schemas.openxmlformats.org/officeDocument/2006/relationships/image" Target="../media/image35.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6.xml"/><Relationship Id="rId1" Type="http://schemas.openxmlformats.org/officeDocument/2006/relationships/tags" Target="../tags/tag63.xml"/><Relationship Id="rId5" Type="http://schemas.openxmlformats.org/officeDocument/2006/relationships/image" Target="../media/image45.png"/><Relationship Id="rId4" Type="http://schemas.openxmlformats.org/officeDocument/2006/relationships/image" Target="../media/image35.emf"/></Relationships>
</file>

<file path=ppt/slideLayouts/_rels/slideLayout2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1.png"/><Relationship Id="rId7" Type="http://schemas.openxmlformats.org/officeDocument/2006/relationships/hyperlink" Target="https://twitter.com/TelligenQI" TargetMode="External"/><Relationship Id="rId12" Type="http://schemas.openxmlformats.org/officeDocument/2006/relationships/image" Target="../media/image12.svg"/><Relationship Id="rId2" Type="http://schemas.openxmlformats.org/officeDocument/2006/relationships/image" Target="../media/image52.png"/><Relationship Id="rId1" Type="http://schemas.openxmlformats.org/officeDocument/2006/relationships/slideMaster" Target="../slideMasters/slideMaster7.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hyperlink" Target="https://www.facebook.com/telligenqiconnect" TargetMode="External"/><Relationship Id="rId4" Type="http://schemas.openxmlformats.org/officeDocument/2006/relationships/hyperlink" Target="https://www.linkedin.com/company/telligen-qi-connect" TargetMode="External"/><Relationship Id="rId9" Type="http://schemas.openxmlformats.org/officeDocument/2006/relationships/image" Target="../media/image10.svg"/></Relationships>
</file>

<file path=ppt/slideLayouts/_rels/slideLayout22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4.svg"/><Relationship Id="rId3" Type="http://schemas.openxmlformats.org/officeDocument/2006/relationships/hyperlink" Target="https://www.linkedin.com/company/telligen-qi-connect" TargetMode="External"/><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1.png"/><Relationship Id="rId1" Type="http://schemas.openxmlformats.org/officeDocument/2006/relationships/slideMaster" Target="../slideMasters/slideMaster7.xml"/><Relationship Id="rId6" Type="http://schemas.openxmlformats.org/officeDocument/2006/relationships/hyperlink" Target="https://twitter.com/TelligenQI" TargetMode="External"/><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hyperlink" Target="https://www.facebook.com/telligenqiconnect" TargetMode="Externa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57.svg"/><Relationship Id="rId2" Type="http://schemas.openxmlformats.org/officeDocument/2006/relationships/hyperlink" Target="https://portal.telligenqiconnect.com/rdc/enrollmentRequestForm.jsp" TargetMode="External"/><Relationship Id="rId1" Type="http://schemas.openxmlformats.org/officeDocument/2006/relationships/slideMaster" Target="../slideMasters/slideMaster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hyperlink" Target="mailto:QIConnect@telligen.com" TargetMode="External"/><Relationship Id="rId10" Type="http://schemas.openxmlformats.org/officeDocument/2006/relationships/image" Target="../media/image60.png"/><Relationship Id="rId4" Type="http://schemas.openxmlformats.org/officeDocument/2006/relationships/hyperlink" Target="http://www.telligenqiconnect.com/" TargetMode="External"/><Relationship Id="rId9" Type="http://schemas.openxmlformats.org/officeDocument/2006/relationships/image" Target="../media/image59.svg"/></Relationships>
</file>

<file path=ppt/slideLayouts/_rels/slideLayout2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mailto:QIConnect@telligen.com" TargetMode="External"/><Relationship Id="rId7" Type="http://schemas.openxmlformats.org/officeDocument/2006/relationships/image" Target="../media/image59.svg"/><Relationship Id="rId2" Type="http://schemas.openxmlformats.org/officeDocument/2006/relationships/hyperlink" Target="http://www.telligenqiconnect.com/" TargetMode="External"/><Relationship Id="rId1" Type="http://schemas.openxmlformats.org/officeDocument/2006/relationships/slideMaster" Target="../slideMasters/slideMaster7.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svg"/><Relationship Id="rId10" Type="http://schemas.openxmlformats.org/officeDocument/2006/relationships/hyperlink" Target="https://portal.telligenqiconnect.com/rdc/enrollmentRequestForm.jsp" TargetMode="External"/><Relationship Id="rId4" Type="http://schemas.openxmlformats.org/officeDocument/2006/relationships/image" Target="../media/image56.png"/><Relationship Id="rId9" Type="http://schemas.openxmlformats.org/officeDocument/2006/relationships/image" Target="../media/image61.png"/></Relationships>
</file>

<file path=ppt/slideLayouts/_rels/slideLayout226.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3.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2.png"/><Relationship Id="rId2" Type="http://schemas.openxmlformats.org/officeDocument/2006/relationships/image" Target="../media/image63.jpeg"/><Relationship Id="rId1" Type="http://schemas.openxmlformats.org/officeDocument/2006/relationships/slideMaster" Target="../slideMasters/slideMaster7.xml"/><Relationship Id="rId6" Type="http://schemas.openxmlformats.org/officeDocument/2006/relationships/image" Target="../media/image67.svg"/><Relationship Id="rId11" Type="http://schemas.openxmlformats.org/officeDocument/2006/relationships/image" Target="../media/image71.sv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image" Target="../media/image65.svg"/><Relationship Id="rId9" Type="http://schemas.openxmlformats.org/officeDocument/2006/relationships/hyperlink" Target="https://portal.telligenqiconnect.com/rdc/emergencyPreparednessPlan.jsp" TargetMode="External"/></Relationships>
</file>

<file path=ppt/slideLayouts/_rels/slideLayout227.xml.rels><?xml version="1.0" encoding="UTF-8" standalone="yes"?>
<Relationships xmlns="http://schemas.openxmlformats.org/package/2006/relationships"><Relationship Id="rId2" Type="http://schemas.openxmlformats.org/officeDocument/2006/relationships/hyperlink" Target="http://www.telligen.com/" TargetMode="External"/><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7.sv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4.png"/><Relationship Id="rId1" Type="http://schemas.openxmlformats.org/officeDocument/2006/relationships/slideMaster" Target="../slideMasters/slideMaster7.xml"/><Relationship Id="rId4" Type="http://schemas.openxmlformats.org/officeDocument/2006/relationships/image" Target="../media/image20.sv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7.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33.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8.png"/><Relationship Id="rId7"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Master" Target="../slideMasters/slideMaster7.xml"/><Relationship Id="rId6" Type="http://schemas.openxmlformats.org/officeDocument/2006/relationships/hyperlink" Target="https://portal.telligenqiconnect.com/rdc/" TargetMode="External"/><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hyperlink" Target="mailto:qiconnectportal@telligen.com?subject=Portal%20Assistance" TargetMode="External"/></Relationships>
</file>

<file path=ppt/slideLayouts/_rels/slideLayout23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28.svg"/><Relationship Id="rId7" Type="http://schemas.openxmlformats.org/officeDocument/2006/relationships/hyperlink" Target="mailto:qiconnectportal@telligen.com?subject=Portal%20Assistance" TargetMode="External"/><Relationship Id="rId2"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5.png"/><Relationship Id="rId4" Type="http://schemas.openxmlformats.org/officeDocument/2006/relationships/hyperlink" Target="https://portal.telligenqiconnect.com/rdc/" TargetMode="External"/><Relationship Id="rId9" Type="http://schemas.openxmlformats.org/officeDocument/2006/relationships/image" Target="../media/image84.png"/></Relationships>
</file>

<file path=ppt/slideLayouts/_rels/slideLayout2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www.facebook.com/telligenqiconnect" TargetMode="Externa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hyperlink" Target="mailto:qiconnect@telligen.com" TargetMode="External"/><Relationship Id="rId1" Type="http://schemas.openxmlformats.org/officeDocument/2006/relationships/slideMaster" Target="../slideMasters/slideMaster7.xml"/><Relationship Id="rId6" Type="http://schemas.openxmlformats.org/officeDocument/2006/relationships/hyperlink" Target="https://www.linkedin.com/company/telligen-qin-qio/" TargetMode="External"/><Relationship Id="rId11" Type="http://schemas.openxmlformats.org/officeDocument/2006/relationships/image" Target="../media/image11.png"/><Relationship Id="rId5" Type="http://schemas.openxmlformats.org/officeDocument/2006/relationships/hyperlink" Target="https://twitter.com/TelligenQI" TargetMode="External"/><Relationship Id="rId10" Type="http://schemas.openxmlformats.org/officeDocument/2006/relationships/image" Target="../media/image10.svg"/><Relationship Id="rId4" Type="http://schemas.openxmlformats.org/officeDocument/2006/relationships/hyperlink" Target="https://www.linkedin.com/company/telligen-qi-connect" TargetMode="External"/><Relationship Id="rId9" Type="http://schemas.openxmlformats.org/officeDocument/2006/relationships/image" Target="../media/image9.pn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3" Type="http://schemas.openxmlformats.org/officeDocument/2006/relationships/hyperlink" Target="http://www.telligenqiconnect.com/" TargetMode="External"/><Relationship Id="rId2" Type="http://schemas.openxmlformats.org/officeDocument/2006/relationships/hyperlink" Target="mailto:QIConnect@telligen.com" TargetMode="External"/><Relationship Id="rId1" Type="http://schemas.openxmlformats.org/officeDocument/2006/relationships/slideMaster" Target="../slideMasters/slideMaster7.xml"/><Relationship Id="rId5" Type="http://schemas.openxmlformats.org/officeDocument/2006/relationships/image" Target="../media/image89.svg"/><Relationship Id="rId4" Type="http://schemas.openxmlformats.org/officeDocument/2006/relationships/image" Target="../media/image8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92.png"/><Relationship Id="rId3" Type="http://schemas.openxmlformats.org/officeDocument/2006/relationships/hyperlink" Target="https://www.linkedin.com/company/telligen-qi-connect" TargetMode="External"/><Relationship Id="rId7" Type="http://schemas.openxmlformats.org/officeDocument/2006/relationships/image" Target="../media/image9.png"/><Relationship Id="rId12" Type="http://schemas.openxmlformats.org/officeDocument/2006/relationships/image" Target="../media/image91.png"/><Relationship Id="rId2" Type="http://schemas.openxmlformats.org/officeDocument/2006/relationships/image" Target="../media/image51.png"/><Relationship Id="rId1" Type="http://schemas.openxmlformats.org/officeDocument/2006/relationships/slideMaster" Target="../slideMasters/slideMaster7.xml"/><Relationship Id="rId6" Type="http://schemas.openxmlformats.org/officeDocument/2006/relationships/hyperlink" Target="https://twitter.com/TelligenQI" TargetMode="External"/><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hyperlink" Target="https://www.facebook.com/telligenqiconnect" TargetMode="Externa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s://twitter.com/TelligenQI" TargetMode="External"/><Relationship Id="rId12"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hyperlink" Target="https://www.facebook.com/telligenqiconnect" TargetMode="External"/><Relationship Id="rId4" Type="http://schemas.openxmlformats.org/officeDocument/2006/relationships/hyperlink" Target="https://www.linkedin.com/company/telligen-qi-connect" TargetMode="External"/><Relationship Id="rId9"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4.svg"/><Relationship Id="rId3" Type="http://schemas.openxmlformats.org/officeDocument/2006/relationships/hyperlink" Target="https://www.linkedin.com/company/telligen-qi-connect" TargetMode="External"/><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hyperlink" Target="https://twitter.com/TelligenQI" TargetMode="External"/><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hyperlink" Target="https://www.facebook.com/telligenqiconnect"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telligenqiconnect" TargetMode="External"/><Relationship Id="rId7" Type="http://schemas.openxmlformats.org/officeDocument/2006/relationships/image" Target="../media/image8.svg"/><Relationship Id="rId2" Type="http://schemas.openxmlformats.org/officeDocument/2006/relationships/hyperlink" Target="mailto:qiconnect@telligen.com" TargetMode="External"/><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https://twitter.com/TelligenQI" TargetMode="External"/><Relationship Id="rId10" Type="http://schemas.openxmlformats.org/officeDocument/2006/relationships/image" Target="../media/image11.png"/><Relationship Id="rId4" Type="http://schemas.openxmlformats.org/officeDocument/2006/relationships/hyperlink" Target="https://www.linkedin.com/company/telligen-qin-qio/" TargetMode="External"/><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2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4.xml"/><Relationship Id="rId4" Type="http://schemas.openxmlformats.org/officeDocument/2006/relationships/image" Target="../media/image34.sv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5.xml"/><Relationship Id="rId7" Type="http://schemas.openxmlformats.org/officeDocument/2006/relationships/image" Target="../media/image3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6.emf"/><Relationship Id="rId5" Type="http://schemas.openxmlformats.org/officeDocument/2006/relationships/oleObject" Target="../embeddings/oleObject2.bin"/><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8.xml"/><Relationship Id="rId7" Type="http://schemas.openxmlformats.org/officeDocument/2006/relationships/image" Target="../media/image3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6.emf"/><Relationship Id="rId5" Type="http://schemas.openxmlformats.org/officeDocument/2006/relationships/oleObject" Target="../embeddings/oleObject3.bin"/><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9.xml"/><Relationship Id="rId5" Type="http://schemas.openxmlformats.org/officeDocument/2006/relationships/image" Target="../media/image42.png"/><Relationship Id="rId4" Type="http://schemas.openxmlformats.org/officeDocument/2006/relationships/image" Target="../media/image41.emf"/></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10.xml"/><Relationship Id="rId5" Type="http://schemas.openxmlformats.org/officeDocument/2006/relationships/image" Target="../media/image47.png"/><Relationship Id="rId4" Type="http://schemas.openxmlformats.org/officeDocument/2006/relationships/image" Target="../media/image4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11.xml"/><Relationship Id="rId5" Type="http://schemas.openxmlformats.org/officeDocument/2006/relationships/image" Target="../media/image50.png"/><Relationship Id="rId4" Type="http://schemas.openxmlformats.org/officeDocument/2006/relationships/image" Target="../media/image4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12.xml"/><Relationship Id="rId5" Type="http://schemas.openxmlformats.org/officeDocument/2006/relationships/image" Target="../media/image50.png"/><Relationship Id="rId4" Type="http://schemas.openxmlformats.org/officeDocument/2006/relationships/image" Target="../media/image41.e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13.xml"/><Relationship Id="rId4" Type="http://schemas.openxmlformats.org/officeDocument/2006/relationships/image" Target="../media/image36.emf"/></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16.xml"/><Relationship Id="rId7" Type="http://schemas.openxmlformats.org/officeDocument/2006/relationships/image" Target="../media/image3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6.emf"/><Relationship Id="rId5" Type="http://schemas.openxmlformats.org/officeDocument/2006/relationships/oleObject" Target="../embeddings/oleObject9.bin"/><Relationship Id="rId4"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19.xml"/><Relationship Id="rId7" Type="http://schemas.openxmlformats.org/officeDocument/2006/relationships/image" Target="../media/image3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6.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914400" y="2130430"/>
            <a:ext cx="10363200" cy="1470025"/>
          </a:xfrm>
          <a:prstGeom prst="rect">
            <a:avLst/>
          </a:prstGeom>
        </p:spPr>
        <p:txBody>
          <a:bodyPr/>
          <a:lstStyle>
            <a:lvl1pPr>
              <a:defRPr sz="2400">
                <a:latin typeface="Trajan Pro"/>
                <a:ea typeface="Trajan Pro"/>
                <a:cs typeface="Trajan Pro"/>
                <a:sym typeface="Trajan Pro"/>
              </a:defRPr>
            </a:lvl1pPr>
          </a:lstStyle>
          <a:p>
            <a:r>
              <a:rPr dirty="0"/>
              <a:t>Title Text</a:t>
            </a:r>
          </a:p>
        </p:txBody>
      </p:sp>
      <p:sp>
        <p:nvSpPr>
          <p:cNvPr id="13"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342900" algn="ctr">
              <a:buSzTx/>
              <a:buFontTx/>
              <a:buNone/>
              <a:defRPr>
                <a:solidFill>
                  <a:srgbClr val="888888"/>
                </a:solidFill>
              </a:defRPr>
            </a:lvl2pPr>
            <a:lvl3pPr marL="0" indent="685800" algn="ctr">
              <a:buSzTx/>
              <a:buFontTx/>
              <a:buNone/>
              <a:defRPr>
                <a:solidFill>
                  <a:srgbClr val="888888"/>
                </a:solidFill>
              </a:defRPr>
            </a:lvl3pPr>
            <a:lvl4pPr marL="0" indent="1028700" algn="ctr">
              <a:buSzTx/>
              <a:buFontTx/>
              <a:buNone/>
              <a:defRPr>
                <a:solidFill>
                  <a:srgbClr val="888888"/>
                </a:solidFill>
              </a:defRPr>
            </a:lvl4pPr>
            <a:lvl5pPr marL="0" indent="1371600" algn="ctr">
              <a:buSzTx/>
              <a:buFontTx/>
              <a:buNone/>
              <a:defRPr>
                <a:solidFill>
                  <a:srgbClr val="88888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Rectangle 7"/>
          <p:cNvSpPr/>
          <p:nvPr/>
        </p:nvSpPr>
        <p:spPr>
          <a:xfrm>
            <a:off x="9144000" y="6019800"/>
            <a:ext cx="2540000" cy="838200"/>
          </a:xfrm>
          <a:prstGeom prst="rect">
            <a:avLst/>
          </a:prstGeom>
          <a:solidFill>
            <a:srgbClr val="FFFFFF"/>
          </a:solidFill>
          <a:ln w="12700">
            <a:miter lim="400000"/>
          </a:ln>
        </p:spPr>
        <p:txBody>
          <a:bodyPr lIns="34289" rIns="34289" anchor="ctr"/>
          <a:lstStyle/>
          <a:p>
            <a:pPr algn="ctr">
              <a:defRPr>
                <a:solidFill>
                  <a:srgbClr val="FFFFFF"/>
                </a:solidFill>
              </a:defRPr>
            </a:pPr>
            <a:endParaRPr sz="1350" dirty="0"/>
          </a:p>
        </p:txBody>
      </p:sp>
      <p:pic>
        <p:nvPicPr>
          <p:cNvPr id="15"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0496" y="457200"/>
            <a:ext cx="6851009" cy="1524004"/>
          </a:xfrm>
          <a:prstGeom prst="rect">
            <a:avLst/>
          </a:prstGeom>
          <a:ln w="12700">
            <a:miter lim="400000"/>
          </a:ln>
        </p:spPr>
      </p:pic>
      <p:sp>
        <p:nvSpPr>
          <p:cNvPr id="16" name="Slide Number"/>
          <p:cNvSpPr txBox="1">
            <a:spLocks noGrp="1"/>
          </p:cNvSpPr>
          <p:nvPr>
            <p:ph type="sldNum" sz="quarter" idx="2"/>
          </p:nvPr>
        </p:nvSpPr>
        <p:spPr>
          <a:xfrm>
            <a:off x="11570508" y="6438900"/>
            <a:ext cx="226983" cy="230832"/>
          </a:xfrm>
          <a:prstGeom prst="rect">
            <a:avLst/>
          </a:prstGeom>
        </p:spPr>
        <p:txBody>
          <a:bodyPr/>
          <a:lstStyle/>
          <a:p>
            <a:fld id="{86CB4B4D-7CA3-9044-876B-883B54F8677D}" type="slidenum">
              <a:t>‹#›</a:t>
            </a:fld>
            <a:endParaRPr dirty="0"/>
          </a:p>
        </p:txBody>
      </p:sp>
      <p:sp>
        <p:nvSpPr>
          <p:cNvPr id="2" name="Footer Placeholder 1">
            <a:extLst>
              <a:ext uri="{FF2B5EF4-FFF2-40B4-BE49-F238E27FC236}">
                <a16:creationId xmlns:a16="http://schemas.microsoft.com/office/drawing/2014/main" id="{DC21B83F-E718-4864-B21B-B474CECE4E64}"/>
              </a:ext>
            </a:extLst>
          </p:cNvPr>
          <p:cNvSpPr>
            <a:spLocks noGrp="1"/>
          </p:cNvSpPr>
          <p:nvPr>
            <p:ph type="ftr" sz="quarter" idx="10"/>
          </p:nvPr>
        </p:nvSpPr>
        <p:spPr/>
        <p:txBody>
          <a:bodyPr/>
          <a:lstStyle/>
          <a:p>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6B3AF-569D-40D4-A731-9D0D2E74FE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A98942-792D-4231-9379-49AE954B236D}"/>
              </a:ext>
            </a:extLst>
          </p:cNvPr>
          <p:cNvSpPr>
            <a:spLocks noGrp="1"/>
          </p:cNvSpPr>
          <p:nvPr>
            <p:ph type="dt" sz="half" idx="10"/>
          </p:nvPr>
        </p:nvSpPr>
        <p:spPr/>
        <p:txBody>
          <a:bodyPr/>
          <a:lstStyle/>
          <a:p>
            <a:fld id="{C9F5477D-7FF4-4F21-806E-C5324D37A93C}" type="datetime1">
              <a:rPr lang="en-US" smtClean="0"/>
              <a:t>1/13/2023</a:t>
            </a:fld>
            <a:endParaRPr lang="en-US" dirty="0"/>
          </a:p>
        </p:txBody>
      </p:sp>
      <p:sp>
        <p:nvSpPr>
          <p:cNvPr id="4" name="Footer Placeholder 3">
            <a:extLst>
              <a:ext uri="{FF2B5EF4-FFF2-40B4-BE49-F238E27FC236}">
                <a16:creationId xmlns:a16="http://schemas.microsoft.com/office/drawing/2014/main" id="{D171C29D-FF43-4FFA-B40E-742F52D4C4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37B877-A994-414D-9442-81842AA5DBA8}"/>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29306255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23492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291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122560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453434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71657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53060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729445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79224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0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161830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CFDD6C-23F7-4F5A-812B-211C741BF50C}"/>
              </a:ext>
            </a:extLst>
          </p:cNvPr>
          <p:cNvSpPr>
            <a:spLocks noGrp="1"/>
          </p:cNvSpPr>
          <p:nvPr>
            <p:ph type="dt" sz="half" idx="10"/>
          </p:nvPr>
        </p:nvSpPr>
        <p:spPr/>
        <p:txBody>
          <a:bodyPr/>
          <a:lstStyle/>
          <a:p>
            <a:fld id="{881EA010-6D18-4955-A628-447F5EBFD4B6}" type="datetime1">
              <a:rPr lang="en-US" smtClean="0"/>
              <a:t>1/13/2023</a:t>
            </a:fld>
            <a:endParaRPr lang="en-US" dirty="0"/>
          </a:p>
        </p:txBody>
      </p:sp>
      <p:sp>
        <p:nvSpPr>
          <p:cNvPr id="3" name="Footer Placeholder 2">
            <a:extLst>
              <a:ext uri="{FF2B5EF4-FFF2-40B4-BE49-F238E27FC236}">
                <a16:creationId xmlns:a16="http://schemas.microsoft.com/office/drawing/2014/main" id="{E4CEC974-CA15-4B69-8633-1804DD58D1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E5072A-53BA-4763-B1A9-556A9937B3DA}"/>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40251644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347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331878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36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965940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44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215283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8380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317355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46536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7258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6681-7938-4856-9C59-73E2A1EE3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3CCC8F-0695-476E-AA86-6A81DFB9D3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EEC304-A501-4A51-A165-4C2FD5F37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FECF7-27EB-41AD-A8B8-C9FFE4F7E1A1}"/>
              </a:ext>
            </a:extLst>
          </p:cNvPr>
          <p:cNvSpPr>
            <a:spLocks noGrp="1"/>
          </p:cNvSpPr>
          <p:nvPr>
            <p:ph type="dt" sz="half" idx="10"/>
          </p:nvPr>
        </p:nvSpPr>
        <p:spPr/>
        <p:txBody>
          <a:bodyPr/>
          <a:lstStyle/>
          <a:p>
            <a:fld id="{5ADAC095-8736-42CE-B2B6-864457F662A3}" type="datetime1">
              <a:rPr lang="en-US" smtClean="0"/>
              <a:t>1/13/2023</a:t>
            </a:fld>
            <a:endParaRPr lang="en-US" dirty="0"/>
          </a:p>
        </p:txBody>
      </p:sp>
      <p:sp>
        <p:nvSpPr>
          <p:cNvPr id="6" name="Footer Placeholder 5">
            <a:extLst>
              <a:ext uri="{FF2B5EF4-FFF2-40B4-BE49-F238E27FC236}">
                <a16:creationId xmlns:a16="http://schemas.microsoft.com/office/drawing/2014/main" id="{31F55DB4-81DA-42CA-9421-A26AC80093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0BAEDE-5404-4A4B-A7B6-F21C29BA9F2F}"/>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30959961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319759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83216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26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137491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99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04460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799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81100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40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559963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B1A3-846B-4359-8A53-71F35D372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AF9567-F302-4989-8AE2-57095BDB2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8C41E2-B869-4ECC-A1F5-AAF9CA9D4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2D8FF-5CE3-412D-AA34-42CC489A790A}"/>
              </a:ext>
            </a:extLst>
          </p:cNvPr>
          <p:cNvSpPr>
            <a:spLocks noGrp="1"/>
          </p:cNvSpPr>
          <p:nvPr>
            <p:ph type="dt" sz="half" idx="10"/>
          </p:nvPr>
        </p:nvSpPr>
        <p:spPr/>
        <p:txBody>
          <a:bodyPr/>
          <a:lstStyle/>
          <a:p>
            <a:fld id="{1DB92B87-AE1C-4255-9230-5EC1CFD7F973}" type="datetime1">
              <a:rPr lang="en-US" smtClean="0"/>
              <a:t>1/13/2023</a:t>
            </a:fld>
            <a:endParaRPr lang="en-US" dirty="0"/>
          </a:p>
        </p:txBody>
      </p:sp>
      <p:sp>
        <p:nvSpPr>
          <p:cNvPr id="6" name="Footer Placeholder 5">
            <a:extLst>
              <a:ext uri="{FF2B5EF4-FFF2-40B4-BE49-F238E27FC236}">
                <a16:creationId xmlns:a16="http://schemas.microsoft.com/office/drawing/2014/main" id="{E843DDD9-24A2-4D0F-B7E7-E4F8298174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6B7AE7-A6F8-4CDB-859D-4A7B24E8C73C}"/>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42446120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557113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696409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335726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939693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097134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42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91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29235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188331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306945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EA17-8B62-4564-BAC7-606B9B53F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338B9-4E1A-407B-A585-9E8DD823A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7FDD8-103A-4686-AE44-9FBDDAF726D4}"/>
              </a:ext>
            </a:extLst>
          </p:cNvPr>
          <p:cNvSpPr>
            <a:spLocks noGrp="1"/>
          </p:cNvSpPr>
          <p:nvPr>
            <p:ph type="dt" sz="half" idx="10"/>
          </p:nvPr>
        </p:nvSpPr>
        <p:spPr/>
        <p:txBody>
          <a:bodyPr/>
          <a:lstStyle/>
          <a:p>
            <a:fld id="{0B791A7E-6E1C-48D9-9C06-FF1FA4484A67}" type="datetime1">
              <a:rPr lang="en-US" smtClean="0"/>
              <a:t>1/13/2023</a:t>
            </a:fld>
            <a:endParaRPr lang="en-US" dirty="0"/>
          </a:p>
        </p:txBody>
      </p:sp>
      <p:sp>
        <p:nvSpPr>
          <p:cNvPr id="5" name="Footer Placeholder 4">
            <a:extLst>
              <a:ext uri="{FF2B5EF4-FFF2-40B4-BE49-F238E27FC236}">
                <a16:creationId xmlns:a16="http://schemas.microsoft.com/office/drawing/2014/main" id="{8D3355B9-A82B-4F54-AEA6-F19A79FCCD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7DD3E8-3AA8-4EAE-AD30-7513A27FBC8D}"/>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26542878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046900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166702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142148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1269851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331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1407390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435046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257454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670015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359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631F9-F27F-4A8E-B160-FA9291274B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43A5C5-1944-4120-80A9-D7022A6913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7442C-3FA8-40AF-881F-973AE7F3712D}"/>
              </a:ext>
            </a:extLst>
          </p:cNvPr>
          <p:cNvSpPr>
            <a:spLocks noGrp="1"/>
          </p:cNvSpPr>
          <p:nvPr>
            <p:ph type="dt" sz="half" idx="10"/>
          </p:nvPr>
        </p:nvSpPr>
        <p:spPr/>
        <p:txBody>
          <a:bodyPr/>
          <a:lstStyle/>
          <a:p>
            <a:fld id="{2315D69A-0445-44B1-866C-E93EF1C50A40}" type="datetime1">
              <a:rPr lang="en-US" smtClean="0"/>
              <a:t>1/13/2023</a:t>
            </a:fld>
            <a:endParaRPr lang="en-US" dirty="0"/>
          </a:p>
        </p:txBody>
      </p:sp>
      <p:sp>
        <p:nvSpPr>
          <p:cNvPr id="5" name="Footer Placeholder 4">
            <a:extLst>
              <a:ext uri="{FF2B5EF4-FFF2-40B4-BE49-F238E27FC236}">
                <a16:creationId xmlns:a16="http://schemas.microsoft.com/office/drawing/2014/main" id="{6C3584BD-364F-4844-9FD0-40901BE876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5214D9-C358-4611-A998-F992E4B8D0FC}"/>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22127790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334909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56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84616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53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3" name="Rectangle 12"/>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7"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19" name="Rectangle 18"/>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3"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4"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5"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073694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613788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31814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59647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557274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65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DD42-9F41-4806-B2BB-90E152B41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34762A-BE3A-4614-9ABD-338A4BC6D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205E02-5396-480F-8ABB-A393E8271984}"/>
              </a:ext>
            </a:extLst>
          </p:cNvPr>
          <p:cNvSpPr>
            <a:spLocks noGrp="1"/>
          </p:cNvSpPr>
          <p:nvPr>
            <p:ph type="dt" sz="half" idx="10"/>
          </p:nvPr>
        </p:nvSpPr>
        <p:spPr/>
        <p:txBody>
          <a:bodyPr/>
          <a:lstStyle/>
          <a:p>
            <a:fld id="{4DA7E34C-FE7A-42C2-80CD-257D90946A08}" type="datetime1">
              <a:rPr lang="en-US" smtClean="0"/>
              <a:t>1/13/2023</a:t>
            </a:fld>
            <a:endParaRPr lang="en-US" dirty="0"/>
          </a:p>
        </p:txBody>
      </p:sp>
      <p:sp>
        <p:nvSpPr>
          <p:cNvPr id="5" name="Footer Placeholder 4">
            <a:extLst>
              <a:ext uri="{FF2B5EF4-FFF2-40B4-BE49-F238E27FC236}">
                <a16:creationId xmlns:a16="http://schemas.microsoft.com/office/drawing/2014/main" id="{621E1DBB-1674-4338-954C-94CDE013F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2B4B75-83E2-4322-AA58-4C672305A57E}"/>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40084100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56229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71616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78616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974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13470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877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850383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78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835126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14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8AD5-F406-4D78-82A8-31FD4BD7C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6B9A4-0C41-4FAD-BB57-5329074A1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7AE3D-13B0-4C23-9E0F-C8FFC26DB215}"/>
              </a:ext>
            </a:extLst>
          </p:cNvPr>
          <p:cNvSpPr>
            <a:spLocks noGrp="1"/>
          </p:cNvSpPr>
          <p:nvPr>
            <p:ph type="dt" sz="half" idx="10"/>
          </p:nvPr>
        </p:nvSpPr>
        <p:spPr/>
        <p:txBody>
          <a:bodyPr/>
          <a:lstStyle/>
          <a:p>
            <a:fld id="{263F40AD-8FF7-488B-8E11-6CDAE3E8204A}" type="datetime1">
              <a:rPr lang="en-US" smtClean="0"/>
              <a:t>1/13/2023</a:t>
            </a:fld>
            <a:endParaRPr lang="en-US" dirty="0"/>
          </a:p>
        </p:txBody>
      </p:sp>
      <p:sp>
        <p:nvSpPr>
          <p:cNvPr id="5" name="Footer Placeholder 4">
            <a:extLst>
              <a:ext uri="{FF2B5EF4-FFF2-40B4-BE49-F238E27FC236}">
                <a16:creationId xmlns:a16="http://schemas.microsoft.com/office/drawing/2014/main" id="{94C6477A-1C06-476C-B88A-18D0472BE9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22D138-084A-4795-B4F1-86ED55FFA59C}"/>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9322100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404274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005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789305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049797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860902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346000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80505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8139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64543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206037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0052-CE31-4C79-9A34-ADDD8E7D8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9768E-FFE5-45EE-B12C-773527497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DE6CAF-A41F-4D17-AF2B-F22E1369A543}"/>
              </a:ext>
            </a:extLst>
          </p:cNvPr>
          <p:cNvSpPr>
            <a:spLocks noGrp="1"/>
          </p:cNvSpPr>
          <p:nvPr>
            <p:ph type="dt" sz="half" idx="10"/>
          </p:nvPr>
        </p:nvSpPr>
        <p:spPr/>
        <p:txBody>
          <a:bodyPr/>
          <a:lstStyle/>
          <a:p>
            <a:fld id="{EE5D592F-013B-4794-909E-721AFFCD54BF}" type="datetime1">
              <a:rPr lang="en-US" smtClean="0"/>
              <a:t>1/13/2023</a:t>
            </a:fld>
            <a:endParaRPr lang="en-US" dirty="0"/>
          </a:p>
        </p:txBody>
      </p:sp>
      <p:sp>
        <p:nvSpPr>
          <p:cNvPr id="5" name="Footer Placeholder 4">
            <a:extLst>
              <a:ext uri="{FF2B5EF4-FFF2-40B4-BE49-F238E27FC236}">
                <a16:creationId xmlns:a16="http://schemas.microsoft.com/office/drawing/2014/main" id="{19FDEDB4-92AD-4046-A0B7-80F6FC989A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A61E45-8BA2-4E79-9474-1DB0577D08A1}"/>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51619556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227456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1804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6" name="Rectangle 15"/>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7" name="Picture 16"/>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9"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23" name="Rectangle 22"/>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4"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5"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8"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83270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348236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642574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462203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947135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208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19166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661857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2BFE-1F74-4D7D-ABC8-4612E5E8A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00272-2CBA-40E4-B63E-2010D683A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F9ECBB-3401-47E0-9BDC-C4F3A48FD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EE9D0D-19DC-4EB8-AF9B-09964DA45522}"/>
              </a:ext>
            </a:extLst>
          </p:cNvPr>
          <p:cNvSpPr>
            <a:spLocks noGrp="1"/>
          </p:cNvSpPr>
          <p:nvPr>
            <p:ph type="dt" sz="half" idx="10"/>
          </p:nvPr>
        </p:nvSpPr>
        <p:spPr/>
        <p:txBody>
          <a:bodyPr/>
          <a:lstStyle/>
          <a:p>
            <a:fld id="{ED4061B8-6649-4874-B389-2F343FA08CC6}" type="datetime1">
              <a:rPr lang="en-US" smtClean="0"/>
              <a:t>1/13/2023</a:t>
            </a:fld>
            <a:endParaRPr lang="en-US" dirty="0"/>
          </a:p>
        </p:txBody>
      </p:sp>
      <p:sp>
        <p:nvSpPr>
          <p:cNvPr id="6" name="Footer Placeholder 5">
            <a:extLst>
              <a:ext uri="{FF2B5EF4-FFF2-40B4-BE49-F238E27FC236}">
                <a16:creationId xmlns:a16="http://schemas.microsoft.com/office/drawing/2014/main" id="{6CE1FC16-B9C2-403B-B2E3-16430B586D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9B036D-E8D3-4113-A515-70B659DED588}"/>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42396808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046908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68046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25465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18113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333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593774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841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247038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591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293969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1458-DB89-4401-BC85-348F6DA672B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7FF37E6-2156-4460-A7C6-B2F1EA645C06}"/>
              </a:ext>
            </a:extLst>
          </p:cNvPr>
          <p:cNvSpPr>
            <a:spLocks noGrp="1"/>
          </p:cNvSpPr>
          <p:nvPr>
            <p:ph type="sldNum" sz="quarter" idx="10"/>
          </p:nvPr>
        </p:nvSpPr>
        <p:spPr>
          <a:xfrm>
            <a:off x="11621308" y="6423500"/>
            <a:ext cx="226983" cy="230832"/>
          </a:xfrm>
        </p:spPr>
        <p:txBody>
          <a:bodyPr/>
          <a:lstStyle/>
          <a:p>
            <a:fld id="{86CB4B4D-7CA3-9044-876B-883B54F8677D}" type="slidenum">
              <a:rPr lang="en-US" smtClean="0"/>
              <a:t>‹#›</a:t>
            </a:fld>
            <a:endParaRPr lang="en-US" dirty="0"/>
          </a:p>
        </p:txBody>
      </p:sp>
      <p:sp>
        <p:nvSpPr>
          <p:cNvPr id="5" name="Content Placeholder 4">
            <a:extLst>
              <a:ext uri="{FF2B5EF4-FFF2-40B4-BE49-F238E27FC236}">
                <a16:creationId xmlns:a16="http://schemas.microsoft.com/office/drawing/2014/main" id="{1AF19AB1-246C-49CB-B5B0-06B4D5B72FE1}"/>
              </a:ext>
            </a:extLst>
          </p:cNvPr>
          <p:cNvSpPr>
            <a:spLocks noGrp="1"/>
          </p:cNvSpPr>
          <p:nvPr>
            <p:ph sz="quarter" idx="11"/>
          </p:nvPr>
        </p:nvSpPr>
        <p:spPr>
          <a:xfrm>
            <a:off x="457200" y="1640125"/>
            <a:ext cx="5486400"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3161E0E8-71C5-4E1A-89D1-77FCDDF3513B}"/>
              </a:ext>
            </a:extLst>
          </p:cNvPr>
          <p:cNvSpPr>
            <a:spLocks noGrp="1"/>
          </p:cNvSpPr>
          <p:nvPr>
            <p:ph sz="quarter" idx="12"/>
          </p:nvPr>
        </p:nvSpPr>
        <p:spPr>
          <a:xfrm>
            <a:off x="6248400" y="1640125"/>
            <a:ext cx="5486400"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68349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9585-81AB-4188-A2D3-1AAC78B3B2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589873-3AC2-49AD-9041-5C35E431D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0E0381-753A-4258-821B-0A811F5DF5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5CAF3-EEFE-488E-995F-1E16DC4DEE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6AD0D-EE0F-47A3-A2AB-00A5D17CD9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57CA69-81FB-4CCB-BDC7-D03241189DC3}"/>
              </a:ext>
            </a:extLst>
          </p:cNvPr>
          <p:cNvSpPr>
            <a:spLocks noGrp="1"/>
          </p:cNvSpPr>
          <p:nvPr>
            <p:ph type="dt" sz="half" idx="10"/>
          </p:nvPr>
        </p:nvSpPr>
        <p:spPr/>
        <p:txBody>
          <a:bodyPr/>
          <a:lstStyle/>
          <a:p>
            <a:fld id="{BE6ED1C7-0CA7-4B90-B496-FAA50316005E}" type="datetime1">
              <a:rPr lang="en-US" smtClean="0"/>
              <a:t>1/13/2023</a:t>
            </a:fld>
            <a:endParaRPr lang="en-US" dirty="0"/>
          </a:p>
        </p:txBody>
      </p:sp>
      <p:sp>
        <p:nvSpPr>
          <p:cNvPr id="8" name="Footer Placeholder 7">
            <a:extLst>
              <a:ext uri="{FF2B5EF4-FFF2-40B4-BE49-F238E27FC236}">
                <a16:creationId xmlns:a16="http://schemas.microsoft.com/office/drawing/2014/main" id="{49E1AE66-7E7B-4AC9-BD8B-F2D0D590F7F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B40759D-2814-4995-852A-C0C7024B4448}"/>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30435128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41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796584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931434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812905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265872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37900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304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2022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63853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1651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93460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71A2-FF5B-47B7-B59F-F7D96EBAE1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F5B0AA-3A81-401E-B14B-2C3B1D648B6A}"/>
              </a:ext>
            </a:extLst>
          </p:cNvPr>
          <p:cNvSpPr>
            <a:spLocks noGrp="1"/>
          </p:cNvSpPr>
          <p:nvPr>
            <p:ph type="dt" sz="half" idx="10"/>
          </p:nvPr>
        </p:nvSpPr>
        <p:spPr/>
        <p:txBody>
          <a:bodyPr/>
          <a:lstStyle/>
          <a:p>
            <a:fld id="{38F6B5E3-06E9-4A2C-89C7-BE8B760ECF62}" type="datetime1">
              <a:rPr lang="en-US" smtClean="0"/>
              <a:t>1/13/2023</a:t>
            </a:fld>
            <a:endParaRPr lang="en-US" dirty="0"/>
          </a:p>
        </p:txBody>
      </p:sp>
      <p:sp>
        <p:nvSpPr>
          <p:cNvPr id="4" name="Footer Placeholder 3">
            <a:extLst>
              <a:ext uri="{FF2B5EF4-FFF2-40B4-BE49-F238E27FC236}">
                <a16:creationId xmlns:a16="http://schemas.microsoft.com/office/drawing/2014/main" id="{F232D36C-BA55-43D7-A184-A424BFB4F2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A0E68D-9A81-4549-B3B1-0025C697B22F}"/>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42590859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374546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80186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1515200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2173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72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41980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3778344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1276813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96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088319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675B4-3A4B-4175-BA8B-0D921FF66A8C}"/>
              </a:ext>
            </a:extLst>
          </p:cNvPr>
          <p:cNvSpPr>
            <a:spLocks noGrp="1"/>
          </p:cNvSpPr>
          <p:nvPr>
            <p:ph type="dt" sz="half" idx="10"/>
          </p:nvPr>
        </p:nvSpPr>
        <p:spPr/>
        <p:txBody>
          <a:bodyPr/>
          <a:lstStyle/>
          <a:p>
            <a:fld id="{5864D84E-530A-467B-BD18-170F3E854592}" type="datetime1">
              <a:rPr lang="en-US" smtClean="0"/>
              <a:t>1/13/2023</a:t>
            </a:fld>
            <a:endParaRPr lang="en-US" dirty="0"/>
          </a:p>
        </p:txBody>
      </p:sp>
      <p:sp>
        <p:nvSpPr>
          <p:cNvPr id="3" name="Footer Placeholder 2">
            <a:extLst>
              <a:ext uri="{FF2B5EF4-FFF2-40B4-BE49-F238E27FC236}">
                <a16:creationId xmlns:a16="http://schemas.microsoft.com/office/drawing/2014/main" id="{F383D984-9062-4D4C-A5DE-543F8982A0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E949432-2E63-40C0-8B43-A2CB18937761}"/>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8612820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2022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72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QIN-QIO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l">
              <a:defRPr sz="4500"/>
            </a:lvl1pPr>
          </a:lstStyle>
          <a:p>
            <a:r>
              <a:rPr lang="en-US" dirty="0"/>
              <a:t>Title/Series/Recurring Event</a:t>
            </a:r>
          </a:p>
        </p:txBody>
      </p:sp>
      <p:sp>
        <p:nvSpPr>
          <p:cNvPr id="3" name="Subtitle 2"/>
          <p:cNvSpPr>
            <a:spLocks noGrp="1"/>
          </p:cNvSpPr>
          <p:nvPr>
            <p:ph type="subTitle" idx="1" hasCustomPrompt="1"/>
          </p:nvPr>
        </p:nvSpPr>
        <p:spPr>
          <a:xfrm>
            <a:off x="1524000" y="3602038"/>
            <a:ext cx="9144000" cy="1655762"/>
          </a:xfrm>
        </p:spPr>
        <p:txBody>
          <a:bodyPr/>
          <a:lstStyle>
            <a:lvl1pPr marL="0" indent="0" algn="l">
              <a:buNone/>
              <a:defRPr sz="2400">
                <a:solidFill>
                  <a:srgbClr val="5858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Subject (if part of a series or recurring event)</a:t>
            </a:r>
            <a:br>
              <a:rPr lang="en-US" dirty="0"/>
            </a:br>
            <a:r>
              <a:rPr lang="en-US" dirty="0"/>
              <a:t>Date of presentation (Month DD, YYYY)</a:t>
            </a:r>
            <a:br>
              <a:rPr lang="en-US" dirty="0"/>
            </a:br>
            <a:r>
              <a:rPr lang="en-US" dirty="0"/>
              <a:t>Other Info/Guest Speaker(s)</a:t>
            </a:r>
          </a:p>
        </p:txBody>
      </p:sp>
      <p:sp>
        <p:nvSpPr>
          <p:cNvPr id="6" name="Slide Number Placeholder 5"/>
          <p:cNvSpPr>
            <a:spLocks noGrp="1"/>
          </p:cNvSpPr>
          <p:nvPr>
            <p:ph type="sldNum" sz="quarter" idx="12"/>
          </p:nvPr>
        </p:nvSpPr>
        <p:spPr/>
        <p:txBody>
          <a:bodyPr/>
          <a:lstStyle>
            <a:lvl1pPr algn="ctr">
              <a:defRPr/>
            </a:lvl1pPr>
          </a:lstStyle>
          <a:p>
            <a:fld id="{953D466F-0B71-3646-A63E-72276CFD0D9A}" type="slidenum">
              <a:rPr lang="en-US" smtClean="0"/>
              <a:pPr/>
              <a:t>‹#›</a:t>
            </a:fld>
            <a:endParaRPr lang="en-US"/>
          </a:p>
        </p:txBody>
      </p:sp>
      <p:sp>
        <p:nvSpPr>
          <p:cNvPr id="4" name="Rectangle 3">
            <a:extLst>
              <a:ext uri="{FF2B5EF4-FFF2-40B4-BE49-F238E27FC236}">
                <a16:creationId xmlns:a16="http://schemas.microsoft.com/office/drawing/2014/main" id="{B8B4D225-8989-4F4E-A522-F1FF9C72558E}"/>
              </a:ext>
            </a:extLst>
          </p:cNvPr>
          <p:cNvSpPr/>
          <p:nvPr userDrawn="1"/>
        </p:nvSpPr>
        <p:spPr>
          <a:xfrm>
            <a:off x="8305800" y="6172200"/>
            <a:ext cx="3810000" cy="5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3A958773-2C42-4129-B5A5-DA471F398E69}"/>
              </a:ext>
            </a:extLst>
          </p:cNvPr>
          <p:cNvPicPr>
            <a:picLocks noChangeAspect="1"/>
          </p:cNvPicPr>
          <p:nvPr userDrawn="1"/>
        </p:nvPicPr>
        <p:blipFill rotWithShape="1">
          <a:blip r:embed="rId2"/>
          <a:srcRect l="44515"/>
          <a:stretch/>
        </p:blipFill>
        <p:spPr>
          <a:xfrm>
            <a:off x="10426890" y="5972001"/>
            <a:ext cx="1752600" cy="908119"/>
          </a:xfrm>
          <a:prstGeom prst="rect">
            <a:avLst/>
          </a:prstGeom>
        </p:spPr>
      </p:pic>
      <p:pic>
        <p:nvPicPr>
          <p:cNvPr id="7" name="Picture 6" descr="Graphical user interface, logo&#10;&#10;Description automatically generated">
            <a:extLst>
              <a:ext uri="{FF2B5EF4-FFF2-40B4-BE49-F238E27FC236}">
                <a16:creationId xmlns:a16="http://schemas.microsoft.com/office/drawing/2014/main" id="{5882181E-CB97-4E6F-AF94-585FA61A4B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40953" y="6009341"/>
            <a:ext cx="3889376" cy="833437"/>
          </a:xfrm>
          <a:prstGeom prst="rect">
            <a:avLst/>
          </a:prstGeom>
        </p:spPr>
      </p:pic>
      <p:pic>
        <p:nvPicPr>
          <p:cNvPr id="8" name="Graphic 7">
            <a:hlinkClick r:id="rId4"/>
            <a:extLst>
              <a:ext uri="{FF2B5EF4-FFF2-40B4-BE49-F238E27FC236}">
                <a16:creationId xmlns:a16="http://schemas.microsoft.com/office/drawing/2014/main" id="{C0FB8206-FAD6-43B0-87BB-5B6E69E013E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5650" y="6278686"/>
            <a:ext cx="400050" cy="400050"/>
          </a:xfrm>
          <a:prstGeom prst="rect">
            <a:avLst/>
          </a:prstGeom>
        </p:spPr>
      </p:pic>
      <p:pic>
        <p:nvPicPr>
          <p:cNvPr id="9" name="Graphic 8">
            <a:hlinkClick r:id="rId7"/>
            <a:extLst>
              <a:ext uri="{FF2B5EF4-FFF2-40B4-BE49-F238E27FC236}">
                <a16:creationId xmlns:a16="http://schemas.microsoft.com/office/drawing/2014/main" id="{4C1523C8-0CE7-4D17-8DAD-8B11FDC6D63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8127" y="6278686"/>
            <a:ext cx="400050" cy="400050"/>
          </a:xfrm>
          <a:prstGeom prst="rect">
            <a:avLst/>
          </a:prstGeom>
        </p:spPr>
      </p:pic>
      <p:pic>
        <p:nvPicPr>
          <p:cNvPr id="10" name="Graphic 9">
            <a:hlinkClick r:id="rId10"/>
            <a:extLst>
              <a:ext uri="{FF2B5EF4-FFF2-40B4-BE49-F238E27FC236}">
                <a16:creationId xmlns:a16="http://schemas.microsoft.com/office/drawing/2014/main" id="{F2C0C45D-46EB-4E88-B928-40A47D7F968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562763" y="6278685"/>
            <a:ext cx="400051" cy="400051"/>
          </a:xfrm>
          <a:prstGeom prst="rect">
            <a:avLst/>
          </a:prstGeom>
        </p:spPr>
      </p:pic>
    </p:spTree>
    <p:extLst>
      <p:ext uri="{BB962C8B-B14F-4D97-AF65-F5344CB8AC3E}">
        <p14:creationId xmlns:p14="http://schemas.microsoft.com/office/powerpoint/2010/main" val="4196344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HQIC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l">
              <a:defRPr sz="4500"/>
            </a:lvl1pPr>
          </a:lstStyle>
          <a:p>
            <a:r>
              <a:rPr lang="en-US" dirty="0"/>
              <a:t>Title/Series/Recurring Event</a:t>
            </a:r>
          </a:p>
        </p:txBody>
      </p:sp>
      <p:sp>
        <p:nvSpPr>
          <p:cNvPr id="3" name="Subtitle 2"/>
          <p:cNvSpPr>
            <a:spLocks noGrp="1"/>
          </p:cNvSpPr>
          <p:nvPr>
            <p:ph type="subTitle" idx="1" hasCustomPrompt="1"/>
          </p:nvPr>
        </p:nvSpPr>
        <p:spPr>
          <a:xfrm>
            <a:off x="1524000" y="3602038"/>
            <a:ext cx="9144000" cy="1655762"/>
          </a:xfrm>
        </p:spPr>
        <p:txBody>
          <a:bodyPr/>
          <a:lstStyle>
            <a:lvl1pPr marL="0" indent="0" algn="l">
              <a:buNone/>
              <a:defRPr sz="2400">
                <a:solidFill>
                  <a:srgbClr val="5858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Subject (if part of a series or recurring event)</a:t>
            </a:r>
            <a:br>
              <a:rPr lang="en-US" dirty="0"/>
            </a:br>
            <a:r>
              <a:rPr lang="en-US" dirty="0"/>
              <a:t>Date of presentation (Month DD, YYYY)</a:t>
            </a:r>
            <a:br>
              <a:rPr lang="en-US" dirty="0"/>
            </a:br>
            <a:r>
              <a:rPr lang="en-US" dirty="0"/>
              <a:t>Other Info/Guest Speaker(s)</a:t>
            </a:r>
          </a:p>
        </p:txBody>
      </p:sp>
      <p:sp>
        <p:nvSpPr>
          <p:cNvPr id="6" name="Slide Number Placeholder 5"/>
          <p:cNvSpPr>
            <a:spLocks noGrp="1"/>
          </p:cNvSpPr>
          <p:nvPr>
            <p:ph type="sldNum" sz="quarter" idx="12"/>
          </p:nvPr>
        </p:nvSpPr>
        <p:spPr/>
        <p:txBody>
          <a:bodyPr/>
          <a:lstStyle>
            <a:lvl1pPr algn="ctr">
              <a:defRPr/>
            </a:lvl1pPr>
          </a:lstStyle>
          <a:p>
            <a:fld id="{953D466F-0B71-3646-A63E-72276CFD0D9A}" type="slidenum">
              <a:rPr lang="en-US" smtClean="0"/>
              <a:pPr/>
              <a:t>‹#›</a:t>
            </a:fld>
            <a:endParaRPr lang="en-US"/>
          </a:p>
        </p:txBody>
      </p:sp>
      <p:sp>
        <p:nvSpPr>
          <p:cNvPr id="4" name="Rectangle 3">
            <a:extLst>
              <a:ext uri="{FF2B5EF4-FFF2-40B4-BE49-F238E27FC236}">
                <a16:creationId xmlns:a16="http://schemas.microsoft.com/office/drawing/2014/main" id="{B8B4D225-8989-4F4E-A522-F1FF9C72558E}"/>
              </a:ext>
            </a:extLst>
          </p:cNvPr>
          <p:cNvSpPr/>
          <p:nvPr userDrawn="1"/>
        </p:nvSpPr>
        <p:spPr>
          <a:xfrm>
            <a:off x="8305800" y="6172200"/>
            <a:ext cx="3810000" cy="5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logo&#10;&#10;Description automatically generated">
            <a:extLst>
              <a:ext uri="{FF2B5EF4-FFF2-40B4-BE49-F238E27FC236}">
                <a16:creationId xmlns:a16="http://schemas.microsoft.com/office/drawing/2014/main" id="{5882181E-CB97-4E6F-AF94-585FA61A4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341" y="5997887"/>
            <a:ext cx="3889376" cy="833437"/>
          </a:xfrm>
          <a:prstGeom prst="rect">
            <a:avLst/>
          </a:prstGeom>
        </p:spPr>
      </p:pic>
      <p:pic>
        <p:nvPicPr>
          <p:cNvPr id="8" name="Graphic 7">
            <a:hlinkClick r:id="rId3"/>
            <a:extLst>
              <a:ext uri="{FF2B5EF4-FFF2-40B4-BE49-F238E27FC236}">
                <a16:creationId xmlns:a16="http://schemas.microsoft.com/office/drawing/2014/main" id="{C0FB8206-FAD6-43B0-87BB-5B6E69E013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5650" y="6278686"/>
            <a:ext cx="400050" cy="400050"/>
          </a:xfrm>
          <a:prstGeom prst="rect">
            <a:avLst/>
          </a:prstGeom>
        </p:spPr>
      </p:pic>
      <p:pic>
        <p:nvPicPr>
          <p:cNvPr id="9" name="Graphic 8">
            <a:hlinkClick r:id="rId6"/>
            <a:extLst>
              <a:ext uri="{FF2B5EF4-FFF2-40B4-BE49-F238E27FC236}">
                <a16:creationId xmlns:a16="http://schemas.microsoft.com/office/drawing/2014/main" id="{4C1523C8-0CE7-4D17-8DAD-8B11FDC6D63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8127" y="6278686"/>
            <a:ext cx="400050" cy="400050"/>
          </a:xfrm>
          <a:prstGeom prst="rect">
            <a:avLst/>
          </a:prstGeom>
        </p:spPr>
      </p:pic>
      <p:pic>
        <p:nvPicPr>
          <p:cNvPr id="10" name="Graphic 9">
            <a:hlinkClick r:id="rId9"/>
            <a:extLst>
              <a:ext uri="{FF2B5EF4-FFF2-40B4-BE49-F238E27FC236}">
                <a16:creationId xmlns:a16="http://schemas.microsoft.com/office/drawing/2014/main" id="{F2C0C45D-46EB-4E88-B928-40A47D7F968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562763" y="6278685"/>
            <a:ext cx="400051" cy="400051"/>
          </a:xfrm>
          <a:prstGeom prst="rect">
            <a:avLst/>
          </a:prstGeom>
        </p:spPr>
      </p:pic>
      <p:pic>
        <p:nvPicPr>
          <p:cNvPr id="12" name="Graphic 11">
            <a:extLst>
              <a:ext uri="{FF2B5EF4-FFF2-40B4-BE49-F238E27FC236}">
                <a16:creationId xmlns:a16="http://schemas.microsoft.com/office/drawing/2014/main" id="{C039CF2B-802A-4AB5-AB2C-6ECF683DF24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177283" y="6199324"/>
            <a:ext cx="1851020" cy="510626"/>
          </a:xfrm>
          <a:prstGeom prst="rect">
            <a:avLst/>
          </a:prstGeom>
        </p:spPr>
      </p:pic>
    </p:spTree>
    <p:extLst>
      <p:ext uri="{BB962C8B-B14F-4D97-AF65-F5344CB8AC3E}">
        <p14:creationId xmlns:p14="http://schemas.microsoft.com/office/powerpoint/2010/main" val="12587722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436F6D-A50F-DB40-75AF-1D6F065390F5}"/>
              </a:ext>
            </a:extLst>
          </p:cNvPr>
          <p:cNvSpPr>
            <a:spLocks noGrp="1"/>
          </p:cNvSpPr>
          <p:nvPr>
            <p:ph type="sldNum" sz="quarter" idx="10"/>
          </p:nvPr>
        </p:nvSpPr>
        <p:spPr/>
        <p:txBody>
          <a:bodyPr/>
          <a:lstStyle/>
          <a:p>
            <a:fld id="{953D466F-0B71-3646-A63E-72276CFD0D9A}" type="slidenum">
              <a:rPr lang="en-US" smtClean="0"/>
              <a:pPr/>
              <a:t>‹#›</a:t>
            </a:fld>
            <a:endParaRPr lang="en-US"/>
          </a:p>
        </p:txBody>
      </p:sp>
      <p:pic>
        <p:nvPicPr>
          <p:cNvPr id="6" name="Graphic 5" descr="Chat bubble with solid fill">
            <a:extLst>
              <a:ext uri="{FF2B5EF4-FFF2-40B4-BE49-F238E27FC236}">
                <a16:creationId xmlns:a16="http://schemas.microsoft.com/office/drawing/2014/main" id="{1469BDD6-6717-1104-584B-699DC0F7DF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3000" y="129768"/>
            <a:ext cx="2286000" cy="2286000"/>
          </a:xfrm>
          <a:prstGeom prst="rect">
            <a:avLst/>
          </a:prstGeom>
        </p:spPr>
      </p:pic>
      <p:sp>
        <p:nvSpPr>
          <p:cNvPr id="7" name="TextBox 6">
            <a:extLst>
              <a:ext uri="{FF2B5EF4-FFF2-40B4-BE49-F238E27FC236}">
                <a16:creationId xmlns:a16="http://schemas.microsoft.com/office/drawing/2014/main" id="{8138024A-1523-001D-F13C-B59E8EA9F1FB}"/>
              </a:ext>
            </a:extLst>
          </p:cNvPr>
          <p:cNvSpPr txBox="1"/>
          <p:nvPr userDrawn="1"/>
        </p:nvSpPr>
        <p:spPr>
          <a:xfrm>
            <a:off x="838200" y="3195952"/>
            <a:ext cx="10515600" cy="2508379"/>
          </a:xfrm>
          <a:prstGeom prst="rect">
            <a:avLst/>
          </a:prstGeom>
          <a:noFill/>
        </p:spPr>
        <p:txBody>
          <a:bodyPr wrap="square">
            <a:spAutoFit/>
          </a:bodyPr>
          <a:lstStyle/>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Using Chat, please enter your name and organization.</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How to use Chat:</a:t>
            </a:r>
          </a:p>
          <a:p>
            <a:pPr marL="640080" marR="0" lvl="1" indent="-274320" algn="l" defTabSz="6858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Click on the Chat icon.</a:t>
            </a:r>
          </a:p>
          <a:p>
            <a:pPr marL="640080" marR="0" lvl="1" indent="-274320" algn="l" defTabSz="6858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Select who you want to send your message to (individual or everyone).</a:t>
            </a:r>
          </a:p>
          <a:p>
            <a:pPr marL="640080" marR="0" lvl="1" indent="-274320" algn="l" defTabSz="6858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Type and send your message.</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Please use Chat to submit questions for our speakers.</a:t>
            </a:r>
          </a:p>
        </p:txBody>
      </p:sp>
      <p:sp>
        <p:nvSpPr>
          <p:cNvPr id="8" name="TextBox 7">
            <a:extLst>
              <a:ext uri="{FF2B5EF4-FFF2-40B4-BE49-F238E27FC236}">
                <a16:creationId xmlns:a16="http://schemas.microsoft.com/office/drawing/2014/main" id="{68C56DA4-6D99-4D02-B5A6-B5F8B4DE3EFC}"/>
              </a:ext>
            </a:extLst>
          </p:cNvPr>
          <p:cNvSpPr txBox="1"/>
          <p:nvPr userDrawn="1"/>
        </p:nvSpPr>
        <p:spPr>
          <a:xfrm>
            <a:off x="838200" y="2451447"/>
            <a:ext cx="10515600" cy="646331"/>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009DDC"/>
                </a:solidFill>
                <a:effectLst/>
                <a:uLnTx/>
                <a:uFillTx/>
                <a:latin typeface="Century Gothic" panose="020B0502020202020204" pitchFamily="34" charset="0"/>
                <a:ea typeface="+mj-ea"/>
                <a:cs typeface="+mj-cs"/>
              </a:rPr>
              <a:t>Welcome! We will get started momentarily.</a:t>
            </a: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p:txBody>
      </p:sp>
    </p:spTree>
    <p:extLst>
      <p:ext uri="{BB962C8B-B14F-4D97-AF65-F5344CB8AC3E}">
        <p14:creationId xmlns:p14="http://schemas.microsoft.com/office/powerpoint/2010/main" val="168833559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Enrollment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5DD9B7-985B-C81E-F954-9653B57A102C}"/>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Enrollment Now Open!</a:t>
            </a:r>
          </a:p>
        </p:txBody>
      </p:sp>
      <p:sp>
        <p:nvSpPr>
          <p:cNvPr id="5" name="Rectangle 4">
            <a:extLst>
              <a:ext uri="{FF2B5EF4-FFF2-40B4-BE49-F238E27FC236}">
                <a16:creationId xmlns:a16="http://schemas.microsoft.com/office/drawing/2014/main" id="{93FD7A7B-BC00-417E-02D0-CFDD1FDBCE77}"/>
              </a:ext>
            </a:extLst>
          </p:cNvPr>
          <p:cNvSpPr/>
          <p:nvPr userDrawn="1"/>
        </p:nvSpPr>
        <p:spPr>
          <a:xfrm>
            <a:off x="7703070" y="0"/>
            <a:ext cx="4488930" cy="68580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9" descr="Icon&#10;&#10;Description automatically generated">
            <a:hlinkClick r:id="rId2"/>
            <a:extLst>
              <a:ext uri="{FF2B5EF4-FFF2-40B4-BE49-F238E27FC236}">
                <a16:creationId xmlns:a16="http://schemas.microsoft.com/office/drawing/2014/main" id="{3E512749-C74F-FFE1-35A6-4EEB940A99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4456" y="4803324"/>
            <a:ext cx="2110338" cy="4572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904490B-248F-1F77-6946-C7D3B5512117}"/>
              </a:ext>
            </a:extLst>
          </p:cNvPr>
          <p:cNvSpPr txBox="1"/>
          <p:nvPr userDrawn="1"/>
        </p:nvSpPr>
        <p:spPr>
          <a:xfrm>
            <a:off x="838199" y="1103165"/>
            <a:ext cx="6042853" cy="3462615"/>
          </a:xfrm>
          <a:prstGeom prst="rect">
            <a:avLst/>
          </a:prstGeom>
          <a:noFill/>
        </p:spPr>
        <p:txBody>
          <a:bodyPr wrap="square" numCol="1" rtlCol="0">
            <a:spAutoFit/>
          </a:bodyPr>
          <a:lstStyle/>
          <a:p>
            <a:pPr>
              <a:lnSpc>
                <a:spcPct val="110000"/>
              </a:lnSpc>
            </a:pPr>
            <a:r>
              <a:rPr lang="en-US" sz="2000" b="1" dirty="0">
                <a:solidFill>
                  <a:schemeClr val="accent2"/>
                </a:solidFill>
                <a:latin typeface="Century Gothic" panose="020B0502020202020204" pitchFamily="34" charset="0"/>
              </a:rPr>
              <a:t>About Us</a:t>
            </a:r>
          </a:p>
          <a:p>
            <a:pPr>
              <a:lnSpc>
                <a:spcPct val="110000"/>
              </a:lnSpc>
            </a:pPr>
            <a:r>
              <a:rPr lang="en-US" dirty="0">
                <a:solidFill>
                  <a:srgbClr val="59595B"/>
                </a:solidFill>
              </a:rPr>
              <a:t>Telligen QI Connect™ is a network of partners working on healthcare quality improvement initiatives that are data-driven and locally-tailored to improve healthcare quality and outcomes by implementing and </a:t>
            </a:r>
            <a:r>
              <a:rPr lang="en-US" dirty="0"/>
              <a:t>spreading evidence-based and best practices. </a:t>
            </a:r>
          </a:p>
          <a:p>
            <a:pPr>
              <a:lnSpc>
                <a:spcPct val="110000"/>
              </a:lnSpc>
            </a:pPr>
            <a:endParaRPr lang="en-US" dirty="0"/>
          </a:p>
          <a:p>
            <a:pPr>
              <a:lnSpc>
                <a:spcPct val="110000"/>
              </a:lnSpc>
            </a:pPr>
            <a:r>
              <a:rPr lang="en-US" dirty="0"/>
              <a:t>Telligen QI Connect™ is operated by Telligen, which is funded by the Centers for Medicare &amp; Medicaid Services (CMS) to serve as a Quality Innovation Network-Quality Improvement Organization (QIN-QIO).</a:t>
            </a:r>
          </a:p>
        </p:txBody>
      </p:sp>
      <p:sp>
        <p:nvSpPr>
          <p:cNvPr id="8" name="TextBox 7">
            <a:extLst>
              <a:ext uri="{FF2B5EF4-FFF2-40B4-BE49-F238E27FC236}">
                <a16:creationId xmlns:a16="http://schemas.microsoft.com/office/drawing/2014/main" id="{38A86044-969B-1051-0877-A7D6E7521DE2}"/>
              </a:ext>
            </a:extLst>
          </p:cNvPr>
          <p:cNvSpPr txBox="1"/>
          <p:nvPr userDrawn="1"/>
        </p:nvSpPr>
        <p:spPr>
          <a:xfrm>
            <a:off x="838198" y="6412468"/>
            <a:ext cx="6042853" cy="369332"/>
          </a:xfrm>
          <a:prstGeom prst="rect">
            <a:avLst/>
          </a:prstGeom>
          <a:noFill/>
        </p:spPr>
        <p:txBody>
          <a:bodyPr wrap="square" rtlCol="0">
            <a:spAutoFit/>
          </a:bodyPr>
          <a:lstStyle/>
          <a:p>
            <a:pPr algn="ctr"/>
            <a:r>
              <a:rPr lang="en-US" dirty="0">
                <a:solidFill>
                  <a:srgbClr val="59595B"/>
                </a:solidFill>
                <a:hlinkClick r:id="rId4">
                  <a:extLst>
                    <a:ext uri="{A12FA001-AC4F-418D-AE19-62706E023703}">
                      <ahyp:hlinkClr xmlns:ahyp="http://schemas.microsoft.com/office/drawing/2018/hyperlinkcolor" val="tx"/>
                    </a:ext>
                  </a:extLst>
                </a:hlinkClick>
              </a:rPr>
              <a:t>www.telligenqiconnect.com</a:t>
            </a:r>
            <a:r>
              <a:rPr lang="en-US" dirty="0">
                <a:solidFill>
                  <a:schemeClr val="accent3"/>
                </a:solidFill>
              </a:rPr>
              <a:t> </a:t>
            </a:r>
            <a:r>
              <a:rPr lang="en-US" b="1" dirty="0">
                <a:solidFill>
                  <a:schemeClr val="accent3"/>
                </a:solidFill>
              </a:rPr>
              <a:t>|</a:t>
            </a:r>
            <a:r>
              <a:rPr lang="en-US" dirty="0">
                <a:solidFill>
                  <a:schemeClr val="accent3"/>
                </a:solidFill>
              </a:rPr>
              <a:t> </a:t>
            </a:r>
            <a:r>
              <a:rPr lang="en-US" dirty="0">
                <a:solidFill>
                  <a:srgbClr val="59595B"/>
                </a:solidFill>
                <a:hlinkClick r:id="rId5">
                  <a:extLst>
                    <a:ext uri="{A12FA001-AC4F-418D-AE19-62706E023703}">
                      <ahyp:hlinkClr xmlns:ahyp="http://schemas.microsoft.com/office/drawing/2018/hyperlinkcolor" val="tx"/>
                    </a:ext>
                  </a:extLst>
                </a:hlinkClick>
              </a:rPr>
              <a:t>QIConnect@telligen.com</a:t>
            </a:r>
            <a:endParaRPr lang="en-US" dirty="0">
              <a:solidFill>
                <a:srgbClr val="59595B"/>
              </a:solidFill>
            </a:endParaRPr>
          </a:p>
        </p:txBody>
      </p:sp>
      <p:sp>
        <p:nvSpPr>
          <p:cNvPr id="9" name="Oval 8">
            <a:extLst>
              <a:ext uri="{FF2B5EF4-FFF2-40B4-BE49-F238E27FC236}">
                <a16:creationId xmlns:a16="http://schemas.microsoft.com/office/drawing/2014/main" id="{F1739BF5-EDB8-020D-6830-289C61062139}"/>
              </a:ext>
            </a:extLst>
          </p:cNvPr>
          <p:cNvSpPr/>
          <p:nvPr userDrawn="1"/>
        </p:nvSpPr>
        <p:spPr>
          <a:xfrm>
            <a:off x="7016545" y="474433"/>
            <a:ext cx="1498945" cy="149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0139EF31-B242-07DB-82F6-2FC34CE6317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67026" y="633028"/>
            <a:ext cx="1143000" cy="1143000"/>
          </a:xfrm>
          <a:prstGeom prst="rect">
            <a:avLst/>
          </a:prstGeom>
        </p:spPr>
      </p:pic>
      <p:sp>
        <p:nvSpPr>
          <p:cNvPr id="11" name="Oval 10">
            <a:extLst>
              <a:ext uri="{FF2B5EF4-FFF2-40B4-BE49-F238E27FC236}">
                <a16:creationId xmlns:a16="http://schemas.microsoft.com/office/drawing/2014/main" id="{0DC923CF-03E3-6100-5BD7-7CCD5835D6D5}"/>
              </a:ext>
            </a:extLst>
          </p:cNvPr>
          <p:cNvSpPr/>
          <p:nvPr userDrawn="1"/>
        </p:nvSpPr>
        <p:spPr>
          <a:xfrm>
            <a:off x="6963760" y="2761555"/>
            <a:ext cx="1498945" cy="149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31955B2D-7590-E7E6-756C-119CF49736B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131571" y="2971800"/>
            <a:ext cx="1163324" cy="1071483"/>
          </a:xfrm>
          <a:prstGeom prst="rect">
            <a:avLst/>
          </a:prstGeom>
        </p:spPr>
      </p:pic>
      <p:sp>
        <p:nvSpPr>
          <p:cNvPr id="13" name="TextBox 12">
            <a:extLst>
              <a:ext uri="{FF2B5EF4-FFF2-40B4-BE49-F238E27FC236}">
                <a16:creationId xmlns:a16="http://schemas.microsoft.com/office/drawing/2014/main" id="{5A211D60-3BB8-3758-61D2-E88E5427DC72}"/>
              </a:ext>
            </a:extLst>
          </p:cNvPr>
          <p:cNvSpPr txBox="1"/>
          <p:nvPr userDrawn="1"/>
        </p:nvSpPr>
        <p:spPr>
          <a:xfrm>
            <a:off x="8650982" y="663735"/>
            <a:ext cx="3001600" cy="1200329"/>
          </a:xfrm>
          <a:prstGeom prst="rect">
            <a:avLst/>
          </a:prstGeom>
          <a:noFill/>
        </p:spPr>
        <p:txBody>
          <a:bodyPr wrap="square" rtlCol="0">
            <a:spAutoFit/>
          </a:bodyPr>
          <a:lstStyle/>
          <a:p>
            <a:r>
              <a:rPr lang="en-US" sz="3600" b="0" i="0" u="none" strike="noStrike" baseline="30000" dirty="0"/>
              <a:t>Receive one-on-one technical assistance tailored to your needs</a:t>
            </a:r>
          </a:p>
        </p:txBody>
      </p:sp>
      <p:sp>
        <p:nvSpPr>
          <p:cNvPr id="14" name="TextBox 13">
            <a:extLst>
              <a:ext uri="{FF2B5EF4-FFF2-40B4-BE49-F238E27FC236}">
                <a16:creationId xmlns:a16="http://schemas.microsoft.com/office/drawing/2014/main" id="{7AB84411-2949-360A-CF58-D59D164727B1}"/>
              </a:ext>
            </a:extLst>
          </p:cNvPr>
          <p:cNvSpPr txBox="1"/>
          <p:nvPr userDrawn="1"/>
        </p:nvSpPr>
        <p:spPr>
          <a:xfrm>
            <a:off x="8683639" y="2791372"/>
            <a:ext cx="3001600" cy="1569660"/>
          </a:xfrm>
          <a:prstGeom prst="rect">
            <a:avLst/>
          </a:prstGeom>
          <a:noFill/>
        </p:spPr>
        <p:txBody>
          <a:bodyPr wrap="square" rtlCol="0">
            <a:spAutoFit/>
          </a:bodyPr>
          <a:lstStyle/>
          <a:p>
            <a:r>
              <a:rPr lang="en-US" sz="3600" b="0" i="0" u="none" strike="noStrike" baseline="30000" dirty="0"/>
              <a:t>Collaborate with over 6,000 partners across Colorado, Iowa, Illinois and Oklahoma</a:t>
            </a:r>
          </a:p>
        </p:txBody>
      </p:sp>
      <p:sp>
        <p:nvSpPr>
          <p:cNvPr id="15" name="TextBox 14">
            <a:extLst>
              <a:ext uri="{FF2B5EF4-FFF2-40B4-BE49-F238E27FC236}">
                <a16:creationId xmlns:a16="http://schemas.microsoft.com/office/drawing/2014/main" id="{63354378-4192-2AFA-6E95-5CD43DCB9C40}"/>
              </a:ext>
            </a:extLst>
          </p:cNvPr>
          <p:cNvSpPr txBox="1"/>
          <p:nvPr userDrawn="1"/>
        </p:nvSpPr>
        <p:spPr>
          <a:xfrm>
            <a:off x="8689293" y="4967164"/>
            <a:ext cx="3079806" cy="1569660"/>
          </a:xfrm>
          <a:prstGeom prst="rect">
            <a:avLst/>
          </a:prstGeom>
          <a:noFill/>
        </p:spPr>
        <p:txBody>
          <a:bodyPr wrap="square" rtlCol="0">
            <a:spAutoFit/>
          </a:bodyPr>
          <a:lstStyle/>
          <a:p>
            <a:r>
              <a:rPr lang="en-US" sz="3600" b="0" i="0" u="none" strike="noStrike" baseline="30000" dirty="0"/>
              <a:t>Access on-demand trainings and resources at </a:t>
            </a:r>
            <a:r>
              <a:rPr lang="en-US" sz="3600" b="1" i="0" u="none" strike="noStrike" baseline="30000" dirty="0"/>
              <a:t>no cost </a:t>
            </a:r>
            <a:r>
              <a:rPr lang="en-US" sz="3600" b="0" i="0" u="none" strike="noStrike" baseline="30000" dirty="0"/>
              <a:t>to you or your organization</a:t>
            </a:r>
          </a:p>
        </p:txBody>
      </p:sp>
      <p:sp>
        <p:nvSpPr>
          <p:cNvPr id="16" name="Oval 15">
            <a:extLst>
              <a:ext uri="{FF2B5EF4-FFF2-40B4-BE49-F238E27FC236}">
                <a16:creationId xmlns:a16="http://schemas.microsoft.com/office/drawing/2014/main" id="{49FD337E-E303-B824-71E4-6A90D11F3212}"/>
              </a:ext>
            </a:extLst>
          </p:cNvPr>
          <p:cNvSpPr/>
          <p:nvPr userDrawn="1"/>
        </p:nvSpPr>
        <p:spPr>
          <a:xfrm>
            <a:off x="6989053" y="4870454"/>
            <a:ext cx="1498945" cy="149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Graphical user interface, application&#10;&#10;Description automatically generated">
            <a:extLst>
              <a:ext uri="{FF2B5EF4-FFF2-40B4-BE49-F238E27FC236}">
                <a16:creationId xmlns:a16="http://schemas.microsoft.com/office/drawing/2014/main" id="{B9A97F4C-8833-4E2A-C103-8D3B2483B54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b="10628"/>
          <a:stretch/>
        </p:blipFill>
        <p:spPr>
          <a:xfrm>
            <a:off x="669371" y="5334000"/>
            <a:ext cx="6380506" cy="914400"/>
          </a:xfrm>
          <a:prstGeom prst="rect">
            <a:avLst/>
          </a:prstGeom>
        </p:spPr>
      </p:pic>
      <p:pic>
        <p:nvPicPr>
          <p:cNvPr id="18" name="Picture 17" descr="Shape&#10;&#10;Description automatically generated">
            <a:extLst>
              <a:ext uri="{FF2B5EF4-FFF2-40B4-BE49-F238E27FC236}">
                <a16:creationId xmlns:a16="http://schemas.microsoft.com/office/drawing/2014/main" id="{8C432629-8B19-2951-CF56-825E182F451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131571" y="5127692"/>
            <a:ext cx="1097280" cy="1097280"/>
          </a:xfrm>
          <a:prstGeom prst="rect">
            <a:avLst/>
          </a:prstGeom>
        </p:spPr>
      </p:pic>
    </p:spTree>
    <p:extLst>
      <p:ext uri="{BB962C8B-B14F-4D97-AF65-F5344CB8AC3E}">
        <p14:creationId xmlns:p14="http://schemas.microsoft.com/office/powerpoint/2010/main" val="37824450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Enrollment - QR Co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5DD9B7-985B-C81E-F954-9653B57A102C}"/>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Enrollment Now Open!</a:t>
            </a:r>
          </a:p>
        </p:txBody>
      </p:sp>
      <p:sp>
        <p:nvSpPr>
          <p:cNvPr id="5" name="Rectangle 4">
            <a:extLst>
              <a:ext uri="{FF2B5EF4-FFF2-40B4-BE49-F238E27FC236}">
                <a16:creationId xmlns:a16="http://schemas.microsoft.com/office/drawing/2014/main" id="{93FD7A7B-BC00-417E-02D0-CFDD1FDBCE77}"/>
              </a:ext>
            </a:extLst>
          </p:cNvPr>
          <p:cNvSpPr/>
          <p:nvPr userDrawn="1"/>
        </p:nvSpPr>
        <p:spPr>
          <a:xfrm>
            <a:off x="7703070" y="0"/>
            <a:ext cx="4488930" cy="68580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04490B-248F-1F77-6946-C7D3B5512117}"/>
              </a:ext>
            </a:extLst>
          </p:cNvPr>
          <p:cNvSpPr txBox="1"/>
          <p:nvPr userDrawn="1"/>
        </p:nvSpPr>
        <p:spPr>
          <a:xfrm>
            <a:off x="838199" y="1103165"/>
            <a:ext cx="6042853" cy="3462615"/>
          </a:xfrm>
          <a:prstGeom prst="rect">
            <a:avLst/>
          </a:prstGeom>
          <a:noFill/>
        </p:spPr>
        <p:txBody>
          <a:bodyPr wrap="square" numCol="1" rtlCol="0">
            <a:spAutoFit/>
          </a:bodyPr>
          <a:lstStyle/>
          <a:p>
            <a:pPr>
              <a:lnSpc>
                <a:spcPct val="110000"/>
              </a:lnSpc>
            </a:pPr>
            <a:r>
              <a:rPr lang="en-US" sz="2000" b="1" dirty="0">
                <a:solidFill>
                  <a:schemeClr val="accent2"/>
                </a:solidFill>
                <a:latin typeface="Century Gothic" panose="020B0502020202020204" pitchFamily="34" charset="0"/>
              </a:rPr>
              <a:t>About Us</a:t>
            </a:r>
          </a:p>
          <a:p>
            <a:pPr>
              <a:lnSpc>
                <a:spcPct val="110000"/>
              </a:lnSpc>
            </a:pPr>
            <a:r>
              <a:rPr lang="en-US" dirty="0">
                <a:solidFill>
                  <a:srgbClr val="59595B"/>
                </a:solidFill>
              </a:rPr>
              <a:t>Telligen QI Connect™ is a network of partners working on healthcare quality improvement initiatives that are data-driven and locally-tailored to improve healthcare quality and outcomes by implementing and </a:t>
            </a:r>
            <a:r>
              <a:rPr lang="en-US" dirty="0"/>
              <a:t>spreading evidence-based and best practices. </a:t>
            </a:r>
          </a:p>
          <a:p>
            <a:pPr>
              <a:lnSpc>
                <a:spcPct val="110000"/>
              </a:lnSpc>
            </a:pPr>
            <a:endParaRPr lang="en-US" dirty="0"/>
          </a:p>
          <a:p>
            <a:pPr>
              <a:lnSpc>
                <a:spcPct val="110000"/>
              </a:lnSpc>
            </a:pPr>
            <a:r>
              <a:rPr lang="en-US" dirty="0"/>
              <a:t>Telligen QI Connect™ is operated by Telligen, which is funded by the Centers for Medicare &amp; Medicaid Services (CMS) to serve as a Quality Innovation Network-Quality Improvement Organization (QIN-QIO).</a:t>
            </a:r>
          </a:p>
        </p:txBody>
      </p:sp>
      <p:sp>
        <p:nvSpPr>
          <p:cNvPr id="8" name="TextBox 7">
            <a:extLst>
              <a:ext uri="{FF2B5EF4-FFF2-40B4-BE49-F238E27FC236}">
                <a16:creationId xmlns:a16="http://schemas.microsoft.com/office/drawing/2014/main" id="{38A86044-969B-1051-0877-A7D6E7521DE2}"/>
              </a:ext>
            </a:extLst>
          </p:cNvPr>
          <p:cNvSpPr txBox="1"/>
          <p:nvPr userDrawn="1"/>
        </p:nvSpPr>
        <p:spPr>
          <a:xfrm>
            <a:off x="838198" y="6412468"/>
            <a:ext cx="6042853" cy="369332"/>
          </a:xfrm>
          <a:prstGeom prst="rect">
            <a:avLst/>
          </a:prstGeom>
          <a:noFill/>
        </p:spPr>
        <p:txBody>
          <a:bodyPr wrap="square" rtlCol="0">
            <a:spAutoFit/>
          </a:bodyPr>
          <a:lstStyle/>
          <a:p>
            <a:pPr algn="ctr"/>
            <a:r>
              <a:rPr lang="en-US" dirty="0">
                <a:solidFill>
                  <a:srgbClr val="59595B"/>
                </a:solidFill>
                <a:hlinkClick r:id="rId2">
                  <a:extLst>
                    <a:ext uri="{A12FA001-AC4F-418D-AE19-62706E023703}">
                      <ahyp:hlinkClr xmlns:ahyp="http://schemas.microsoft.com/office/drawing/2018/hyperlinkcolor" val="tx"/>
                    </a:ext>
                  </a:extLst>
                </a:hlinkClick>
              </a:rPr>
              <a:t>www.telligenqiconnect.com</a:t>
            </a:r>
            <a:r>
              <a:rPr lang="en-US" dirty="0">
                <a:solidFill>
                  <a:schemeClr val="accent3"/>
                </a:solidFill>
              </a:rPr>
              <a:t> </a:t>
            </a:r>
            <a:r>
              <a:rPr lang="en-US" b="1" dirty="0">
                <a:solidFill>
                  <a:schemeClr val="accent3"/>
                </a:solidFill>
              </a:rPr>
              <a:t>|</a:t>
            </a:r>
            <a:r>
              <a:rPr lang="en-US" dirty="0">
                <a:solidFill>
                  <a:schemeClr val="accent3"/>
                </a:solidFill>
              </a:rPr>
              <a:t> </a:t>
            </a:r>
            <a:r>
              <a:rPr lang="en-US" dirty="0">
                <a:solidFill>
                  <a:srgbClr val="59595B"/>
                </a:solidFill>
                <a:hlinkClick r:id="rId3">
                  <a:extLst>
                    <a:ext uri="{A12FA001-AC4F-418D-AE19-62706E023703}">
                      <ahyp:hlinkClr xmlns:ahyp="http://schemas.microsoft.com/office/drawing/2018/hyperlinkcolor" val="tx"/>
                    </a:ext>
                  </a:extLst>
                </a:hlinkClick>
              </a:rPr>
              <a:t>QIConnect@telligen.com</a:t>
            </a:r>
            <a:endParaRPr lang="en-US" dirty="0">
              <a:solidFill>
                <a:srgbClr val="59595B"/>
              </a:solidFill>
            </a:endParaRPr>
          </a:p>
        </p:txBody>
      </p:sp>
      <p:sp>
        <p:nvSpPr>
          <p:cNvPr id="9" name="Oval 8">
            <a:extLst>
              <a:ext uri="{FF2B5EF4-FFF2-40B4-BE49-F238E27FC236}">
                <a16:creationId xmlns:a16="http://schemas.microsoft.com/office/drawing/2014/main" id="{F1739BF5-EDB8-020D-6830-289C61062139}"/>
              </a:ext>
            </a:extLst>
          </p:cNvPr>
          <p:cNvSpPr/>
          <p:nvPr userDrawn="1"/>
        </p:nvSpPr>
        <p:spPr>
          <a:xfrm>
            <a:off x="7016545" y="474433"/>
            <a:ext cx="1498945" cy="149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0139EF31-B242-07DB-82F6-2FC34CE631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67026" y="633028"/>
            <a:ext cx="1143000" cy="1143000"/>
          </a:xfrm>
          <a:prstGeom prst="rect">
            <a:avLst/>
          </a:prstGeom>
        </p:spPr>
      </p:pic>
      <p:sp>
        <p:nvSpPr>
          <p:cNvPr id="11" name="Oval 10">
            <a:extLst>
              <a:ext uri="{FF2B5EF4-FFF2-40B4-BE49-F238E27FC236}">
                <a16:creationId xmlns:a16="http://schemas.microsoft.com/office/drawing/2014/main" id="{0DC923CF-03E3-6100-5BD7-7CCD5835D6D5}"/>
              </a:ext>
            </a:extLst>
          </p:cNvPr>
          <p:cNvSpPr/>
          <p:nvPr userDrawn="1"/>
        </p:nvSpPr>
        <p:spPr>
          <a:xfrm>
            <a:off x="6963760" y="2761555"/>
            <a:ext cx="1498945" cy="149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31955B2D-7590-E7E6-756C-119CF49736B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31571" y="2971800"/>
            <a:ext cx="1163324" cy="1071483"/>
          </a:xfrm>
          <a:prstGeom prst="rect">
            <a:avLst/>
          </a:prstGeom>
        </p:spPr>
      </p:pic>
      <p:sp>
        <p:nvSpPr>
          <p:cNvPr id="13" name="TextBox 12">
            <a:extLst>
              <a:ext uri="{FF2B5EF4-FFF2-40B4-BE49-F238E27FC236}">
                <a16:creationId xmlns:a16="http://schemas.microsoft.com/office/drawing/2014/main" id="{5A211D60-3BB8-3758-61D2-E88E5427DC72}"/>
              </a:ext>
            </a:extLst>
          </p:cNvPr>
          <p:cNvSpPr txBox="1"/>
          <p:nvPr userDrawn="1"/>
        </p:nvSpPr>
        <p:spPr>
          <a:xfrm>
            <a:off x="8650982" y="663735"/>
            <a:ext cx="3001600" cy="1200329"/>
          </a:xfrm>
          <a:prstGeom prst="rect">
            <a:avLst/>
          </a:prstGeom>
          <a:noFill/>
        </p:spPr>
        <p:txBody>
          <a:bodyPr wrap="square" rtlCol="0">
            <a:spAutoFit/>
          </a:bodyPr>
          <a:lstStyle/>
          <a:p>
            <a:r>
              <a:rPr lang="en-US" sz="3600" b="0" i="0" u="none" strike="noStrike" baseline="30000" dirty="0"/>
              <a:t>Receive one-on-one technical assistance tailored to your needs</a:t>
            </a:r>
          </a:p>
        </p:txBody>
      </p:sp>
      <p:sp>
        <p:nvSpPr>
          <p:cNvPr id="14" name="TextBox 13">
            <a:extLst>
              <a:ext uri="{FF2B5EF4-FFF2-40B4-BE49-F238E27FC236}">
                <a16:creationId xmlns:a16="http://schemas.microsoft.com/office/drawing/2014/main" id="{7AB84411-2949-360A-CF58-D59D164727B1}"/>
              </a:ext>
            </a:extLst>
          </p:cNvPr>
          <p:cNvSpPr txBox="1"/>
          <p:nvPr userDrawn="1"/>
        </p:nvSpPr>
        <p:spPr>
          <a:xfrm>
            <a:off x="8683639" y="2791372"/>
            <a:ext cx="3001600" cy="1569660"/>
          </a:xfrm>
          <a:prstGeom prst="rect">
            <a:avLst/>
          </a:prstGeom>
          <a:noFill/>
        </p:spPr>
        <p:txBody>
          <a:bodyPr wrap="square" rtlCol="0">
            <a:spAutoFit/>
          </a:bodyPr>
          <a:lstStyle/>
          <a:p>
            <a:r>
              <a:rPr lang="en-US" sz="3600" b="0" i="0" u="none" strike="noStrike" baseline="30000" dirty="0"/>
              <a:t>Collaborate with over 6,000 partners across Colorado, Iowa, Illinois and Oklahoma</a:t>
            </a:r>
          </a:p>
        </p:txBody>
      </p:sp>
      <p:sp>
        <p:nvSpPr>
          <p:cNvPr id="15" name="TextBox 14">
            <a:extLst>
              <a:ext uri="{FF2B5EF4-FFF2-40B4-BE49-F238E27FC236}">
                <a16:creationId xmlns:a16="http://schemas.microsoft.com/office/drawing/2014/main" id="{63354378-4192-2AFA-6E95-5CD43DCB9C40}"/>
              </a:ext>
            </a:extLst>
          </p:cNvPr>
          <p:cNvSpPr txBox="1"/>
          <p:nvPr userDrawn="1"/>
        </p:nvSpPr>
        <p:spPr>
          <a:xfrm>
            <a:off x="8689293" y="4967164"/>
            <a:ext cx="3079806" cy="1569660"/>
          </a:xfrm>
          <a:prstGeom prst="rect">
            <a:avLst/>
          </a:prstGeom>
          <a:noFill/>
        </p:spPr>
        <p:txBody>
          <a:bodyPr wrap="square" rtlCol="0">
            <a:spAutoFit/>
          </a:bodyPr>
          <a:lstStyle/>
          <a:p>
            <a:r>
              <a:rPr lang="en-US" sz="3600" b="0" i="0" u="none" strike="noStrike" baseline="30000" dirty="0"/>
              <a:t>Access on-demand trainings and resources at </a:t>
            </a:r>
            <a:r>
              <a:rPr lang="en-US" sz="3600" b="1" i="0" u="none" strike="noStrike" baseline="30000" dirty="0"/>
              <a:t>no cost </a:t>
            </a:r>
            <a:r>
              <a:rPr lang="en-US" sz="3600" b="0" i="0" u="none" strike="noStrike" baseline="30000" dirty="0"/>
              <a:t>to you or your organization</a:t>
            </a:r>
          </a:p>
        </p:txBody>
      </p:sp>
      <p:sp>
        <p:nvSpPr>
          <p:cNvPr id="16" name="Oval 15">
            <a:extLst>
              <a:ext uri="{FF2B5EF4-FFF2-40B4-BE49-F238E27FC236}">
                <a16:creationId xmlns:a16="http://schemas.microsoft.com/office/drawing/2014/main" id="{49FD337E-E303-B824-71E4-6A90D11F3212}"/>
              </a:ext>
            </a:extLst>
          </p:cNvPr>
          <p:cNvSpPr/>
          <p:nvPr userDrawn="1"/>
        </p:nvSpPr>
        <p:spPr>
          <a:xfrm>
            <a:off x="6989053" y="4870454"/>
            <a:ext cx="1498945" cy="149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Graphical user interface, application&#10;&#10;Description automatically generated">
            <a:extLst>
              <a:ext uri="{FF2B5EF4-FFF2-40B4-BE49-F238E27FC236}">
                <a16:creationId xmlns:a16="http://schemas.microsoft.com/office/drawing/2014/main" id="{B9A97F4C-8833-4E2A-C103-8D3B2483B54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b="10628"/>
          <a:stretch/>
        </p:blipFill>
        <p:spPr>
          <a:xfrm>
            <a:off x="669371" y="5524101"/>
            <a:ext cx="6380506" cy="914400"/>
          </a:xfrm>
          <a:prstGeom prst="rect">
            <a:avLst/>
          </a:prstGeom>
        </p:spPr>
      </p:pic>
      <p:pic>
        <p:nvPicPr>
          <p:cNvPr id="18" name="Picture 17" descr="Shape&#10;&#10;Description automatically generated">
            <a:extLst>
              <a:ext uri="{FF2B5EF4-FFF2-40B4-BE49-F238E27FC236}">
                <a16:creationId xmlns:a16="http://schemas.microsoft.com/office/drawing/2014/main" id="{8C432629-8B19-2951-CF56-825E182F451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31571" y="5127692"/>
            <a:ext cx="1097280" cy="1097280"/>
          </a:xfrm>
          <a:prstGeom prst="rect">
            <a:avLst/>
          </a:prstGeom>
        </p:spPr>
      </p:pic>
      <p:pic>
        <p:nvPicPr>
          <p:cNvPr id="19" name="Picture 18" descr="Qr code&#10;&#10;Description automatically generated">
            <a:hlinkClick r:id="rId10"/>
            <a:extLst>
              <a:ext uri="{FF2B5EF4-FFF2-40B4-BE49-F238E27FC236}">
                <a16:creationId xmlns:a16="http://schemas.microsoft.com/office/drawing/2014/main" id="{C15D7AF4-9E8B-F1C0-CB81-0EC8C3B2FCD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863386" y="4625937"/>
            <a:ext cx="1992475" cy="10058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48246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EPP Assessment">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1739BF5-EDB8-020D-6830-289C61062139}"/>
              </a:ext>
            </a:extLst>
          </p:cNvPr>
          <p:cNvSpPr/>
          <p:nvPr userDrawn="1"/>
        </p:nvSpPr>
        <p:spPr>
          <a:xfrm>
            <a:off x="7016545" y="474433"/>
            <a:ext cx="1498945" cy="149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C923CF-03E3-6100-5BD7-7CCD5835D6D5}"/>
              </a:ext>
            </a:extLst>
          </p:cNvPr>
          <p:cNvSpPr/>
          <p:nvPr userDrawn="1"/>
        </p:nvSpPr>
        <p:spPr>
          <a:xfrm>
            <a:off x="6963760" y="2761555"/>
            <a:ext cx="1498945" cy="149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9FD337E-E303-B824-71E4-6A90D11F3212}"/>
              </a:ext>
            </a:extLst>
          </p:cNvPr>
          <p:cNvSpPr/>
          <p:nvPr userDrawn="1"/>
        </p:nvSpPr>
        <p:spPr>
          <a:xfrm>
            <a:off x="6989053" y="4870454"/>
            <a:ext cx="1498945" cy="149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0" descr="A yellow sign with black text&#10;&#10;Description automatically generated with low confidence">
            <a:extLst>
              <a:ext uri="{FF2B5EF4-FFF2-40B4-BE49-F238E27FC236}">
                <a16:creationId xmlns:a16="http://schemas.microsoft.com/office/drawing/2014/main" id="{6DAD9405-4D81-F67E-32F7-C755302636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878" r="7635" b="-1"/>
          <a:stretch/>
        </p:blipFill>
        <p:spPr>
          <a:xfrm>
            <a:off x="838200" y="1825625"/>
            <a:ext cx="5181600" cy="4351338"/>
          </a:xfrm>
          <a:prstGeom prst="rect">
            <a:avLst/>
          </a:prstGeom>
          <a:ln>
            <a:noFill/>
          </a:ln>
          <a:effectLst>
            <a:outerShdw blurRad="292100" dist="139700" dir="2700000" algn="tl" rotWithShape="0">
              <a:srgbClr val="333333">
                <a:alpha val="65000"/>
              </a:srgbClr>
            </a:outerShdw>
          </a:effectLst>
        </p:spPr>
      </p:pic>
      <p:sp>
        <p:nvSpPr>
          <p:cNvPr id="3" name="Slide Number Placeholder 4">
            <a:extLst>
              <a:ext uri="{FF2B5EF4-FFF2-40B4-BE49-F238E27FC236}">
                <a16:creationId xmlns:a16="http://schemas.microsoft.com/office/drawing/2014/main" id="{24482F3D-37E2-9C42-BCBA-8C964DEA799D}"/>
              </a:ext>
            </a:extLst>
          </p:cNvPr>
          <p:cNvSpPr>
            <a:spLocks noGrp="1"/>
          </p:cNvSpPr>
          <p:nvPr>
            <p:ph type="sldNum" sz="quarter" idx="12"/>
          </p:nvPr>
        </p:nvSpPr>
        <p:spPr>
          <a:xfrm>
            <a:off x="5829300" y="6363107"/>
            <a:ext cx="533400" cy="365125"/>
          </a:xfrm>
        </p:spPr>
        <p:txBody>
          <a:bodyPr anchor="ctr">
            <a:normAutofit/>
          </a:bodyPr>
          <a:lstStyle/>
          <a:p>
            <a:pPr>
              <a:spcAft>
                <a:spcPts val="600"/>
              </a:spcAft>
            </a:pPr>
            <a:fld id="{953D466F-0B71-3646-A63E-72276CFD0D9A}" type="slidenum">
              <a:rPr lang="en-US" smtClean="0"/>
              <a:pPr>
                <a:spcAft>
                  <a:spcPts val="600"/>
                </a:spcAft>
              </a:pPr>
              <a:t>‹#›</a:t>
            </a:fld>
            <a:endParaRPr lang="en-US"/>
          </a:p>
        </p:txBody>
      </p:sp>
      <p:pic>
        <p:nvPicPr>
          <p:cNvPr id="20" name="Graphic 19">
            <a:extLst>
              <a:ext uri="{FF2B5EF4-FFF2-40B4-BE49-F238E27FC236}">
                <a16:creationId xmlns:a16="http://schemas.microsoft.com/office/drawing/2014/main" id="{9472A1ED-8051-FD4E-4953-F8ED6B3671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98212" y="2170067"/>
            <a:ext cx="788194" cy="788194"/>
          </a:xfrm>
          <a:prstGeom prst="rect">
            <a:avLst/>
          </a:prstGeom>
        </p:spPr>
      </p:pic>
      <p:pic>
        <p:nvPicPr>
          <p:cNvPr id="21" name="Graphic 20">
            <a:extLst>
              <a:ext uri="{FF2B5EF4-FFF2-40B4-BE49-F238E27FC236}">
                <a16:creationId xmlns:a16="http://schemas.microsoft.com/office/drawing/2014/main" id="{EE65F765-5E5E-0FA4-41D4-A1D460B72B3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359715" y="3544085"/>
            <a:ext cx="788194" cy="788194"/>
          </a:xfrm>
          <a:prstGeom prst="rect">
            <a:avLst/>
          </a:prstGeom>
        </p:spPr>
      </p:pic>
      <p:pic>
        <p:nvPicPr>
          <p:cNvPr id="22" name="Graphic 21">
            <a:extLst>
              <a:ext uri="{FF2B5EF4-FFF2-40B4-BE49-F238E27FC236}">
                <a16:creationId xmlns:a16="http://schemas.microsoft.com/office/drawing/2014/main" id="{89B45177-F14C-E924-0152-0250A3A9E96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59715" y="4902146"/>
            <a:ext cx="788194" cy="788194"/>
          </a:xfrm>
          <a:prstGeom prst="rect">
            <a:avLst/>
          </a:prstGeom>
        </p:spPr>
      </p:pic>
      <p:sp>
        <p:nvSpPr>
          <p:cNvPr id="23" name="TextBox 22">
            <a:extLst>
              <a:ext uri="{FF2B5EF4-FFF2-40B4-BE49-F238E27FC236}">
                <a16:creationId xmlns:a16="http://schemas.microsoft.com/office/drawing/2014/main" id="{4813E7F3-7F9F-4C24-E4F4-C28DEB76E302}"/>
              </a:ext>
            </a:extLst>
          </p:cNvPr>
          <p:cNvSpPr txBox="1"/>
          <p:nvPr userDrawn="1"/>
        </p:nvSpPr>
        <p:spPr>
          <a:xfrm>
            <a:off x="7348869" y="2170067"/>
            <a:ext cx="3962400" cy="923330"/>
          </a:xfrm>
          <a:prstGeom prst="rect">
            <a:avLst/>
          </a:prstGeom>
          <a:noFill/>
        </p:spPr>
        <p:txBody>
          <a:bodyPr wrap="square" rtlCol="0">
            <a:spAutoFit/>
          </a:bodyPr>
          <a:lstStyle/>
          <a:p>
            <a:r>
              <a:rPr lang="en-US" dirty="0"/>
              <a:t>Evaluate your readiness with </a:t>
            </a:r>
            <a:r>
              <a:rPr lang="en-US" dirty="0" err="1"/>
              <a:t>Telligen’s</a:t>
            </a:r>
            <a:r>
              <a:rPr lang="en-US" dirty="0"/>
              <a:t> new digital </a:t>
            </a:r>
            <a:r>
              <a:rPr lang="en-US" dirty="0">
                <a:hlinkClick r:id="rId9"/>
              </a:rPr>
              <a:t>Emergency Preparedness Assessment</a:t>
            </a:r>
            <a:r>
              <a:rPr lang="en-US" dirty="0"/>
              <a:t> </a:t>
            </a:r>
          </a:p>
        </p:txBody>
      </p:sp>
      <p:sp>
        <p:nvSpPr>
          <p:cNvPr id="24" name="TextBox 23">
            <a:extLst>
              <a:ext uri="{FF2B5EF4-FFF2-40B4-BE49-F238E27FC236}">
                <a16:creationId xmlns:a16="http://schemas.microsoft.com/office/drawing/2014/main" id="{255AB6CF-37D5-B9D0-F898-81544A697EAE}"/>
              </a:ext>
            </a:extLst>
          </p:cNvPr>
          <p:cNvSpPr txBox="1"/>
          <p:nvPr userDrawn="1"/>
        </p:nvSpPr>
        <p:spPr>
          <a:xfrm>
            <a:off x="7339584" y="3476517"/>
            <a:ext cx="4191000" cy="1200329"/>
          </a:xfrm>
          <a:prstGeom prst="rect">
            <a:avLst/>
          </a:prstGeom>
          <a:noFill/>
        </p:spPr>
        <p:txBody>
          <a:bodyPr wrap="square" rtlCol="0">
            <a:spAutoFit/>
          </a:bodyPr>
          <a:lstStyle/>
          <a:p>
            <a:r>
              <a:rPr lang="en-US" dirty="0"/>
              <a:t>Assess if your current Emergency Preparedness Plan (EPP) addresses critical required elements important to your nursing home’s safety </a:t>
            </a:r>
          </a:p>
        </p:txBody>
      </p:sp>
      <p:sp>
        <p:nvSpPr>
          <p:cNvPr id="25" name="TextBox 24">
            <a:extLst>
              <a:ext uri="{FF2B5EF4-FFF2-40B4-BE49-F238E27FC236}">
                <a16:creationId xmlns:a16="http://schemas.microsoft.com/office/drawing/2014/main" id="{A58FD9B6-D97B-5D03-9FF3-A3815116C562}"/>
              </a:ext>
            </a:extLst>
          </p:cNvPr>
          <p:cNvSpPr txBox="1"/>
          <p:nvPr userDrawn="1"/>
        </p:nvSpPr>
        <p:spPr>
          <a:xfrm>
            <a:off x="7339584" y="4902146"/>
            <a:ext cx="3962400" cy="923330"/>
          </a:xfrm>
          <a:prstGeom prst="rect">
            <a:avLst/>
          </a:prstGeom>
          <a:noFill/>
        </p:spPr>
        <p:txBody>
          <a:bodyPr wrap="square" rtlCol="0">
            <a:spAutoFit/>
          </a:bodyPr>
          <a:lstStyle/>
          <a:p>
            <a:r>
              <a:rPr lang="en-US" dirty="0"/>
              <a:t>Receive resources to close identified gaps and share with your QAA committee and others</a:t>
            </a:r>
          </a:p>
        </p:txBody>
      </p:sp>
      <p:sp>
        <p:nvSpPr>
          <p:cNvPr id="26" name="Rectangle 25">
            <a:extLst>
              <a:ext uri="{FF2B5EF4-FFF2-40B4-BE49-F238E27FC236}">
                <a16:creationId xmlns:a16="http://schemas.microsoft.com/office/drawing/2014/main" id="{D2BDEFCB-EBB5-4BDC-ADA2-03E900A4E23A}"/>
              </a:ext>
            </a:extLst>
          </p:cNvPr>
          <p:cNvSpPr/>
          <p:nvPr userDrawn="1"/>
        </p:nvSpPr>
        <p:spPr>
          <a:xfrm>
            <a:off x="838200" y="5524907"/>
            <a:ext cx="5181600" cy="652056"/>
          </a:xfrm>
          <a:prstGeom prst="rect">
            <a:avLst/>
          </a:prstGeom>
          <a:solidFill>
            <a:srgbClr val="F5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0000"/>
                </a:solidFill>
                <a:hlinkClick r:id="rId9">
                  <a:extLst>
                    <a:ext uri="{A12FA001-AC4F-418D-AE19-62706E023703}">
                      <ahyp:hlinkClr xmlns:ahyp="http://schemas.microsoft.com/office/drawing/2018/hyperlinkcolor" val="tx"/>
                    </a:ext>
                  </a:extLst>
                </a:hlinkClick>
              </a:rPr>
              <a:t>Take the Emergency Preparedness Assessment</a:t>
            </a:r>
            <a:endParaRPr lang="en-US" b="1" u="sng" dirty="0">
              <a:solidFill>
                <a:srgbClr val="000000"/>
              </a:solidFill>
            </a:endParaRPr>
          </a:p>
        </p:txBody>
      </p:sp>
      <p:pic>
        <p:nvPicPr>
          <p:cNvPr id="27" name="Graphic 26" descr="Cursor with solid fill">
            <a:extLst>
              <a:ext uri="{FF2B5EF4-FFF2-40B4-BE49-F238E27FC236}">
                <a16:creationId xmlns:a16="http://schemas.microsoft.com/office/drawing/2014/main" id="{2AE34030-C326-A9F5-A9F3-0220FF90B5C6}"/>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62600" y="5684430"/>
            <a:ext cx="914400" cy="914400"/>
          </a:xfrm>
          <a:prstGeom prst="rect">
            <a:avLst/>
          </a:prstGeom>
        </p:spPr>
      </p:pic>
      <p:grpSp>
        <p:nvGrpSpPr>
          <p:cNvPr id="28" name="Group 27">
            <a:extLst>
              <a:ext uri="{FF2B5EF4-FFF2-40B4-BE49-F238E27FC236}">
                <a16:creationId xmlns:a16="http://schemas.microsoft.com/office/drawing/2014/main" id="{22A4B12A-B51B-E90A-E50B-D9BDF9A88849}"/>
              </a:ext>
            </a:extLst>
          </p:cNvPr>
          <p:cNvGrpSpPr/>
          <p:nvPr userDrawn="1"/>
        </p:nvGrpSpPr>
        <p:grpSpPr>
          <a:xfrm>
            <a:off x="302417" y="1229077"/>
            <a:ext cx="1727209" cy="1727209"/>
            <a:chOff x="9918309" y="143442"/>
            <a:chExt cx="1727209" cy="1727209"/>
          </a:xfrm>
        </p:grpSpPr>
        <p:sp>
          <p:nvSpPr>
            <p:cNvPr id="29" name="Star: 12 Points 28">
              <a:extLst>
                <a:ext uri="{FF2B5EF4-FFF2-40B4-BE49-F238E27FC236}">
                  <a16:creationId xmlns:a16="http://schemas.microsoft.com/office/drawing/2014/main" id="{F360975C-13C9-C793-B9BC-F43E48DB9B5D}"/>
                </a:ext>
              </a:extLst>
            </p:cNvPr>
            <p:cNvSpPr/>
            <p:nvPr/>
          </p:nvSpPr>
          <p:spPr>
            <a:xfrm rot="20169751">
              <a:off x="9918309" y="143442"/>
              <a:ext cx="1727209" cy="1727209"/>
            </a:xfrm>
            <a:prstGeom prst="star12">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NEW TOOL</a:t>
              </a:r>
            </a:p>
          </p:txBody>
        </p:sp>
        <p:sp>
          <p:nvSpPr>
            <p:cNvPr id="30" name="Star: 12 Points 29">
              <a:extLst>
                <a:ext uri="{FF2B5EF4-FFF2-40B4-BE49-F238E27FC236}">
                  <a16:creationId xmlns:a16="http://schemas.microsoft.com/office/drawing/2014/main" id="{39D7B28B-CB3E-2504-3F5E-2523349C412A}"/>
                </a:ext>
              </a:extLst>
            </p:cNvPr>
            <p:cNvSpPr/>
            <p:nvPr/>
          </p:nvSpPr>
          <p:spPr>
            <a:xfrm rot="20169751">
              <a:off x="10059981" y="306381"/>
              <a:ext cx="1443866" cy="1443866"/>
            </a:xfrm>
            <a:prstGeom prst="star12">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grpSp>
      <p:pic>
        <p:nvPicPr>
          <p:cNvPr id="31" name="Graphic 30" descr="Watch with solid fill">
            <a:extLst>
              <a:ext uri="{FF2B5EF4-FFF2-40B4-BE49-F238E27FC236}">
                <a16:creationId xmlns:a16="http://schemas.microsoft.com/office/drawing/2014/main" id="{113D853F-12E1-51B7-1228-3A9F0D323C14}"/>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24544" y="369529"/>
            <a:ext cx="914400" cy="914400"/>
          </a:xfrm>
          <a:prstGeom prst="rect">
            <a:avLst/>
          </a:prstGeom>
        </p:spPr>
      </p:pic>
      <p:sp>
        <p:nvSpPr>
          <p:cNvPr id="32" name="TextBox 31">
            <a:extLst>
              <a:ext uri="{FF2B5EF4-FFF2-40B4-BE49-F238E27FC236}">
                <a16:creationId xmlns:a16="http://schemas.microsoft.com/office/drawing/2014/main" id="{82BF00B7-CED8-FC56-7DEB-EE706D469DDB}"/>
              </a:ext>
            </a:extLst>
          </p:cNvPr>
          <p:cNvSpPr txBox="1"/>
          <p:nvPr userDrawn="1"/>
        </p:nvSpPr>
        <p:spPr>
          <a:xfrm>
            <a:off x="10041218" y="318897"/>
            <a:ext cx="1934448" cy="1015663"/>
          </a:xfrm>
          <a:prstGeom prst="rect">
            <a:avLst/>
          </a:prstGeom>
          <a:noFill/>
        </p:spPr>
        <p:txBody>
          <a:bodyPr wrap="square" rtlCol="0">
            <a:spAutoFit/>
          </a:bodyPr>
          <a:lstStyle/>
          <a:p>
            <a:r>
              <a:rPr lang="en-US" sz="2000" b="1" dirty="0">
                <a:solidFill>
                  <a:schemeClr val="accent2"/>
                </a:solidFill>
              </a:rPr>
              <a:t>Takes less than </a:t>
            </a:r>
            <a:br>
              <a:rPr lang="en-US" sz="2000" b="1" dirty="0">
                <a:solidFill>
                  <a:schemeClr val="accent2"/>
                </a:solidFill>
              </a:rPr>
            </a:br>
            <a:r>
              <a:rPr lang="en-US" sz="2000" b="1" dirty="0">
                <a:solidFill>
                  <a:schemeClr val="accent2"/>
                </a:solidFill>
              </a:rPr>
              <a:t>15 minutes to complete!</a:t>
            </a:r>
          </a:p>
        </p:txBody>
      </p:sp>
      <p:sp>
        <p:nvSpPr>
          <p:cNvPr id="33" name="TextBox 32">
            <a:extLst>
              <a:ext uri="{FF2B5EF4-FFF2-40B4-BE49-F238E27FC236}">
                <a16:creationId xmlns:a16="http://schemas.microsoft.com/office/drawing/2014/main" id="{D28B4274-B412-8D2A-E957-15E0099F083E}"/>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Telligen’s Emergency Preparedness Assessment</a:t>
            </a:r>
          </a:p>
        </p:txBody>
      </p:sp>
    </p:spTree>
    <p:extLst>
      <p:ext uri="{BB962C8B-B14F-4D97-AF65-F5344CB8AC3E}">
        <p14:creationId xmlns:p14="http://schemas.microsoft.com/office/powerpoint/2010/main" val="6721216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Telligen Supports Quality Improvement (QI)</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4093428"/>
          </a:xfrm>
          <a:prstGeom prst="rect">
            <a:avLst/>
          </a:prstGeom>
          <a:noFill/>
        </p:spPr>
        <p:txBody>
          <a:bodyPr wrap="square">
            <a:spAutoFit/>
          </a:bodyPr>
          <a:lstStyle/>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Telligen is a population health solutions company (</a:t>
            </a:r>
            <a:r>
              <a:rPr kumimoji="0" lang="en-US" sz="2400" b="0" i="0" u="none" strike="noStrike" kern="1200" cap="none" spc="0" normalizeH="0" baseline="0" noProof="0" dirty="0">
                <a:ln>
                  <a:noFill/>
                </a:ln>
                <a:solidFill>
                  <a:srgbClr val="59595B"/>
                </a:solidFill>
                <a:effectLst/>
                <a:uLnTx/>
                <a:uFillTx/>
                <a:latin typeface="Calibri"/>
                <a:ea typeface="+mn-ea"/>
                <a:cs typeface="+mn-cs"/>
                <a:hlinkClick r:id="rId2"/>
              </a:rPr>
              <a:t>www.telligen.com</a:t>
            </a:r>
            <a:r>
              <a:rPr kumimoji="0" lang="en-US" sz="2400" b="0" i="0" u="none" strike="noStrike" kern="1200" cap="none" spc="0" normalizeH="0" baseline="0" noProof="0" dirty="0">
                <a:ln>
                  <a:noFill/>
                </a:ln>
                <a:solidFill>
                  <a:srgbClr val="59595B"/>
                </a:solidFill>
                <a:effectLst/>
                <a:uLnTx/>
                <a:uFillTx/>
                <a:latin typeface="Calibri"/>
                <a:ea typeface="+mn-ea"/>
                <a:cs typeface="+mn-cs"/>
              </a:rPr>
              <a:t>) </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59595B"/>
                </a:solidFill>
                <a:effectLst/>
                <a:uLnTx/>
                <a:uFillTx/>
                <a:latin typeface="Calibri"/>
                <a:ea typeface="+mn-ea"/>
                <a:cs typeface="+mn-cs"/>
              </a:rPr>
              <a:t>Our Mission: </a:t>
            </a:r>
            <a:r>
              <a:rPr kumimoji="0" lang="en-US" sz="2400" b="0" i="0" u="none" strike="noStrike" kern="1200" cap="none" spc="0" normalizeH="0" baseline="0" noProof="0" dirty="0">
                <a:ln>
                  <a:noFill/>
                </a:ln>
                <a:solidFill>
                  <a:srgbClr val="59595B"/>
                </a:solidFill>
                <a:effectLst/>
                <a:uLnTx/>
                <a:uFillTx/>
                <a:latin typeface="Calibri"/>
                <a:ea typeface="+mn-ea"/>
                <a:cs typeface="+mn-cs"/>
              </a:rPr>
              <a:t>Transform Lives and Economies by Improving Health</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We partner with U.S. government agencies, state Medicaid agencies and health plans to improve health outcomes</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In November 2019, Telligen was selected by the Centers for Medicare &amp; Medicaid Services (CMS) to serve as the </a:t>
            </a:r>
            <a:r>
              <a:rPr kumimoji="0" lang="en-US" sz="2400" b="1" i="0" u="none" strike="noStrike" kern="1200" cap="none" spc="0" normalizeH="0" baseline="0" noProof="0" dirty="0">
                <a:ln>
                  <a:noFill/>
                </a:ln>
                <a:solidFill>
                  <a:srgbClr val="59595B"/>
                </a:solidFill>
                <a:effectLst/>
                <a:uLnTx/>
                <a:uFillTx/>
                <a:latin typeface="Calibri"/>
                <a:ea typeface="+mn-ea"/>
                <a:cs typeface="+mn-cs"/>
              </a:rPr>
              <a:t>Quality Innovation Network-Quality Improvement Organization (QIN-QIO) </a:t>
            </a:r>
            <a:r>
              <a:rPr kumimoji="0" lang="en-US" sz="2400" b="0" i="0" u="none" strike="noStrike" kern="1200" cap="none" spc="0" normalizeH="0" baseline="0" noProof="0" dirty="0">
                <a:ln>
                  <a:noFill/>
                </a:ln>
                <a:solidFill>
                  <a:srgbClr val="59595B"/>
                </a:solidFill>
                <a:effectLst/>
                <a:uLnTx/>
                <a:uFillTx/>
                <a:latin typeface="Calibri"/>
                <a:ea typeface="+mn-ea"/>
                <a:cs typeface="+mn-cs"/>
              </a:rPr>
              <a:t>for Colorado, Illinois, Iowa and Oklahoma</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In October 2020, Telligen was selected by CMS to serve as a </a:t>
            </a:r>
            <a:r>
              <a:rPr kumimoji="0" lang="en-US" sz="2400" b="1" i="0" u="none" strike="noStrike" kern="1200" cap="none" spc="0" normalizeH="0" baseline="0" noProof="0" dirty="0">
                <a:ln>
                  <a:noFill/>
                </a:ln>
                <a:solidFill>
                  <a:srgbClr val="59595B"/>
                </a:solidFill>
                <a:effectLst/>
                <a:uLnTx/>
                <a:uFillTx/>
                <a:latin typeface="Calibri"/>
                <a:ea typeface="+mn-ea"/>
                <a:cs typeface="+mn-cs"/>
              </a:rPr>
              <a:t>Hospital Quality Improvement Contractor (HQIC) </a:t>
            </a:r>
            <a:r>
              <a:rPr kumimoji="0" lang="en-US" sz="2400" b="0" i="0" u="none" strike="noStrike" kern="1200" cap="none" spc="0" normalizeH="0" baseline="0" noProof="0" dirty="0">
                <a:ln>
                  <a:noFill/>
                </a:ln>
                <a:solidFill>
                  <a:srgbClr val="59595B"/>
                </a:solidFill>
                <a:effectLst/>
                <a:uLnTx/>
                <a:uFillTx/>
                <a:latin typeface="Calibri"/>
                <a:ea typeface="+mn-ea"/>
                <a:cs typeface="+mn-cs"/>
              </a:rPr>
              <a:t>to provide targeted quality improvement assistance to small, rural and critical access hospitals</a:t>
            </a:r>
          </a:p>
        </p:txBody>
      </p:sp>
    </p:spTree>
    <p:extLst>
      <p:ext uri="{BB962C8B-B14F-4D97-AF65-F5344CB8AC3E}">
        <p14:creationId xmlns:p14="http://schemas.microsoft.com/office/powerpoint/2010/main" val="32742813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What Do QIN-QIOs Do?</a:t>
            </a:r>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676400"/>
            <a:ext cx="10515600" cy="4159087"/>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9595B"/>
                </a:solidFill>
                <a:effectLst/>
                <a:uLnTx/>
                <a:uFillTx/>
                <a:latin typeface="Calibri"/>
                <a:ea typeface="+mn-ea"/>
                <a:cs typeface="+mn-cs"/>
              </a:rPr>
              <a:t>QIO Program Purpose</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To improve the efficiency, effectiveness, economy and quality of services delivered to Medicare beneficiaries</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9595B"/>
                </a:solidFill>
                <a:effectLst/>
                <a:uLnTx/>
                <a:uFillTx/>
                <a:latin typeface="Calibri"/>
                <a:ea typeface="+mn-ea"/>
                <a:cs typeface="+mn-cs"/>
              </a:rPr>
              <a:t>QIN-QIOs</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Bring Medicare beneficiaries, providers and communities together in data-driven initiatives that increase patient safety, make communities healthier, better coordinate post-hospital care and improve clinical quality  </a:t>
            </a:r>
            <a:endParaRPr kumimoji="0" lang="en-US" sz="1000" b="0" i="0" u="none" strike="noStrike" kern="1200" cap="none" spc="0" normalizeH="0" baseline="0" noProof="0" dirty="0">
              <a:ln>
                <a:noFill/>
              </a:ln>
              <a:solidFill>
                <a:srgbClr val="59595B"/>
              </a:solidFill>
              <a:effectLst/>
              <a:uLnTx/>
              <a:uFillTx/>
              <a:latin typeface="Calibri"/>
              <a:ea typeface="+mn-ea"/>
              <a:cs typeface="+mn-cs"/>
            </a:endParaRP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Provide technical assistance and convene learning and action networks at no-cost to support healthcare QI at the community level</a:t>
            </a:r>
          </a:p>
        </p:txBody>
      </p:sp>
    </p:spTree>
    <p:extLst>
      <p:ext uri="{BB962C8B-B14F-4D97-AF65-F5344CB8AC3E}">
        <p14:creationId xmlns:p14="http://schemas.microsoft.com/office/powerpoint/2010/main" val="41743384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Overview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97D38C-96A9-4FAE-85DE-888F5169674F}"/>
              </a:ext>
            </a:extLst>
          </p:cNvPr>
          <p:cNvSpPr txBox="1">
            <a:spLocks/>
          </p:cNvSpPr>
          <p:nvPr userDrawn="1"/>
        </p:nvSpPr>
        <p:spPr>
          <a:xfrm>
            <a:off x="838200" y="1556668"/>
            <a:ext cx="5181600" cy="4755148"/>
          </a:xfrm>
          <a:prstGeom prst="rect">
            <a:avLst/>
          </a:prstGeom>
          <a:noFill/>
        </p:spPr>
        <p:txBody>
          <a:bodyPr wrap="square">
            <a:spAutoFit/>
          </a:bodyPr>
          <a:lstStyle/>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Quality improvement expertise to include comprehensive COVID-19 support</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Customized technical assistance  ̶  Telligen has expertise in Human-Centered Design, Community Organizing, Motivational Interviewing, Patient and Family Engagement and </a:t>
            </a:r>
            <a:r>
              <a:rPr kumimoji="0" lang="en-US" sz="2400" b="0" i="0" u="none" strike="noStrike" kern="1200" cap="none" spc="0" normalizeH="0" baseline="0" noProof="0" dirty="0" err="1">
                <a:ln>
                  <a:noFill/>
                </a:ln>
                <a:solidFill>
                  <a:srgbClr val="59595B"/>
                </a:solidFill>
                <a:effectLst/>
                <a:uLnTx/>
                <a:uFillTx/>
                <a:latin typeface="Calibri"/>
                <a:ea typeface="+mn-ea"/>
                <a:cs typeface="+mn-cs"/>
              </a:rPr>
              <a:t>TeamSTEPPS</a:t>
            </a:r>
            <a:r>
              <a:rPr kumimoji="0" lang="en-US" sz="2400" b="0" i="0" u="none" strike="noStrike" kern="1200" cap="none" spc="0" normalizeH="0" baseline="0" noProof="0" dirty="0">
                <a:ln>
                  <a:noFill/>
                </a:ln>
                <a:solidFill>
                  <a:srgbClr val="59595B"/>
                </a:solidFill>
                <a:effectLst/>
                <a:uLnTx/>
                <a:uFillTx/>
                <a:latin typeface="Calibri"/>
                <a:ea typeface="+mn-ea"/>
                <a:cs typeface="+mn-cs"/>
              </a:rPr>
              <a:t>®  </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Timely, relevant and useful tools</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Actionable data, analytics support and national benchmarking</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What We Offer - At No Cost!</a:t>
            </a:r>
          </a:p>
        </p:txBody>
      </p:sp>
      <p:sp>
        <p:nvSpPr>
          <p:cNvPr id="17" name="TextBox 16">
            <a:extLst>
              <a:ext uri="{FF2B5EF4-FFF2-40B4-BE49-F238E27FC236}">
                <a16:creationId xmlns:a16="http://schemas.microsoft.com/office/drawing/2014/main" id="{1069AF64-82E6-4EA6-A2F5-5AA881B9C5F1}"/>
              </a:ext>
            </a:extLst>
          </p:cNvPr>
          <p:cNvSpPr txBox="1"/>
          <p:nvPr userDrawn="1"/>
        </p:nvSpPr>
        <p:spPr>
          <a:xfrm>
            <a:off x="6172200" y="1556668"/>
            <a:ext cx="5181600" cy="3939540"/>
          </a:xfrm>
          <a:prstGeom prst="rect">
            <a:avLst/>
          </a:prstGeom>
          <a:noFill/>
        </p:spPr>
        <p:txBody>
          <a:bodyPr wrap="square">
            <a:spAutoFit/>
          </a:bodyPr>
          <a:lstStyle/>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A network to share and spread your best practices and outcomes</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Extension for Community Healthcare Outcomes (ECHO) series with case-based learning - Telligen is a trained ECHO hub</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Learning collaboratives using the Institute for Healthcare Improvement’s (IHI) Breakthrough Series Collaborative model </a:t>
            </a:r>
          </a:p>
        </p:txBody>
      </p:sp>
    </p:spTree>
    <p:extLst>
      <p:ext uri="{BB962C8B-B14F-4D97-AF65-F5344CB8AC3E}">
        <p14:creationId xmlns:p14="http://schemas.microsoft.com/office/powerpoint/2010/main" val="3787271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0C96-FBE7-45C9-A546-4ECD7B621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94A03-2E36-4366-B72F-4B3252F456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B1A41-B2AC-4963-B806-091A7AEF4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64B30-49BE-4463-81AA-263E23276CE4}"/>
              </a:ext>
            </a:extLst>
          </p:cNvPr>
          <p:cNvSpPr>
            <a:spLocks noGrp="1"/>
          </p:cNvSpPr>
          <p:nvPr>
            <p:ph type="dt" sz="half" idx="10"/>
          </p:nvPr>
        </p:nvSpPr>
        <p:spPr/>
        <p:txBody>
          <a:bodyPr/>
          <a:lstStyle/>
          <a:p>
            <a:fld id="{196E6D9D-B99D-4057-BF48-BA3ED1F34A44}" type="datetime1">
              <a:rPr lang="en-US" smtClean="0"/>
              <a:t>1/13/2023</a:t>
            </a:fld>
            <a:endParaRPr lang="en-US" dirty="0"/>
          </a:p>
        </p:txBody>
      </p:sp>
      <p:sp>
        <p:nvSpPr>
          <p:cNvPr id="6" name="Footer Placeholder 5">
            <a:extLst>
              <a:ext uri="{FF2B5EF4-FFF2-40B4-BE49-F238E27FC236}">
                <a16:creationId xmlns:a16="http://schemas.microsoft.com/office/drawing/2014/main" id="{BC0ECEA0-989F-4B36-AD9D-83B4A89745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ABC6DE-D5D0-45AB-8E6C-A88346D096CF}"/>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239113927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Overview #4">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97D38C-96A9-4FAE-85DE-888F5169674F}"/>
              </a:ext>
            </a:extLst>
          </p:cNvPr>
          <p:cNvSpPr txBox="1">
            <a:spLocks/>
          </p:cNvSpPr>
          <p:nvPr userDrawn="1"/>
        </p:nvSpPr>
        <p:spPr>
          <a:xfrm>
            <a:off x="5634789" y="1996095"/>
            <a:ext cx="6248400" cy="3939540"/>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Telligen QI Connect™ is operated by Telligen, which is funded by CMS to deliver improvement services at no cost to you or your organization.</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59595B"/>
              </a:solidFill>
              <a:effectLst/>
              <a:uLnTx/>
              <a:uFillTx/>
              <a:latin typeface="Calibri"/>
              <a:ea typeface="+mn-ea"/>
              <a:cs typeface="+mn-cs"/>
            </a:endParaRP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Telligen QI Connect™ is a network of partners working on quality improvement initiatives that place healthcare providers and consumers at the center to make healthcare safer, more accessible and more cost-effective through the Centers for Medicare &amp; Medicaid Services (CMS) Quality Innovation Network-Quality Improvement Organization (QIN-QIO) and Hospital Quality Improvement Contractor (HQIC) programs.</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5634789" y="1432962"/>
            <a:ext cx="5492416"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Telligen QI Connect™</a:t>
            </a:r>
          </a:p>
        </p:txBody>
      </p:sp>
      <p:pic>
        <p:nvPicPr>
          <p:cNvPr id="9" name="Picture 2">
            <a:extLst>
              <a:ext uri="{FF2B5EF4-FFF2-40B4-BE49-F238E27FC236}">
                <a16:creationId xmlns:a16="http://schemas.microsoft.com/office/drawing/2014/main" id="{CB2EBEBA-CD56-46B2-9C76-32D5A8BAAE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217284"/>
            <a:ext cx="4803696" cy="642343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User network outline">
            <a:extLst>
              <a:ext uri="{FF2B5EF4-FFF2-40B4-BE49-F238E27FC236}">
                <a16:creationId xmlns:a16="http://schemas.microsoft.com/office/drawing/2014/main" id="{D69B434D-4C45-4246-BD59-B6D3267F6D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4789" y="762000"/>
            <a:ext cx="651711" cy="651711"/>
          </a:xfrm>
          <a:prstGeom prst="rect">
            <a:avLst/>
          </a:prstGeom>
        </p:spPr>
      </p:pic>
    </p:spTree>
    <p:extLst>
      <p:ext uri="{BB962C8B-B14F-4D97-AF65-F5344CB8AC3E}">
        <p14:creationId xmlns:p14="http://schemas.microsoft.com/office/powerpoint/2010/main" val="143685459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Overview #5">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7162800" y="1367676"/>
            <a:ext cx="3581400"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Focus Areas</a:t>
            </a:r>
          </a:p>
        </p:txBody>
      </p:sp>
      <p:pic>
        <p:nvPicPr>
          <p:cNvPr id="1026" name="Picture 2">
            <a:extLst>
              <a:ext uri="{FF2B5EF4-FFF2-40B4-BE49-F238E27FC236}">
                <a16:creationId xmlns:a16="http://schemas.microsoft.com/office/drawing/2014/main" id="{E3232388-13C8-4CA2-A654-386F366FA3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01692"/>
            <a:ext cx="6728741" cy="58546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9CC86B9-4345-486C-955E-F8BCCB21328C}"/>
              </a:ext>
            </a:extLst>
          </p:cNvPr>
          <p:cNvSpPr txBox="1">
            <a:spLocks/>
          </p:cNvSpPr>
          <p:nvPr userDrawn="1"/>
        </p:nvSpPr>
        <p:spPr>
          <a:xfrm>
            <a:off x="7162800" y="1952928"/>
            <a:ext cx="4724400" cy="3862596"/>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COVID-19 Response</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Public Health Emergency Preparedness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Hospital Leader Engagement</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Behavior Health and Opioid Misuse</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Immunizations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Patient Safety</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Antibiotic Stewardship</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Nursing Home Quality</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Chronic Disease Management</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Care Coordination</a:t>
            </a:r>
          </a:p>
        </p:txBody>
      </p:sp>
      <p:pic>
        <p:nvPicPr>
          <p:cNvPr id="4" name="Graphic 3" descr="Bullseye outline">
            <a:extLst>
              <a:ext uri="{FF2B5EF4-FFF2-40B4-BE49-F238E27FC236}">
                <a16:creationId xmlns:a16="http://schemas.microsoft.com/office/drawing/2014/main" id="{DA201AE6-27C6-4A13-90EB-B60D3DDAA23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6448" y="783644"/>
            <a:ext cx="631508" cy="631508"/>
          </a:xfrm>
          <a:prstGeom prst="rect">
            <a:avLst/>
          </a:prstGeom>
        </p:spPr>
      </p:pic>
    </p:spTree>
    <p:extLst>
      <p:ext uri="{BB962C8B-B14F-4D97-AF65-F5344CB8AC3E}">
        <p14:creationId xmlns:p14="http://schemas.microsoft.com/office/powerpoint/2010/main" val="11063291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ebsit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6781800" y="2311569"/>
            <a:ext cx="5181600"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www.telligenqiconnect.com</a:t>
            </a:r>
          </a:p>
        </p:txBody>
      </p:sp>
      <p:sp>
        <p:nvSpPr>
          <p:cNvPr id="17" name="TextBox 16">
            <a:extLst>
              <a:ext uri="{FF2B5EF4-FFF2-40B4-BE49-F238E27FC236}">
                <a16:creationId xmlns:a16="http://schemas.microsoft.com/office/drawing/2014/main" id="{1069AF64-82E6-4EA6-A2F5-5AA881B9C5F1}"/>
              </a:ext>
            </a:extLst>
          </p:cNvPr>
          <p:cNvSpPr txBox="1"/>
          <p:nvPr userDrawn="1"/>
        </p:nvSpPr>
        <p:spPr>
          <a:xfrm>
            <a:off x="6781800" y="2819400"/>
            <a:ext cx="5181600" cy="1938992"/>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Visit our website to view featured stories, access resources, listen to our podcasts, log in to the Secure Portal, watch recorded events or register for upcoming ones.</a:t>
            </a:r>
          </a:p>
        </p:txBody>
      </p:sp>
      <p:pic>
        <p:nvPicPr>
          <p:cNvPr id="5" name="Picture 4">
            <a:extLst>
              <a:ext uri="{FF2B5EF4-FFF2-40B4-BE49-F238E27FC236}">
                <a16:creationId xmlns:a16="http://schemas.microsoft.com/office/drawing/2014/main" id="{9016DA7F-32D2-4CF9-8E59-B3F1237DB7E1}"/>
              </a:ext>
            </a:extLst>
          </p:cNvPr>
          <p:cNvPicPr>
            <a:picLocks noChangeAspect="1"/>
          </p:cNvPicPr>
          <p:nvPr userDrawn="1"/>
        </p:nvPicPr>
        <p:blipFill>
          <a:blip r:embed="rId2"/>
          <a:stretch>
            <a:fillRect/>
          </a:stretch>
        </p:blipFill>
        <p:spPr>
          <a:xfrm>
            <a:off x="685801" y="914400"/>
            <a:ext cx="5797274" cy="214959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118FA96-62FA-434B-BAC8-5913B33324CA}"/>
              </a:ext>
            </a:extLst>
          </p:cNvPr>
          <p:cNvPicPr>
            <a:picLocks noChangeAspect="1"/>
          </p:cNvPicPr>
          <p:nvPr userDrawn="1"/>
        </p:nvPicPr>
        <p:blipFill rotWithShape="1">
          <a:blip r:embed="rId3"/>
          <a:srcRect l="12344"/>
          <a:stretch/>
        </p:blipFill>
        <p:spPr>
          <a:xfrm>
            <a:off x="685800" y="3063993"/>
            <a:ext cx="5797275" cy="2773752"/>
          </a:xfrm>
          <a:prstGeom prst="rect">
            <a:avLst/>
          </a:prstGeom>
          <a:ln>
            <a:noFill/>
          </a:ln>
          <a:effectLst>
            <a:outerShdw blurRad="292100" dist="139700" dir="2700000" algn="tl" rotWithShape="0">
              <a:srgbClr val="333333">
                <a:alpha val="65000"/>
              </a:srgbClr>
            </a:outerShdw>
          </a:effectLst>
        </p:spPr>
      </p:pic>
      <p:pic>
        <p:nvPicPr>
          <p:cNvPr id="15" name="Graphic 14" descr="Internet outline">
            <a:extLst>
              <a:ext uri="{FF2B5EF4-FFF2-40B4-BE49-F238E27FC236}">
                <a16:creationId xmlns:a16="http://schemas.microsoft.com/office/drawing/2014/main" id="{2446346D-1C57-4C43-AE50-02D1B6CE91B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1800" y="1600454"/>
            <a:ext cx="914400" cy="914400"/>
          </a:xfrm>
          <a:prstGeom prst="rect">
            <a:avLst/>
          </a:prstGeom>
        </p:spPr>
      </p:pic>
    </p:spTree>
    <p:extLst>
      <p:ext uri="{BB962C8B-B14F-4D97-AF65-F5344CB8AC3E}">
        <p14:creationId xmlns:p14="http://schemas.microsoft.com/office/powerpoint/2010/main" val="71705955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ure Portal (QIN-QI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AF1148-850B-472C-BA9E-62FAAF49355C}"/>
              </a:ext>
            </a:extLst>
          </p:cNvPr>
          <p:cNvSpPr txBox="1"/>
          <p:nvPr userDrawn="1"/>
        </p:nvSpPr>
        <p:spPr>
          <a:xfrm>
            <a:off x="6095999" y="1371600"/>
            <a:ext cx="5277853"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Secure Portal</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11" name="TextBox 10">
            <a:extLst>
              <a:ext uri="{FF2B5EF4-FFF2-40B4-BE49-F238E27FC236}">
                <a16:creationId xmlns:a16="http://schemas.microsoft.com/office/drawing/2014/main" id="{D6207CDE-D218-4793-9A6F-54608703BF6B}"/>
              </a:ext>
            </a:extLst>
          </p:cNvPr>
          <p:cNvSpPr txBox="1"/>
          <p:nvPr userDrawn="1"/>
        </p:nvSpPr>
        <p:spPr>
          <a:xfrm>
            <a:off x="6106025" y="1905000"/>
            <a:ext cx="5257800" cy="3123932"/>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The Telligen QI Connect™ Secure Portal provides users exclusive access to events, tools, resources and data reports to support your healthcare quality improvement work with Telligen.</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The online network offers an opportunity to share and learn about innovative practices, all at no cost.</a:t>
            </a:r>
          </a:p>
        </p:txBody>
      </p:sp>
      <p:pic>
        <p:nvPicPr>
          <p:cNvPr id="2050" name="Picture 2">
            <a:extLst>
              <a:ext uri="{FF2B5EF4-FFF2-40B4-BE49-F238E27FC236}">
                <a16:creationId xmlns:a16="http://schemas.microsoft.com/office/drawing/2014/main" id="{0DB928A4-807A-484A-8389-E8CAE5FFA9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8267" y="750229"/>
            <a:ext cx="4744015" cy="3154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5513816-F8D8-4C48-9054-606F7D3D1D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8267" y="2858953"/>
            <a:ext cx="4744122" cy="315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Graphic 4" descr="Lock outline">
            <a:extLst>
              <a:ext uri="{FF2B5EF4-FFF2-40B4-BE49-F238E27FC236}">
                <a16:creationId xmlns:a16="http://schemas.microsoft.com/office/drawing/2014/main" id="{52F45A82-786E-43B7-914F-61340EA41C7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5999" y="838200"/>
            <a:ext cx="533401" cy="533401"/>
          </a:xfrm>
          <a:prstGeom prst="rect">
            <a:avLst/>
          </a:prstGeom>
        </p:spPr>
      </p:pic>
      <p:sp>
        <p:nvSpPr>
          <p:cNvPr id="2" name="Rectangle: Rounded Corners 1">
            <a:hlinkClick r:id="rId6"/>
            <a:extLst>
              <a:ext uri="{FF2B5EF4-FFF2-40B4-BE49-F238E27FC236}">
                <a16:creationId xmlns:a16="http://schemas.microsoft.com/office/drawing/2014/main" id="{07C26C3C-3693-4880-AA8A-7D106A61B276}"/>
              </a:ext>
            </a:extLst>
          </p:cNvPr>
          <p:cNvSpPr/>
          <p:nvPr userDrawn="1"/>
        </p:nvSpPr>
        <p:spPr>
          <a:xfrm>
            <a:off x="6172200" y="5241282"/>
            <a:ext cx="1885184" cy="427082"/>
          </a:xfrm>
          <a:prstGeom prst="roundRect">
            <a:avLst/>
          </a:prstGeom>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t>Access the Portal</a:t>
            </a:r>
          </a:p>
        </p:txBody>
      </p:sp>
      <p:pic>
        <p:nvPicPr>
          <p:cNvPr id="8" name="Graphic 7" descr="Cursor with solid fill">
            <a:extLst>
              <a:ext uri="{FF2B5EF4-FFF2-40B4-BE49-F238E27FC236}">
                <a16:creationId xmlns:a16="http://schemas.microsoft.com/office/drawing/2014/main" id="{37A5ABC9-6308-4E2D-906E-DEBE0D4EB71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346" y="5436034"/>
            <a:ext cx="574828" cy="574828"/>
          </a:xfrm>
          <a:prstGeom prst="rect">
            <a:avLst/>
          </a:prstGeom>
        </p:spPr>
      </p:pic>
      <p:sp>
        <p:nvSpPr>
          <p:cNvPr id="16" name="Rectangle: Rounded Corners 15">
            <a:hlinkClick r:id="rId9"/>
            <a:extLst>
              <a:ext uri="{FF2B5EF4-FFF2-40B4-BE49-F238E27FC236}">
                <a16:creationId xmlns:a16="http://schemas.microsoft.com/office/drawing/2014/main" id="{3CE0C464-4752-4407-A911-D850BF0015E6}"/>
              </a:ext>
            </a:extLst>
          </p:cNvPr>
          <p:cNvSpPr/>
          <p:nvPr userDrawn="1"/>
        </p:nvSpPr>
        <p:spPr>
          <a:xfrm>
            <a:off x="8610600" y="5241282"/>
            <a:ext cx="1885184" cy="427082"/>
          </a:xfrm>
          <a:prstGeom prst="roundRect">
            <a:avLst/>
          </a:prstGeom>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t>Need Portal Help?</a:t>
            </a:r>
          </a:p>
        </p:txBody>
      </p:sp>
      <p:pic>
        <p:nvPicPr>
          <p:cNvPr id="17" name="Graphic 16" descr="Cursor with solid fill">
            <a:extLst>
              <a:ext uri="{FF2B5EF4-FFF2-40B4-BE49-F238E27FC236}">
                <a16:creationId xmlns:a16="http://schemas.microsoft.com/office/drawing/2014/main" id="{5F169BDB-7546-4308-859C-53B828DB766B}"/>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8746" y="5436034"/>
            <a:ext cx="574828" cy="574828"/>
          </a:xfrm>
          <a:prstGeom prst="rect">
            <a:avLst/>
          </a:prstGeom>
        </p:spPr>
      </p:pic>
    </p:spTree>
    <p:extLst>
      <p:ext uri="{BB962C8B-B14F-4D97-AF65-F5344CB8AC3E}">
        <p14:creationId xmlns:p14="http://schemas.microsoft.com/office/powerpoint/2010/main" val="22561826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ure Portal (HQIC)">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AF1148-850B-472C-BA9E-62FAAF49355C}"/>
              </a:ext>
            </a:extLst>
          </p:cNvPr>
          <p:cNvSpPr txBox="1"/>
          <p:nvPr userDrawn="1"/>
        </p:nvSpPr>
        <p:spPr>
          <a:xfrm>
            <a:off x="6095999" y="1371600"/>
            <a:ext cx="5277853"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Secure Portal</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11" name="TextBox 10">
            <a:extLst>
              <a:ext uri="{FF2B5EF4-FFF2-40B4-BE49-F238E27FC236}">
                <a16:creationId xmlns:a16="http://schemas.microsoft.com/office/drawing/2014/main" id="{D6207CDE-D218-4793-9A6F-54608703BF6B}"/>
              </a:ext>
            </a:extLst>
          </p:cNvPr>
          <p:cNvSpPr txBox="1"/>
          <p:nvPr userDrawn="1"/>
        </p:nvSpPr>
        <p:spPr>
          <a:xfrm>
            <a:off x="6106025" y="1905000"/>
            <a:ext cx="5257800" cy="3123932"/>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The Telligen QI Connect™ Secure Portal provides users exclusive access to events, tools, resources and data reports to support your healthcare quality improvement work with Telligen.</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The online network offers an opportunity to share and learn about innovative practices, all at no cost.</a:t>
            </a:r>
          </a:p>
        </p:txBody>
      </p:sp>
      <p:pic>
        <p:nvPicPr>
          <p:cNvPr id="5" name="Graphic 4" descr="Lock outline">
            <a:extLst>
              <a:ext uri="{FF2B5EF4-FFF2-40B4-BE49-F238E27FC236}">
                <a16:creationId xmlns:a16="http://schemas.microsoft.com/office/drawing/2014/main" id="{52F45A82-786E-43B7-914F-61340EA41C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838200"/>
            <a:ext cx="533401" cy="533401"/>
          </a:xfrm>
          <a:prstGeom prst="rect">
            <a:avLst/>
          </a:prstGeom>
        </p:spPr>
      </p:pic>
      <p:sp>
        <p:nvSpPr>
          <p:cNvPr id="2" name="Rectangle: Rounded Corners 1">
            <a:hlinkClick r:id="rId4"/>
            <a:extLst>
              <a:ext uri="{FF2B5EF4-FFF2-40B4-BE49-F238E27FC236}">
                <a16:creationId xmlns:a16="http://schemas.microsoft.com/office/drawing/2014/main" id="{07C26C3C-3693-4880-AA8A-7D106A61B276}"/>
              </a:ext>
            </a:extLst>
          </p:cNvPr>
          <p:cNvSpPr/>
          <p:nvPr userDrawn="1"/>
        </p:nvSpPr>
        <p:spPr>
          <a:xfrm>
            <a:off x="6172200" y="5241282"/>
            <a:ext cx="1885184" cy="427082"/>
          </a:xfrm>
          <a:prstGeom prst="roundRect">
            <a:avLst/>
          </a:prstGeom>
          <a:solidFill>
            <a:schemeClr val="accent5"/>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t>Access the Portal</a:t>
            </a:r>
          </a:p>
        </p:txBody>
      </p:sp>
      <p:pic>
        <p:nvPicPr>
          <p:cNvPr id="8" name="Graphic 7" descr="Cursor with solid fill">
            <a:extLst>
              <a:ext uri="{FF2B5EF4-FFF2-40B4-BE49-F238E27FC236}">
                <a16:creationId xmlns:a16="http://schemas.microsoft.com/office/drawing/2014/main" id="{37A5ABC9-6308-4E2D-906E-DEBE0D4EB71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0346" y="5436034"/>
            <a:ext cx="574828" cy="574828"/>
          </a:xfrm>
          <a:prstGeom prst="rect">
            <a:avLst/>
          </a:prstGeom>
        </p:spPr>
      </p:pic>
      <p:sp>
        <p:nvSpPr>
          <p:cNvPr id="16" name="Rectangle: Rounded Corners 15">
            <a:hlinkClick r:id="rId7"/>
            <a:extLst>
              <a:ext uri="{FF2B5EF4-FFF2-40B4-BE49-F238E27FC236}">
                <a16:creationId xmlns:a16="http://schemas.microsoft.com/office/drawing/2014/main" id="{3CE0C464-4752-4407-A911-D850BF0015E6}"/>
              </a:ext>
            </a:extLst>
          </p:cNvPr>
          <p:cNvSpPr/>
          <p:nvPr userDrawn="1"/>
        </p:nvSpPr>
        <p:spPr>
          <a:xfrm>
            <a:off x="8610600" y="5241282"/>
            <a:ext cx="1885184" cy="427082"/>
          </a:xfrm>
          <a:prstGeom prst="roundRect">
            <a:avLst/>
          </a:prstGeom>
          <a:solidFill>
            <a:schemeClr val="accent5"/>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t>Need Portal Help?</a:t>
            </a:r>
          </a:p>
        </p:txBody>
      </p:sp>
      <p:pic>
        <p:nvPicPr>
          <p:cNvPr id="17" name="Graphic 16" descr="Cursor with solid fill">
            <a:extLst>
              <a:ext uri="{FF2B5EF4-FFF2-40B4-BE49-F238E27FC236}">
                <a16:creationId xmlns:a16="http://schemas.microsoft.com/office/drawing/2014/main" id="{5F169BDB-7546-4308-859C-53B828DB766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8746" y="5436034"/>
            <a:ext cx="574828" cy="57482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91D138D-441C-E7FF-443B-B65B3ABB8DD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774" y="584094"/>
            <a:ext cx="3557961" cy="2834640"/>
          </a:xfrm>
          <a:prstGeom prst="rect">
            <a:avLst/>
          </a:prstGeom>
          <a:ln w="28575">
            <a:solidFill>
              <a:schemeClr val="accent5"/>
            </a:solidFill>
          </a:ln>
          <a:effectLst>
            <a:outerShdw blurRad="50800" dist="38100" dir="2700000" algn="tl" rotWithShape="0">
              <a:prstClr val="black">
                <a:alpha val="40000"/>
              </a:prstClr>
            </a:outerShdw>
          </a:effectLst>
        </p:spPr>
      </p:pic>
      <p:pic>
        <p:nvPicPr>
          <p:cNvPr id="15" name="Picture 14" descr="Graphical user interface, text, application, email&#10;&#10;Description automatically generated">
            <a:extLst>
              <a:ext uri="{FF2B5EF4-FFF2-40B4-BE49-F238E27FC236}">
                <a16:creationId xmlns:a16="http://schemas.microsoft.com/office/drawing/2014/main" id="{8141F9A6-63F5-8E68-5CCF-03AEDAE00480}"/>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15795" b="19020"/>
          <a:stretch/>
        </p:blipFill>
        <p:spPr>
          <a:xfrm>
            <a:off x="724086" y="3931652"/>
            <a:ext cx="3553809" cy="2468880"/>
          </a:xfrm>
          <a:prstGeom prst="rect">
            <a:avLst/>
          </a:prstGeom>
          <a:ln w="28575">
            <a:solidFill>
              <a:schemeClr val="accent5"/>
            </a:solidFill>
          </a:ln>
          <a:effectLst>
            <a:outerShdw blurRad="50800" dist="38100" dir="2700000" algn="tl" rotWithShape="0">
              <a:prstClr val="black">
                <a:alpha val="40000"/>
              </a:prstClr>
            </a:outerShdw>
          </a:effectLst>
        </p:spPr>
      </p:pic>
      <p:pic>
        <p:nvPicPr>
          <p:cNvPr id="12" name="Picture 11" descr="Graphical user interface, application&#10;&#10;Description automatically generated">
            <a:extLst>
              <a:ext uri="{FF2B5EF4-FFF2-40B4-BE49-F238E27FC236}">
                <a16:creationId xmlns:a16="http://schemas.microsoft.com/office/drawing/2014/main" id="{23268DB2-9253-96FC-9619-B09E977A05E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45495" b="16198"/>
          <a:stretch/>
        </p:blipFill>
        <p:spPr>
          <a:xfrm>
            <a:off x="3367898" y="2743200"/>
            <a:ext cx="2457858" cy="2194560"/>
          </a:xfrm>
          <a:prstGeom prst="rect">
            <a:avLst/>
          </a:prstGeom>
          <a:ln w="28575">
            <a:solidFill>
              <a:schemeClr val="accent5"/>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541753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efore we beg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080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Before We Begin</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649462"/>
            <a:ext cx="10515600" cy="3266728"/>
          </a:xfrm>
          <a:prstGeom prst="rect">
            <a:avLst/>
          </a:prstGeom>
          <a:noFill/>
        </p:spPr>
        <p:txBody>
          <a:bodyPr wrap="square">
            <a:spAutoFit/>
          </a:bodyPr>
          <a:lstStyle/>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Be sure to add </a:t>
            </a:r>
            <a:r>
              <a:rPr kumimoji="0" lang="en-US" sz="2400" b="0" i="0" u="none" strike="noStrike" kern="1200" cap="none" spc="0" normalizeH="0" baseline="0" noProof="0" dirty="0">
                <a:ln>
                  <a:noFill/>
                </a:ln>
                <a:solidFill>
                  <a:schemeClr val="accent1"/>
                </a:solidFill>
                <a:effectLst/>
                <a:uLnTx/>
                <a:uFillTx/>
                <a:latin typeface="Calibri"/>
                <a:ea typeface="+mn-ea"/>
                <a:cs typeface="+mn-cs"/>
                <a:hlinkClick r:id="rId2"/>
              </a:rPr>
              <a:t>qiconnect@telligen.com</a:t>
            </a:r>
            <a:r>
              <a:rPr kumimoji="0" lang="en-US" sz="2400" b="0" i="0" u="none" strike="noStrike" kern="1200" cap="none" spc="0" normalizeH="0" baseline="0" noProof="0" dirty="0">
                <a:ln>
                  <a:noFill/>
                </a:ln>
                <a:solidFill>
                  <a:schemeClr val="accent1"/>
                </a:solidFill>
                <a:effectLst/>
                <a:uLnTx/>
                <a:uFillTx/>
                <a:latin typeface="Calibri"/>
                <a:ea typeface="+mn-ea"/>
                <a:cs typeface="+mn-cs"/>
              </a:rPr>
              <a:t> </a:t>
            </a:r>
            <a:r>
              <a:rPr kumimoji="0" lang="en-US" sz="2400" b="0" i="0" u="none" strike="noStrike" kern="1200" cap="none" spc="0" normalizeH="0" baseline="0" noProof="0" dirty="0">
                <a:ln>
                  <a:noFill/>
                </a:ln>
                <a:solidFill>
                  <a:srgbClr val="59595B"/>
                </a:solidFill>
                <a:effectLst/>
                <a:uLnTx/>
                <a:uFillTx/>
                <a:latin typeface="Calibri"/>
                <a:ea typeface="+mn-ea"/>
                <a:cs typeface="+mn-cs"/>
              </a:rPr>
              <a:t>to your trusted list of email contacts</a:t>
            </a:r>
          </a:p>
          <a:p>
            <a:pPr marL="457200" marR="0" lvl="1"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If you unsubscribe, you’ll miss out on every communication we share</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We’re on social media, follow us for updates and events!</a:t>
            </a: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	Facebook: </a:t>
            </a:r>
            <a:r>
              <a:rPr lang="en-US" sz="2400" dirty="0">
                <a:hlinkClick r:id="rId3"/>
              </a:rPr>
              <a:t>https://www.facebook.com/telligenqiconnect</a:t>
            </a: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	LinkedIn: </a:t>
            </a:r>
            <a:r>
              <a:rPr lang="en-US" sz="2400" dirty="0">
                <a:hlinkClick r:id="rId4"/>
              </a:rPr>
              <a:t>https://www.linkedin.com/company/telligen-qi-connect</a:t>
            </a:r>
            <a:r>
              <a:rPr lang="en-US" sz="2400" dirty="0"/>
              <a:t>  </a:t>
            </a: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	Twitter: </a:t>
            </a:r>
            <a:r>
              <a:rPr lang="en-US" sz="2400" dirty="0">
                <a:hlinkClick r:id="rId5"/>
              </a:rPr>
              <a:t>https://twitter.com/TelligenQI</a:t>
            </a:r>
            <a:endParaRPr lang="en-US" sz="2400" dirty="0"/>
          </a:p>
        </p:txBody>
      </p:sp>
      <p:pic>
        <p:nvPicPr>
          <p:cNvPr id="11" name="Graphic 10">
            <a:hlinkClick r:id="rId6"/>
            <a:extLst>
              <a:ext uri="{FF2B5EF4-FFF2-40B4-BE49-F238E27FC236}">
                <a16:creationId xmlns:a16="http://schemas.microsoft.com/office/drawing/2014/main" id="{5A04F460-A48B-4113-9605-E3D540356CD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5474" y="3745570"/>
            <a:ext cx="400050" cy="400050"/>
          </a:xfrm>
          <a:prstGeom prst="rect">
            <a:avLst/>
          </a:prstGeom>
        </p:spPr>
      </p:pic>
      <p:pic>
        <p:nvPicPr>
          <p:cNvPr id="12" name="Graphic 11">
            <a:hlinkClick r:id="rId5"/>
            <a:extLst>
              <a:ext uri="{FF2B5EF4-FFF2-40B4-BE49-F238E27FC236}">
                <a16:creationId xmlns:a16="http://schemas.microsoft.com/office/drawing/2014/main" id="{7408705C-9F63-4C96-86AE-04D0D0C548B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65474" y="4393269"/>
            <a:ext cx="400050" cy="400050"/>
          </a:xfrm>
          <a:prstGeom prst="rect">
            <a:avLst/>
          </a:prstGeom>
        </p:spPr>
      </p:pic>
      <p:pic>
        <p:nvPicPr>
          <p:cNvPr id="14" name="Graphic 13">
            <a:hlinkClick r:id="rId3"/>
            <a:extLst>
              <a:ext uri="{FF2B5EF4-FFF2-40B4-BE49-F238E27FC236}">
                <a16:creationId xmlns:a16="http://schemas.microsoft.com/office/drawing/2014/main" id="{FC271886-B129-427F-9D61-F02698CE06F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65474" y="3097870"/>
            <a:ext cx="400051" cy="400051"/>
          </a:xfrm>
          <a:prstGeom prst="rect">
            <a:avLst/>
          </a:prstGeom>
        </p:spPr>
      </p:pic>
      <p:sp>
        <p:nvSpPr>
          <p:cNvPr id="8" name="Subtitle 2">
            <a:extLst>
              <a:ext uri="{FF2B5EF4-FFF2-40B4-BE49-F238E27FC236}">
                <a16:creationId xmlns:a16="http://schemas.microsoft.com/office/drawing/2014/main" id="{FA35374B-4937-4589-B88D-954EE63ED019}"/>
              </a:ext>
            </a:extLst>
          </p:cNvPr>
          <p:cNvSpPr>
            <a:spLocks noGrp="1"/>
          </p:cNvSpPr>
          <p:nvPr>
            <p:ph type="subTitle" idx="1" hasCustomPrompt="1"/>
          </p:nvPr>
        </p:nvSpPr>
        <p:spPr>
          <a:xfrm>
            <a:off x="838200" y="5072470"/>
            <a:ext cx="10820400" cy="1023530"/>
          </a:xfrm>
        </p:spPr>
        <p:txBody>
          <a:bodyPr/>
          <a:lstStyle>
            <a:lvl1pPr marL="0" indent="0" algn="l">
              <a:buNone/>
              <a:defRPr sz="2400">
                <a:solidFill>
                  <a:srgbClr val="5858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(Insert any relative campaigns/initiatives here, such as #Pledge270)</a:t>
            </a:r>
          </a:p>
        </p:txBody>
      </p:sp>
    </p:spTree>
    <p:extLst>
      <p:ext uri="{BB962C8B-B14F-4D97-AF65-F5344CB8AC3E}">
        <p14:creationId xmlns:p14="http://schemas.microsoft.com/office/powerpoint/2010/main" val="41246869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oday's Speaker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43200" y="1588920"/>
            <a:ext cx="8610600" cy="1280160"/>
          </a:xfrm>
        </p:spPr>
        <p:txBody>
          <a:bodyPr/>
          <a:lstStyle>
            <a:lvl1pPr marL="0" indent="0">
              <a:buNone/>
              <a:defRPr sz="2000" b="0"/>
            </a:lvl1pPr>
            <a:lvl2pPr marL="342900" indent="0">
              <a:buNone/>
              <a:defRPr sz="1600"/>
            </a:lvl2pPr>
            <a:lvl3pPr marL="685800" indent="0">
              <a:buNone/>
              <a:defRPr sz="1200"/>
            </a:lvl3pPr>
            <a:lvl4pPr marL="1028700" indent="0">
              <a:buNone/>
              <a:defRPr sz="1100"/>
            </a:lvl4pPr>
          </a:lstStyle>
          <a:p>
            <a:pPr lvl="0"/>
            <a:r>
              <a:rPr lang="en-US" dirty="0"/>
              <a:t>Name (+ Professional Credentials) </a:t>
            </a:r>
            <a:br>
              <a:rPr lang="en-US" dirty="0"/>
            </a:br>
            <a:r>
              <a:rPr lang="en-US" dirty="0"/>
              <a:t>Title</a:t>
            </a:r>
            <a:br>
              <a:rPr lang="en-US" dirty="0"/>
            </a:br>
            <a:r>
              <a:rPr lang="en-US" dirty="0"/>
              <a:t>Organization</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7" name="TextBox 6">
            <a:extLst>
              <a:ext uri="{FF2B5EF4-FFF2-40B4-BE49-F238E27FC236}">
                <a16:creationId xmlns:a16="http://schemas.microsoft.com/office/drawing/2014/main" id="{4AA1AB03-75E5-466E-8FBD-F10517A9F6EE}"/>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Today’s Speaker(s)</a:t>
            </a:r>
            <a:endParaRPr lang="en-US" dirty="0"/>
          </a:p>
        </p:txBody>
      </p:sp>
      <p:sp>
        <p:nvSpPr>
          <p:cNvPr id="9" name="Picture Placeholder 2">
            <a:extLst>
              <a:ext uri="{FF2B5EF4-FFF2-40B4-BE49-F238E27FC236}">
                <a16:creationId xmlns:a16="http://schemas.microsoft.com/office/drawing/2014/main" id="{92BB4012-9E24-4555-A65D-6C2F42DF6045}"/>
              </a:ext>
            </a:extLst>
          </p:cNvPr>
          <p:cNvSpPr>
            <a:spLocks noGrp="1" noChangeAspect="1"/>
          </p:cNvSpPr>
          <p:nvPr>
            <p:ph type="pic" idx="14" hasCustomPrompt="1"/>
          </p:nvPr>
        </p:nvSpPr>
        <p:spPr>
          <a:xfrm>
            <a:off x="1029311" y="1588920"/>
            <a:ext cx="1521248" cy="1280160"/>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Paste headshot or click to upload a guest speaker</a:t>
            </a:r>
          </a:p>
        </p:txBody>
      </p:sp>
      <p:sp>
        <p:nvSpPr>
          <p:cNvPr id="11" name="Content Placeholder 2">
            <a:extLst>
              <a:ext uri="{FF2B5EF4-FFF2-40B4-BE49-F238E27FC236}">
                <a16:creationId xmlns:a16="http://schemas.microsoft.com/office/drawing/2014/main" id="{803C2934-0882-4EE0-B2DE-BA3BE1055DF8}"/>
              </a:ext>
            </a:extLst>
          </p:cNvPr>
          <p:cNvSpPr>
            <a:spLocks noGrp="1"/>
          </p:cNvSpPr>
          <p:nvPr>
            <p:ph idx="15" hasCustomPrompt="1"/>
          </p:nvPr>
        </p:nvSpPr>
        <p:spPr>
          <a:xfrm>
            <a:off x="2743200" y="3035937"/>
            <a:ext cx="8610600" cy="1280160"/>
          </a:xfrm>
        </p:spPr>
        <p:txBody>
          <a:bodyPr/>
          <a:lstStyle>
            <a:lvl1pPr marL="0" indent="0">
              <a:buNone/>
              <a:defRPr sz="2000"/>
            </a:lvl1pPr>
            <a:lvl2pPr marL="342900" indent="0">
              <a:buNone/>
              <a:defRPr sz="1600"/>
            </a:lvl2pPr>
            <a:lvl3pPr marL="685800" indent="0">
              <a:buNone/>
              <a:defRPr sz="1200"/>
            </a:lvl3pPr>
            <a:lvl4pPr marL="1028700" indent="0">
              <a:buNone/>
              <a:defRPr sz="1100"/>
            </a:lvl4pPr>
          </a:lstStyle>
          <a:p>
            <a:pPr lvl="0"/>
            <a:r>
              <a:rPr lang="en-US" dirty="0"/>
              <a:t>Name (+ Professional Credentials) </a:t>
            </a:r>
            <a:br>
              <a:rPr lang="en-US" dirty="0"/>
            </a:br>
            <a:r>
              <a:rPr lang="en-US" dirty="0"/>
              <a:t>Title</a:t>
            </a:r>
            <a:br>
              <a:rPr lang="en-US" dirty="0"/>
            </a:br>
            <a:r>
              <a:rPr lang="en-US" dirty="0"/>
              <a:t>Organization</a:t>
            </a:r>
          </a:p>
        </p:txBody>
      </p:sp>
      <p:sp>
        <p:nvSpPr>
          <p:cNvPr id="12" name="Picture Placeholder 2">
            <a:extLst>
              <a:ext uri="{FF2B5EF4-FFF2-40B4-BE49-F238E27FC236}">
                <a16:creationId xmlns:a16="http://schemas.microsoft.com/office/drawing/2014/main" id="{98C26845-DA21-4842-A44E-BE60D7496F48}"/>
              </a:ext>
            </a:extLst>
          </p:cNvPr>
          <p:cNvSpPr>
            <a:spLocks noGrp="1" noChangeAspect="1"/>
          </p:cNvSpPr>
          <p:nvPr>
            <p:ph type="pic" idx="16" hasCustomPrompt="1"/>
          </p:nvPr>
        </p:nvSpPr>
        <p:spPr>
          <a:xfrm>
            <a:off x="1029311" y="3035937"/>
            <a:ext cx="1521248" cy="1280160"/>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Paste headshot or click to upload a guest speaker</a:t>
            </a:r>
          </a:p>
        </p:txBody>
      </p:sp>
      <p:sp>
        <p:nvSpPr>
          <p:cNvPr id="13" name="Content Placeholder 2">
            <a:extLst>
              <a:ext uri="{FF2B5EF4-FFF2-40B4-BE49-F238E27FC236}">
                <a16:creationId xmlns:a16="http://schemas.microsoft.com/office/drawing/2014/main" id="{0604ACB0-AC39-4C7D-9792-D9BD0ABF54FD}"/>
              </a:ext>
            </a:extLst>
          </p:cNvPr>
          <p:cNvSpPr>
            <a:spLocks noGrp="1"/>
          </p:cNvSpPr>
          <p:nvPr>
            <p:ph idx="17" hasCustomPrompt="1"/>
          </p:nvPr>
        </p:nvSpPr>
        <p:spPr>
          <a:xfrm>
            <a:off x="2743200" y="4511040"/>
            <a:ext cx="8610600" cy="1280160"/>
          </a:xfrm>
        </p:spPr>
        <p:txBody>
          <a:bodyPr/>
          <a:lstStyle>
            <a:lvl1pPr marL="0" indent="0">
              <a:buNone/>
              <a:defRPr sz="2000"/>
            </a:lvl1pPr>
            <a:lvl2pPr marL="342900" indent="0">
              <a:buNone/>
              <a:defRPr sz="1600"/>
            </a:lvl2pPr>
            <a:lvl3pPr marL="685800" indent="0">
              <a:buNone/>
              <a:defRPr sz="1200"/>
            </a:lvl3pPr>
            <a:lvl4pPr marL="1028700" indent="0">
              <a:buNone/>
              <a:defRPr sz="1100"/>
            </a:lvl4pPr>
          </a:lstStyle>
          <a:p>
            <a:pPr lvl="0"/>
            <a:r>
              <a:rPr lang="en-US" dirty="0"/>
              <a:t>Name (+ Professional Credentials) </a:t>
            </a:r>
            <a:br>
              <a:rPr lang="en-US" dirty="0"/>
            </a:br>
            <a:r>
              <a:rPr lang="en-US" dirty="0"/>
              <a:t>Title</a:t>
            </a:r>
            <a:br>
              <a:rPr lang="en-US" dirty="0"/>
            </a:br>
            <a:r>
              <a:rPr lang="en-US" dirty="0"/>
              <a:t>Organization</a:t>
            </a:r>
          </a:p>
        </p:txBody>
      </p:sp>
      <p:sp>
        <p:nvSpPr>
          <p:cNvPr id="14" name="Picture Placeholder 2">
            <a:extLst>
              <a:ext uri="{FF2B5EF4-FFF2-40B4-BE49-F238E27FC236}">
                <a16:creationId xmlns:a16="http://schemas.microsoft.com/office/drawing/2014/main" id="{4FB18EC1-B99C-41F1-B12B-C287C15000C8}"/>
              </a:ext>
            </a:extLst>
          </p:cNvPr>
          <p:cNvSpPr>
            <a:spLocks noGrp="1" noChangeAspect="1"/>
          </p:cNvSpPr>
          <p:nvPr>
            <p:ph type="pic" idx="18" hasCustomPrompt="1"/>
          </p:nvPr>
        </p:nvSpPr>
        <p:spPr>
          <a:xfrm>
            <a:off x="1029311" y="4511040"/>
            <a:ext cx="1521248" cy="1280160"/>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Paste headshot or click to upload a guest speaker</a:t>
            </a:r>
          </a:p>
        </p:txBody>
      </p:sp>
    </p:spTree>
    <p:extLst>
      <p:ext uri="{BB962C8B-B14F-4D97-AF65-F5344CB8AC3E}">
        <p14:creationId xmlns:p14="http://schemas.microsoft.com/office/powerpoint/2010/main" val="42710648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VID-19 Disclaime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COVID-19 Disclaimers</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3631763"/>
          </a:xfrm>
          <a:prstGeom prst="rect">
            <a:avLst/>
          </a:prstGeom>
          <a:noFill/>
        </p:spPr>
        <p:txBody>
          <a:bodyPr wrap="square">
            <a:spAutoFit/>
          </a:bodyPr>
          <a:lstStyle/>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Today’s content and answers to participants’ questions reflect Telligen’s best understanding based on currently available information about COVID-19 as of Tuesday, </a:t>
            </a:r>
            <a:fld id="{4155E1CD-8EF5-40EA-BE65-2D015CED835D}" type="datetime4">
              <a:rPr kumimoji="0" lang="en-US" sz="2000" b="0" i="0" u="none" strike="noStrike" kern="1200" cap="none" spc="0" normalizeH="0" baseline="0" noProof="0" smtClean="0">
                <a:ln>
                  <a:noFill/>
                </a:ln>
                <a:solidFill>
                  <a:srgbClr val="59595B"/>
                </a:solidFill>
                <a:effectLst/>
                <a:uLnTx/>
                <a:uFillTx/>
                <a:latin typeface="Calibri"/>
                <a:ea typeface="+mn-ea"/>
                <a:cs typeface="+mn-cs"/>
              </a:rPr>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t>January 13, 2023</a:t>
            </a:fld>
            <a:r>
              <a:rPr kumimoji="0" lang="en-US" sz="2000" b="0" i="0" u="none" strike="noStrike" kern="1200" cap="none" spc="0" normalizeH="0" baseline="0" noProof="0" dirty="0">
                <a:ln>
                  <a:noFill/>
                </a:ln>
                <a:solidFill>
                  <a:srgbClr val="59595B"/>
                </a:solidFill>
                <a:effectLst/>
                <a:uLnTx/>
                <a:uFillTx/>
                <a:latin typeface="Calibri"/>
                <a:ea typeface="+mn-ea"/>
                <a:cs typeface="+mn-cs"/>
              </a:rPr>
              <a:t>.</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However, COVID-19 is continuously evolving situation. Therefore, it remains critically important to continually check the Centers for Disease Control and Prevention’s (CDC’s) most up-to-date guidance, as well as the guidance from your state/local health department. CDC guidance for COVID-19 may be adapted by state and local health departments to respond to rapidly changing local circumstances.</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The views expressed by the speaker do not necessarily reflect the views of Telligen or the Centers for Medicare &amp; Medicaid Services. Presentation content is for information purposes only and does not constitute medical advice; it is not intended to be a substitute for professional medical advice, diagnosis or treatment. </a:t>
            </a:r>
          </a:p>
        </p:txBody>
      </p:sp>
    </p:spTree>
    <p:extLst>
      <p:ext uri="{BB962C8B-B14F-4D97-AF65-F5344CB8AC3E}">
        <p14:creationId xmlns:p14="http://schemas.microsoft.com/office/powerpoint/2010/main" val="255310002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ideo Disclaime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Video Disclaimers</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2323713"/>
          </a:xfrm>
          <a:prstGeom prst="rect">
            <a:avLst/>
          </a:prstGeom>
          <a:noFill/>
        </p:spPr>
        <p:txBody>
          <a:bodyPr wrap="square">
            <a:spAutoFit/>
          </a:bodyPr>
          <a:lstStyle/>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This video conference utilizes links to other websites or third-party content to offer this webinar. Telligen is providing these links or third-party content to you as a convenience and has no liability, obligation or responsibility for any correspondence, purchase or promotion between you and any third party with a link on the website, or for any content or links displayed on such sites to which you may be linked. </a:t>
            </a:r>
          </a:p>
          <a:p>
            <a:pPr marL="182880" marR="0" lvl="0" indent="-18288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The information and opinions provided by third-party content are neither endorsed by nor do they necessarily reflect the opinions of Telligen or CMS. </a:t>
            </a:r>
          </a:p>
        </p:txBody>
      </p:sp>
    </p:spTree>
    <p:extLst>
      <p:ext uri="{BB962C8B-B14F-4D97-AF65-F5344CB8AC3E}">
        <p14:creationId xmlns:p14="http://schemas.microsoft.com/office/powerpoint/2010/main" val="40108979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8" name="Title 1">
            <a:extLst>
              <a:ext uri="{FF2B5EF4-FFF2-40B4-BE49-F238E27FC236}">
                <a16:creationId xmlns:a16="http://schemas.microsoft.com/office/drawing/2014/main" id="{18F7DDD4-9C1B-4515-8A04-0E9BD0381FF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557960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2B17-63FC-43A8-8473-11ADB06BE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64F331-577F-4D32-B689-73CFBB2079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710563-4387-412C-A0B4-3BC4E10CA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C968C-F4D3-4627-AD77-E22100C61146}"/>
              </a:ext>
            </a:extLst>
          </p:cNvPr>
          <p:cNvSpPr>
            <a:spLocks noGrp="1"/>
          </p:cNvSpPr>
          <p:nvPr>
            <p:ph type="dt" sz="half" idx="10"/>
          </p:nvPr>
        </p:nvSpPr>
        <p:spPr/>
        <p:txBody>
          <a:bodyPr/>
          <a:lstStyle/>
          <a:p>
            <a:fld id="{DFDA8160-C54D-4D7D-9D08-C65C806B205D}" type="datetime1">
              <a:rPr lang="en-US" smtClean="0"/>
              <a:t>1/13/2023</a:t>
            </a:fld>
            <a:endParaRPr lang="en-US" dirty="0"/>
          </a:p>
        </p:txBody>
      </p:sp>
      <p:sp>
        <p:nvSpPr>
          <p:cNvPr id="6" name="Footer Placeholder 5">
            <a:extLst>
              <a:ext uri="{FF2B5EF4-FFF2-40B4-BE49-F238E27FC236}">
                <a16:creationId xmlns:a16="http://schemas.microsoft.com/office/drawing/2014/main" id="{CCE78F4D-2E75-4E3F-A77F-9FAEE7FDD3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5173D0-1E21-430E-BDAA-EDD5FB7AFC8B}"/>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228311261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1851" y="3118649"/>
            <a:ext cx="10515600" cy="1500187"/>
          </a:xfrm>
        </p:spPr>
        <p:txBody>
          <a:bodyPr/>
          <a:lstStyle>
            <a:lvl1pPr marL="0" indent="0">
              <a:buNone/>
              <a:defRPr sz="2400">
                <a:solidFill>
                  <a:srgbClr val="59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subtext here</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itle 1">
            <a:extLst>
              <a:ext uri="{FF2B5EF4-FFF2-40B4-BE49-F238E27FC236}">
                <a16:creationId xmlns:a16="http://schemas.microsoft.com/office/drawing/2014/main" id="{864A4087-F711-2D4B-B724-0EFBD2A132F9}"/>
              </a:ext>
            </a:extLst>
          </p:cNvPr>
          <p:cNvSpPr>
            <a:spLocks noGrp="1"/>
          </p:cNvSpPr>
          <p:nvPr>
            <p:ph type="title" hasCustomPrompt="1"/>
          </p:nvPr>
        </p:nvSpPr>
        <p:spPr>
          <a:xfrm>
            <a:off x="1371599" y="1776568"/>
            <a:ext cx="9975851" cy="1279522"/>
          </a:xfrm>
        </p:spPr>
        <p:txBody>
          <a:bodyPr anchor="b"/>
          <a:lstStyle>
            <a:lvl1pPr>
              <a:defRPr sz="4500"/>
            </a:lvl1pPr>
          </a:lstStyle>
          <a:p>
            <a:r>
              <a:rPr lang="en-US" dirty="0"/>
              <a:t>New Section</a:t>
            </a:r>
          </a:p>
        </p:txBody>
      </p:sp>
      <p:pic>
        <p:nvPicPr>
          <p:cNvPr id="4" name="Graphic 3" descr="Caret Right with solid fill">
            <a:extLst>
              <a:ext uri="{FF2B5EF4-FFF2-40B4-BE49-F238E27FC236}">
                <a16:creationId xmlns:a16="http://schemas.microsoft.com/office/drawing/2014/main" id="{0C39A083-7A9F-4C43-A0C5-C29A37A0D6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2260301"/>
            <a:ext cx="914400" cy="914400"/>
          </a:xfrm>
          <a:prstGeom prst="rect">
            <a:avLst/>
          </a:prstGeom>
        </p:spPr>
      </p:pic>
    </p:spTree>
    <p:extLst>
      <p:ext uri="{BB962C8B-B14F-4D97-AF65-F5344CB8AC3E}">
        <p14:creationId xmlns:p14="http://schemas.microsoft.com/office/powerpoint/2010/main" val="41448503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10" name="Content Placeholder 4">
            <a:extLst>
              <a:ext uri="{FF2B5EF4-FFF2-40B4-BE49-F238E27FC236}">
                <a16:creationId xmlns:a16="http://schemas.microsoft.com/office/drawing/2014/main" id="{7A844C1F-938A-47AE-B6B4-1EB61A8DD112}"/>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2" name="Title 1">
            <a:extLst>
              <a:ext uri="{FF2B5EF4-FFF2-40B4-BE49-F238E27FC236}">
                <a16:creationId xmlns:a16="http://schemas.microsoft.com/office/drawing/2014/main" id="{C1C1ACF6-DABB-4315-BC5D-9A61A668445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0598653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953D466F-0B71-3646-A63E-72276CFD0D9A}" type="slidenum">
              <a:rPr lang="en-US" smtClean="0"/>
              <a:pPr/>
              <a:t>‹#›</a:t>
            </a:fld>
            <a:endParaRPr lang="en-US" dirty="0"/>
          </a:p>
        </p:txBody>
      </p:sp>
      <p:sp>
        <p:nvSpPr>
          <p:cNvPr id="12" name="Content Placeholder 4">
            <a:extLst>
              <a:ext uri="{FF2B5EF4-FFF2-40B4-BE49-F238E27FC236}">
                <a16:creationId xmlns:a16="http://schemas.microsoft.com/office/drawing/2014/main" id="{9E0B7887-46EA-4D9B-8D3E-7680DCF79FC9}"/>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4" name="Title 1">
            <a:extLst>
              <a:ext uri="{FF2B5EF4-FFF2-40B4-BE49-F238E27FC236}">
                <a16:creationId xmlns:a16="http://schemas.microsoft.com/office/drawing/2014/main" id="{7B858431-E0AD-46D5-AAB5-0E9DF4A7A65B}"/>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19895788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lank Slide (Photos or Tabl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Content Placeholder 4">
            <a:extLst>
              <a:ext uri="{FF2B5EF4-FFF2-40B4-BE49-F238E27FC236}">
                <a16:creationId xmlns:a16="http://schemas.microsoft.com/office/drawing/2014/main" id="{E4AE0EF8-34C7-4BCF-8EAC-3E8E10BA42F5}"/>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0" name="Title 1">
            <a:extLst>
              <a:ext uri="{FF2B5EF4-FFF2-40B4-BE49-F238E27FC236}">
                <a16:creationId xmlns:a16="http://schemas.microsoft.com/office/drawing/2014/main" id="{586534BB-EAE0-4AE6-98C8-244A426661B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9471368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lank Slid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Content Placeholder 4">
            <a:extLst>
              <a:ext uri="{FF2B5EF4-FFF2-40B4-BE49-F238E27FC236}">
                <a16:creationId xmlns:a16="http://schemas.microsoft.com/office/drawing/2014/main" id="{E4AE0EF8-34C7-4BCF-8EAC-3E8E10BA42F5}"/>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0" name="Title 1">
            <a:extLst>
              <a:ext uri="{FF2B5EF4-FFF2-40B4-BE49-F238E27FC236}">
                <a16:creationId xmlns:a16="http://schemas.microsoft.com/office/drawing/2014/main" id="{586534BB-EAE0-4AE6-98C8-244A426661BE}"/>
              </a:ext>
            </a:extLst>
          </p:cNvPr>
          <p:cNvSpPr>
            <a:spLocks noGrp="1"/>
          </p:cNvSpPr>
          <p:nvPr>
            <p:ph type="title"/>
          </p:nvPr>
        </p:nvSpPr>
        <p:spPr>
          <a:xfrm>
            <a:off x="838200" y="0"/>
            <a:ext cx="10515600" cy="1600200"/>
          </a:xfrm>
        </p:spPr>
        <p:txBody>
          <a:bodyPr/>
          <a:lstStyle/>
          <a:p>
            <a:r>
              <a:rPr lang="en-US" dirty="0"/>
              <a:t>Click to edit Master title style</a:t>
            </a:r>
          </a:p>
        </p:txBody>
      </p:sp>
      <p:sp>
        <p:nvSpPr>
          <p:cNvPr id="6" name="Rectangle 5">
            <a:extLst>
              <a:ext uri="{FF2B5EF4-FFF2-40B4-BE49-F238E27FC236}">
                <a16:creationId xmlns:a16="http://schemas.microsoft.com/office/drawing/2014/main" id="{C143E45E-E178-4393-A71B-D8B540047A1D}"/>
              </a:ext>
            </a:extLst>
          </p:cNvPr>
          <p:cNvSpPr/>
          <p:nvPr userDrawn="1"/>
        </p:nvSpPr>
        <p:spPr>
          <a:xfrm>
            <a:off x="8382000" y="6176963"/>
            <a:ext cx="3733800" cy="61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8230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3932237" cy="1628369"/>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1752600"/>
            <a:ext cx="3932237" cy="4116388"/>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6" name="Content Placeholder 4">
            <a:extLst>
              <a:ext uri="{FF2B5EF4-FFF2-40B4-BE49-F238E27FC236}">
                <a16:creationId xmlns:a16="http://schemas.microsoft.com/office/drawing/2014/main" id="{15F77C3F-2554-4219-ABED-222C590FF0F5}"/>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Tree>
    <p:extLst>
      <p:ext uri="{BB962C8B-B14F-4D97-AF65-F5344CB8AC3E}">
        <p14:creationId xmlns:p14="http://schemas.microsoft.com/office/powerpoint/2010/main" val="344975247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and Content (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31523-FF52-42D6-9EA0-912C97E48A51}"/>
              </a:ext>
            </a:extLst>
          </p:cNvPr>
          <p:cNvSpPr/>
          <p:nvPr userDrawn="1"/>
        </p:nvSpPr>
        <p:spPr>
          <a:xfrm>
            <a:off x="8382000" y="6176963"/>
            <a:ext cx="3733800" cy="61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8" name="Title 1">
            <a:extLst>
              <a:ext uri="{FF2B5EF4-FFF2-40B4-BE49-F238E27FC236}">
                <a16:creationId xmlns:a16="http://schemas.microsoft.com/office/drawing/2014/main" id="{18F7DDD4-9C1B-4515-8A04-0E9BD0381FF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01892725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pic>
        <p:nvPicPr>
          <p:cNvPr id="4" name="Graphic 3" descr="Caret Right with solid fill">
            <a:extLst>
              <a:ext uri="{FF2B5EF4-FFF2-40B4-BE49-F238E27FC236}">
                <a16:creationId xmlns:a16="http://schemas.microsoft.com/office/drawing/2014/main" id="{0C39A083-7A9F-4C43-A0C5-C29A37A0D6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3010886"/>
            <a:ext cx="914400" cy="914400"/>
          </a:xfrm>
          <a:prstGeom prst="rect">
            <a:avLst/>
          </a:prstGeom>
        </p:spPr>
      </p:pic>
      <p:sp>
        <p:nvSpPr>
          <p:cNvPr id="11" name="TextBox 10">
            <a:extLst>
              <a:ext uri="{FF2B5EF4-FFF2-40B4-BE49-F238E27FC236}">
                <a16:creationId xmlns:a16="http://schemas.microsoft.com/office/drawing/2014/main" id="{0028F978-E154-4A20-955C-281DFC68F3C9}"/>
              </a:ext>
            </a:extLst>
          </p:cNvPr>
          <p:cNvSpPr txBox="1"/>
          <p:nvPr userDrawn="1"/>
        </p:nvSpPr>
        <p:spPr>
          <a:xfrm>
            <a:off x="1360228" y="3036585"/>
            <a:ext cx="6107372" cy="784830"/>
          </a:xfrm>
          <a:prstGeom prst="rect">
            <a:avLst/>
          </a:prstGeom>
          <a:noFill/>
        </p:spPr>
        <p:txBody>
          <a:bodyPr wrap="square">
            <a:spAutoFit/>
          </a:bodyPr>
          <a:lstStyle/>
          <a:p>
            <a:r>
              <a:rPr kumimoji="0" lang="en-US" sz="45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Questions?</a:t>
            </a:r>
            <a:endParaRPr lang="en-US" sz="4500" dirty="0"/>
          </a:p>
        </p:txBody>
      </p:sp>
    </p:spTree>
    <p:extLst>
      <p:ext uri="{BB962C8B-B14F-4D97-AF65-F5344CB8AC3E}">
        <p14:creationId xmlns:p14="http://schemas.microsoft.com/office/powerpoint/2010/main" val="355583414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urvey/Feedbac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11" name="Content Placeholder 1">
            <a:extLst>
              <a:ext uri="{FF2B5EF4-FFF2-40B4-BE49-F238E27FC236}">
                <a16:creationId xmlns:a16="http://schemas.microsoft.com/office/drawing/2014/main" id="{CAD3919C-6E72-46CC-9DEC-DE020DDB94E3}"/>
              </a:ext>
            </a:extLst>
          </p:cNvPr>
          <p:cNvSpPr>
            <a:spLocks noGrp="1"/>
          </p:cNvSpPr>
          <p:nvPr>
            <p:ph idx="14" hasCustomPrompt="1"/>
          </p:nvPr>
        </p:nvSpPr>
        <p:spPr>
          <a:xfrm>
            <a:off x="5737493" y="3405597"/>
            <a:ext cx="5463907" cy="1219200"/>
          </a:xfrm>
        </p:spPr>
        <p:txBody>
          <a:bodyPr/>
          <a:lstStyle>
            <a:lvl1pPr>
              <a:defRPr/>
            </a:lvl1pPr>
          </a:lstStyle>
          <a:p>
            <a:pPr marL="0" indent="0">
              <a:buNone/>
            </a:pPr>
            <a:r>
              <a:rPr lang="en-US" dirty="0"/>
              <a:t>(Enter survey URL here)</a:t>
            </a:r>
          </a:p>
        </p:txBody>
      </p:sp>
      <p:sp>
        <p:nvSpPr>
          <p:cNvPr id="13" name="TextBox 12">
            <a:extLst>
              <a:ext uri="{FF2B5EF4-FFF2-40B4-BE49-F238E27FC236}">
                <a16:creationId xmlns:a16="http://schemas.microsoft.com/office/drawing/2014/main" id="{2B130E12-8885-4E9F-826C-7273A7B9B295}"/>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How Did We Do? Let Us Know:</a:t>
            </a:r>
            <a:endParaRPr lang="en-US" dirty="0"/>
          </a:p>
        </p:txBody>
      </p:sp>
      <p:sp>
        <p:nvSpPr>
          <p:cNvPr id="14" name="TextBox 13">
            <a:extLst>
              <a:ext uri="{FF2B5EF4-FFF2-40B4-BE49-F238E27FC236}">
                <a16:creationId xmlns:a16="http://schemas.microsoft.com/office/drawing/2014/main" id="{709366EF-D405-45D7-980F-F06730016BC6}"/>
              </a:ext>
            </a:extLst>
          </p:cNvPr>
          <p:cNvSpPr txBox="1"/>
          <p:nvPr userDrawn="1"/>
        </p:nvSpPr>
        <p:spPr>
          <a:xfrm>
            <a:off x="5737493" y="2795997"/>
            <a:ext cx="5715000"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2400" dirty="0"/>
              <a:t>Please fill out our survey here:</a:t>
            </a:r>
          </a:p>
        </p:txBody>
      </p:sp>
      <p:pic>
        <p:nvPicPr>
          <p:cNvPr id="16" name="Graphic 15">
            <a:extLst>
              <a:ext uri="{FF2B5EF4-FFF2-40B4-BE49-F238E27FC236}">
                <a16:creationId xmlns:a16="http://schemas.microsoft.com/office/drawing/2014/main" id="{93CBE1A9-B8F1-41FB-8A06-0EAC226EF4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28800" y="2362200"/>
            <a:ext cx="2453423" cy="2362200"/>
          </a:xfrm>
          <a:prstGeom prst="rect">
            <a:avLst/>
          </a:prstGeom>
        </p:spPr>
      </p:pic>
    </p:spTree>
    <p:extLst>
      <p:ext uri="{BB962C8B-B14F-4D97-AF65-F5344CB8AC3E}">
        <p14:creationId xmlns:p14="http://schemas.microsoft.com/office/powerpoint/2010/main" val="29077066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sp>
        <p:nvSpPr>
          <p:cNvPr id="13" name="TextBox 12">
            <a:extLst>
              <a:ext uri="{FF2B5EF4-FFF2-40B4-BE49-F238E27FC236}">
                <a16:creationId xmlns:a16="http://schemas.microsoft.com/office/drawing/2014/main" id="{2B130E12-8885-4E9F-826C-7273A7B9B295}"/>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Contact Us</a:t>
            </a:r>
            <a:endParaRPr lang="en-US" dirty="0"/>
          </a:p>
        </p:txBody>
      </p:sp>
      <p:sp>
        <p:nvSpPr>
          <p:cNvPr id="14" name="TextBox 13">
            <a:extLst>
              <a:ext uri="{FF2B5EF4-FFF2-40B4-BE49-F238E27FC236}">
                <a16:creationId xmlns:a16="http://schemas.microsoft.com/office/drawing/2014/main" id="{709366EF-D405-45D7-980F-F06730016BC6}"/>
              </a:ext>
            </a:extLst>
          </p:cNvPr>
          <p:cNvSpPr txBox="1"/>
          <p:nvPr userDrawn="1"/>
        </p:nvSpPr>
        <p:spPr>
          <a:xfrm>
            <a:off x="5410199" y="2975029"/>
            <a:ext cx="6437523" cy="907941"/>
          </a:xfrm>
          <a:prstGeom prst="rect">
            <a:avLst/>
          </a:prstGeom>
          <a:noFill/>
        </p:spPr>
        <p:txBody>
          <a:bodyPr wrap="square">
            <a:spAutoFit/>
          </a:bodyPr>
          <a:lstStyle/>
          <a:p>
            <a:pPr marL="342900" marR="0" lvl="0" indent="-3429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t>General Inquiries | </a:t>
            </a:r>
            <a:r>
              <a:rPr lang="en-US" sz="2400" dirty="0">
                <a:hlinkClick r:id="rId2"/>
              </a:rPr>
              <a:t>QIConnect@telligen.com</a:t>
            </a:r>
            <a:endParaRPr lang="en-US" sz="2400" dirty="0"/>
          </a:p>
          <a:p>
            <a:pPr marL="342900" marR="0" lvl="0" indent="-3429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hlinkClick r:id="rId3"/>
              </a:rPr>
              <a:t>www.telligenqiconnect.com</a:t>
            </a:r>
            <a:endParaRPr lang="en-US" sz="2400" dirty="0"/>
          </a:p>
        </p:txBody>
      </p:sp>
      <p:sp>
        <p:nvSpPr>
          <p:cNvPr id="8" name="Content Placeholder 1">
            <a:extLst>
              <a:ext uri="{FF2B5EF4-FFF2-40B4-BE49-F238E27FC236}">
                <a16:creationId xmlns:a16="http://schemas.microsoft.com/office/drawing/2014/main" id="{4DDF67C6-6D8C-4919-B6B7-5F35814B85A2}"/>
              </a:ext>
            </a:extLst>
          </p:cNvPr>
          <p:cNvSpPr>
            <a:spLocks noGrp="1"/>
          </p:cNvSpPr>
          <p:nvPr>
            <p:ph idx="1" hasCustomPrompt="1"/>
          </p:nvPr>
        </p:nvSpPr>
        <p:spPr>
          <a:xfrm>
            <a:off x="5410199" y="3857647"/>
            <a:ext cx="6400800" cy="1142661"/>
          </a:xfrm>
        </p:spPr>
        <p:txBody>
          <a:bodyPr/>
          <a:lstStyle/>
          <a:p>
            <a:r>
              <a:rPr lang="en-US" dirty="0"/>
              <a:t>(Optional - Insert Telligen Staff Email)</a:t>
            </a:r>
          </a:p>
        </p:txBody>
      </p:sp>
      <p:pic>
        <p:nvPicPr>
          <p:cNvPr id="3" name="Graphic 2">
            <a:extLst>
              <a:ext uri="{FF2B5EF4-FFF2-40B4-BE49-F238E27FC236}">
                <a16:creationId xmlns:a16="http://schemas.microsoft.com/office/drawing/2014/main" id="{02C8E78A-5B72-42BF-ACA7-C33823775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52600" y="2743200"/>
            <a:ext cx="2807982" cy="2581296"/>
          </a:xfrm>
          <a:prstGeom prst="rect">
            <a:avLst/>
          </a:prstGeom>
        </p:spPr>
      </p:pic>
    </p:spTree>
    <p:extLst>
      <p:ext uri="{BB962C8B-B14F-4D97-AF65-F5344CB8AC3E}">
        <p14:creationId xmlns:p14="http://schemas.microsoft.com/office/powerpoint/2010/main" val="230207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F9D8-84EC-4D4E-917C-EB33E44FCD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025625-2FAD-4EE7-8A39-543250CBFD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8080E-F0A4-415A-BAD7-BDB03E596C83}"/>
              </a:ext>
            </a:extLst>
          </p:cNvPr>
          <p:cNvSpPr>
            <a:spLocks noGrp="1"/>
          </p:cNvSpPr>
          <p:nvPr>
            <p:ph type="dt" sz="half" idx="10"/>
          </p:nvPr>
        </p:nvSpPr>
        <p:spPr/>
        <p:txBody>
          <a:bodyPr/>
          <a:lstStyle/>
          <a:p>
            <a:fld id="{B9CE1573-F708-4DB1-8216-91AED8D576C4}" type="datetime1">
              <a:rPr lang="en-US" smtClean="0"/>
              <a:t>1/13/2023</a:t>
            </a:fld>
            <a:endParaRPr lang="en-US" dirty="0"/>
          </a:p>
        </p:txBody>
      </p:sp>
      <p:sp>
        <p:nvSpPr>
          <p:cNvPr id="5" name="Footer Placeholder 4">
            <a:extLst>
              <a:ext uri="{FF2B5EF4-FFF2-40B4-BE49-F238E27FC236}">
                <a16:creationId xmlns:a16="http://schemas.microsoft.com/office/drawing/2014/main" id="{0B2C3022-DB47-46D1-854C-CF956226CB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6A3E77-C050-49E0-90C3-9A315E33AFDC}"/>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108042459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hank You (QIN-QI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pic>
        <p:nvPicPr>
          <p:cNvPr id="3" name="Picture 2" descr="A screenshot of a cell phone&#10;&#10;Description automatically generated">
            <a:extLst>
              <a:ext uri="{FF2B5EF4-FFF2-40B4-BE49-F238E27FC236}">
                <a16:creationId xmlns:a16="http://schemas.microsoft.com/office/drawing/2014/main" id="{F9DB6756-1D3A-4EBC-BD5F-DBAB1466BFDD}"/>
              </a:ext>
            </a:extLst>
          </p:cNvPr>
          <p:cNvPicPr>
            <a:picLocks noChangeAspect="1"/>
          </p:cNvPicPr>
          <p:nvPr userDrawn="1"/>
        </p:nvPicPr>
        <p:blipFill rotWithShape="1">
          <a:blip r:embed="rId2"/>
          <a:srcRect t="12128" b="13152"/>
          <a:stretch/>
        </p:blipFill>
        <p:spPr>
          <a:xfrm>
            <a:off x="1689396" y="762000"/>
            <a:ext cx="8813208" cy="4938887"/>
          </a:xfrm>
          <a:prstGeom prst="rect">
            <a:avLst/>
          </a:prstGeom>
        </p:spPr>
      </p:pic>
      <p:sp>
        <p:nvSpPr>
          <p:cNvPr id="9" name="TextBox 8">
            <a:extLst>
              <a:ext uri="{FF2B5EF4-FFF2-40B4-BE49-F238E27FC236}">
                <a16:creationId xmlns:a16="http://schemas.microsoft.com/office/drawing/2014/main" id="{C3A41906-37C3-4A19-95E7-107E2D242D89}"/>
              </a:ext>
            </a:extLst>
          </p:cNvPr>
          <p:cNvSpPr txBox="1"/>
          <p:nvPr userDrawn="1"/>
        </p:nvSpPr>
        <p:spPr>
          <a:xfrm>
            <a:off x="6085974" y="28201"/>
            <a:ext cx="6106026" cy="203133"/>
          </a:xfrm>
          <a:prstGeom prst="rect">
            <a:avLst/>
          </a:prstGeom>
          <a:noFill/>
        </p:spPr>
        <p:txBody>
          <a:bodyPr wrap="square">
            <a:spAutoFit/>
          </a:body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9595B"/>
                </a:solidFill>
                <a:effectLst/>
                <a:uLnTx/>
                <a:uFillTx/>
                <a:latin typeface="Calibri"/>
                <a:ea typeface="+mn-ea"/>
                <a:cs typeface="+mn-cs"/>
              </a:rPr>
              <a:t>Slide Deck Version 1.4 0818022</a:t>
            </a:r>
          </a:p>
        </p:txBody>
      </p:sp>
      <p:sp>
        <p:nvSpPr>
          <p:cNvPr id="2" name="TextBox 1">
            <a:extLst>
              <a:ext uri="{FF2B5EF4-FFF2-40B4-BE49-F238E27FC236}">
                <a16:creationId xmlns:a16="http://schemas.microsoft.com/office/drawing/2014/main" id="{C9DB524A-1287-4AFC-99CE-5AAF82A2C017}"/>
              </a:ext>
            </a:extLst>
          </p:cNvPr>
          <p:cNvSpPr txBox="1"/>
          <p:nvPr userDrawn="1"/>
        </p:nvSpPr>
        <p:spPr>
          <a:xfrm>
            <a:off x="457200" y="5947608"/>
            <a:ext cx="4953000" cy="830997"/>
          </a:xfrm>
          <a:prstGeom prst="rect">
            <a:avLst/>
          </a:prstGeom>
          <a:noFill/>
        </p:spPr>
        <p:txBody>
          <a:bodyPr wrap="square" rtlCol="0">
            <a:spAutoFit/>
          </a:bodyPr>
          <a:lstStyle/>
          <a:p>
            <a:r>
              <a:rPr lang="en-US" sz="800" i="1" dirty="0">
                <a:latin typeface="+mj-lt"/>
              </a:rPr>
              <a:t>This material was prepared by Telligen,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This material is for informational purposes only and does not constitute medical advice; it is not intended to be a substitute for professional medical advice, diagnosis or treatment. </a:t>
            </a:r>
          </a:p>
        </p:txBody>
      </p:sp>
      <p:sp>
        <p:nvSpPr>
          <p:cNvPr id="7" name="Content Placeholder 1">
            <a:extLst>
              <a:ext uri="{FF2B5EF4-FFF2-40B4-BE49-F238E27FC236}">
                <a16:creationId xmlns:a16="http://schemas.microsoft.com/office/drawing/2014/main" id="{3E73B05A-0F98-4C49-AA12-BFFDDF4ECB1A}"/>
              </a:ext>
            </a:extLst>
          </p:cNvPr>
          <p:cNvSpPr>
            <a:spLocks noGrp="1"/>
          </p:cNvSpPr>
          <p:nvPr>
            <p:ph idx="1" hasCustomPrompt="1"/>
          </p:nvPr>
        </p:nvSpPr>
        <p:spPr>
          <a:xfrm>
            <a:off x="3810000" y="6561951"/>
            <a:ext cx="1463178" cy="152400"/>
          </a:xfrm>
        </p:spPr>
        <p:txBody>
          <a:bodyPr/>
          <a:lstStyle>
            <a:lvl1pPr marL="0" indent="0">
              <a:buNone/>
              <a:defRPr sz="800" i="1">
                <a:latin typeface="+mj-lt"/>
              </a:defRPr>
            </a:lvl1pPr>
          </a:lstStyle>
          <a:p>
            <a:r>
              <a:rPr lang="en-US" dirty="0"/>
              <a:t>12SOW-QIN-MM/DD/YY-####</a:t>
            </a:r>
          </a:p>
        </p:txBody>
      </p:sp>
    </p:spTree>
    <p:extLst>
      <p:ext uri="{BB962C8B-B14F-4D97-AF65-F5344CB8AC3E}">
        <p14:creationId xmlns:p14="http://schemas.microsoft.com/office/powerpoint/2010/main" val="413261602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hank You (HQIC)">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pic>
        <p:nvPicPr>
          <p:cNvPr id="3" name="Picture 2" descr="A screenshot of a cell phone&#10;&#10;Description automatically generated">
            <a:extLst>
              <a:ext uri="{FF2B5EF4-FFF2-40B4-BE49-F238E27FC236}">
                <a16:creationId xmlns:a16="http://schemas.microsoft.com/office/drawing/2014/main" id="{F9DB6756-1D3A-4EBC-BD5F-DBAB1466BFDD}"/>
              </a:ext>
            </a:extLst>
          </p:cNvPr>
          <p:cNvPicPr>
            <a:picLocks noChangeAspect="1"/>
          </p:cNvPicPr>
          <p:nvPr userDrawn="1"/>
        </p:nvPicPr>
        <p:blipFill rotWithShape="1">
          <a:blip r:embed="rId2"/>
          <a:srcRect t="12128" b="13152"/>
          <a:stretch/>
        </p:blipFill>
        <p:spPr>
          <a:xfrm>
            <a:off x="1689396" y="762000"/>
            <a:ext cx="8813208" cy="4938887"/>
          </a:xfrm>
          <a:prstGeom prst="rect">
            <a:avLst/>
          </a:prstGeom>
        </p:spPr>
      </p:pic>
      <p:sp>
        <p:nvSpPr>
          <p:cNvPr id="9" name="TextBox 8">
            <a:extLst>
              <a:ext uri="{FF2B5EF4-FFF2-40B4-BE49-F238E27FC236}">
                <a16:creationId xmlns:a16="http://schemas.microsoft.com/office/drawing/2014/main" id="{C3A41906-37C3-4A19-95E7-107E2D242D89}"/>
              </a:ext>
            </a:extLst>
          </p:cNvPr>
          <p:cNvSpPr txBox="1"/>
          <p:nvPr userDrawn="1"/>
        </p:nvSpPr>
        <p:spPr>
          <a:xfrm>
            <a:off x="6085974" y="28201"/>
            <a:ext cx="6106026" cy="203133"/>
          </a:xfrm>
          <a:prstGeom prst="rect">
            <a:avLst/>
          </a:prstGeom>
          <a:noFill/>
        </p:spPr>
        <p:txBody>
          <a:bodyPr wrap="square">
            <a:spAutoFit/>
          </a:body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9595B"/>
                </a:solidFill>
                <a:effectLst/>
                <a:uLnTx/>
                <a:uFillTx/>
                <a:latin typeface="Calibri"/>
                <a:ea typeface="+mn-ea"/>
                <a:cs typeface="+mn-cs"/>
              </a:rPr>
              <a:t>Slide Deck Version 1.4 0818022</a:t>
            </a:r>
          </a:p>
        </p:txBody>
      </p:sp>
      <p:sp>
        <p:nvSpPr>
          <p:cNvPr id="2" name="TextBox 1">
            <a:extLst>
              <a:ext uri="{FF2B5EF4-FFF2-40B4-BE49-F238E27FC236}">
                <a16:creationId xmlns:a16="http://schemas.microsoft.com/office/drawing/2014/main" id="{C9DB524A-1287-4AFC-99CE-5AAF82A2C017}"/>
              </a:ext>
            </a:extLst>
          </p:cNvPr>
          <p:cNvSpPr txBox="1"/>
          <p:nvPr userDrawn="1"/>
        </p:nvSpPr>
        <p:spPr>
          <a:xfrm>
            <a:off x="457200" y="5947608"/>
            <a:ext cx="4953000" cy="830997"/>
          </a:xfrm>
          <a:prstGeom prst="rect">
            <a:avLst/>
          </a:prstGeom>
          <a:noFill/>
        </p:spPr>
        <p:txBody>
          <a:bodyPr wrap="square" rtlCol="0">
            <a:spAutoFit/>
          </a:bodyPr>
          <a:lstStyle/>
          <a:p>
            <a:r>
              <a:rPr lang="en-US" sz="800" i="1" dirty="0">
                <a:latin typeface="+mj-lt"/>
              </a:rPr>
              <a:t>This material was prepared by Telligen, a Hospital Quality Improvement Contractor,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This material is for informational purposes only and does not constitute medical advice; it is not intended to be a substitute for professional medical advice, diagnosis or treatment. </a:t>
            </a:r>
          </a:p>
        </p:txBody>
      </p:sp>
      <p:sp>
        <p:nvSpPr>
          <p:cNvPr id="8" name="Content Placeholder 1">
            <a:extLst>
              <a:ext uri="{FF2B5EF4-FFF2-40B4-BE49-F238E27FC236}">
                <a16:creationId xmlns:a16="http://schemas.microsoft.com/office/drawing/2014/main" id="{E5617364-2261-45F9-A97A-CEA0C73C1CD3}"/>
              </a:ext>
            </a:extLst>
          </p:cNvPr>
          <p:cNvSpPr>
            <a:spLocks noGrp="1"/>
          </p:cNvSpPr>
          <p:nvPr>
            <p:ph idx="1" hasCustomPrompt="1"/>
          </p:nvPr>
        </p:nvSpPr>
        <p:spPr>
          <a:xfrm>
            <a:off x="2727822" y="6561951"/>
            <a:ext cx="1463178" cy="152400"/>
          </a:xfrm>
        </p:spPr>
        <p:txBody>
          <a:bodyPr/>
          <a:lstStyle>
            <a:lvl1pPr marL="0" indent="0">
              <a:buNone/>
              <a:defRPr sz="800" i="1">
                <a:latin typeface="+mj-lt"/>
              </a:defRPr>
            </a:lvl1pPr>
          </a:lstStyle>
          <a:p>
            <a:r>
              <a:rPr lang="en-US" dirty="0"/>
              <a:t>HQIC-MM/DD/YY-####</a:t>
            </a:r>
          </a:p>
        </p:txBody>
      </p:sp>
    </p:spTree>
    <p:extLst>
      <p:ext uri="{BB962C8B-B14F-4D97-AF65-F5344CB8AC3E}">
        <p14:creationId xmlns:p14="http://schemas.microsoft.com/office/powerpoint/2010/main" val="389569803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QIN-QIO &amp; HQIC Title Slide (internal meetings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l">
              <a:defRPr sz="4500"/>
            </a:lvl1pPr>
          </a:lstStyle>
          <a:p>
            <a:r>
              <a:rPr lang="en-US" dirty="0"/>
              <a:t>Title/Series/Recurring Event</a:t>
            </a:r>
          </a:p>
        </p:txBody>
      </p:sp>
      <p:sp>
        <p:nvSpPr>
          <p:cNvPr id="3" name="Subtitle 2"/>
          <p:cNvSpPr>
            <a:spLocks noGrp="1"/>
          </p:cNvSpPr>
          <p:nvPr>
            <p:ph type="subTitle" idx="1" hasCustomPrompt="1"/>
          </p:nvPr>
        </p:nvSpPr>
        <p:spPr>
          <a:xfrm>
            <a:off x="1524000" y="3602038"/>
            <a:ext cx="9144000" cy="1655762"/>
          </a:xfrm>
        </p:spPr>
        <p:txBody>
          <a:bodyPr/>
          <a:lstStyle>
            <a:lvl1pPr marL="0" indent="0" algn="l">
              <a:buNone/>
              <a:defRPr sz="2400">
                <a:solidFill>
                  <a:srgbClr val="5858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Subject (if part of a series or recurring event)</a:t>
            </a:r>
            <a:br>
              <a:rPr lang="en-US" dirty="0"/>
            </a:br>
            <a:r>
              <a:rPr lang="en-US" dirty="0"/>
              <a:t>Date of presentation (Month DD, YYYY)</a:t>
            </a:r>
            <a:br>
              <a:rPr lang="en-US" dirty="0"/>
            </a:br>
            <a:r>
              <a:rPr lang="en-US" dirty="0"/>
              <a:t>Other Info/Guest Speaker(s)</a:t>
            </a:r>
          </a:p>
        </p:txBody>
      </p:sp>
      <p:sp>
        <p:nvSpPr>
          <p:cNvPr id="4" name="Rectangle 3">
            <a:extLst>
              <a:ext uri="{FF2B5EF4-FFF2-40B4-BE49-F238E27FC236}">
                <a16:creationId xmlns:a16="http://schemas.microsoft.com/office/drawing/2014/main" id="{B8B4D225-8989-4F4E-A522-F1FF9C72558E}"/>
              </a:ext>
            </a:extLst>
          </p:cNvPr>
          <p:cNvSpPr/>
          <p:nvPr userDrawn="1"/>
        </p:nvSpPr>
        <p:spPr>
          <a:xfrm>
            <a:off x="8305800" y="6172200"/>
            <a:ext cx="3810000" cy="5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Graphical user interface, logo&#10;&#10;Description automatically generated">
            <a:extLst>
              <a:ext uri="{FF2B5EF4-FFF2-40B4-BE49-F238E27FC236}">
                <a16:creationId xmlns:a16="http://schemas.microsoft.com/office/drawing/2014/main" id="{5882181E-CB97-4E6F-AF94-585FA61A4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0762" y="6009341"/>
            <a:ext cx="3889376" cy="833437"/>
          </a:xfrm>
          <a:prstGeom prst="rect">
            <a:avLst/>
          </a:prstGeom>
        </p:spPr>
      </p:pic>
      <p:pic>
        <p:nvPicPr>
          <p:cNvPr id="8" name="Graphic 7">
            <a:hlinkClick r:id="rId3"/>
            <a:extLst>
              <a:ext uri="{FF2B5EF4-FFF2-40B4-BE49-F238E27FC236}">
                <a16:creationId xmlns:a16="http://schemas.microsoft.com/office/drawing/2014/main" id="{C0FB8206-FAD6-43B0-87BB-5B6E69E013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5650" y="6278686"/>
            <a:ext cx="400050" cy="400050"/>
          </a:xfrm>
          <a:prstGeom prst="rect">
            <a:avLst/>
          </a:prstGeom>
        </p:spPr>
      </p:pic>
      <p:pic>
        <p:nvPicPr>
          <p:cNvPr id="9" name="Graphic 8">
            <a:hlinkClick r:id="rId6"/>
            <a:extLst>
              <a:ext uri="{FF2B5EF4-FFF2-40B4-BE49-F238E27FC236}">
                <a16:creationId xmlns:a16="http://schemas.microsoft.com/office/drawing/2014/main" id="{4C1523C8-0CE7-4D17-8DAD-8B11FDC6D63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8127" y="6278686"/>
            <a:ext cx="400050" cy="400050"/>
          </a:xfrm>
          <a:prstGeom prst="rect">
            <a:avLst/>
          </a:prstGeom>
        </p:spPr>
      </p:pic>
      <p:pic>
        <p:nvPicPr>
          <p:cNvPr id="10" name="Graphic 9">
            <a:hlinkClick r:id="rId9"/>
            <a:extLst>
              <a:ext uri="{FF2B5EF4-FFF2-40B4-BE49-F238E27FC236}">
                <a16:creationId xmlns:a16="http://schemas.microsoft.com/office/drawing/2014/main" id="{F2C0C45D-46EB-4E88-B928-40A47D7F968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562763" y="6278685"/>
            <a:ext cx="400051" cy="400051"/>
          </a:xfrm>
          <a:prstGeom prst="rect">
            <a:avLst/>
          </a:prstGeom>
        </p:spPr>
      </p:pic>
      <p:pic>
        <p:nvPicPr>
          <p:cNvPr id="12" name="Picture 11" descr="Text&#10;&#10;Description automatically generated">
            <a:extLst>
              <a:ext uri="{FF2B5EF4-FFF2-40B4-BE49-F238E27FC236}">
                <a16:creationId xmlns:a16="http://schemas.microsoft.com/office/drawing/2014/main" id="{9BF9AC65-0CBC-8F8F-208D-2313C720995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848649" y="5972001"/>
            <a:ext cx="2263140" cy="905256"/>
          </a:xfrm>
          <a:prstGeom prst="rect">
            <a:avLst/>
          </a:prstGeom>
        </p:spPr>
      </p:pic>
      <p:pic>
        <p:nvPicPr>
          <p:cNvPr id="14" name="Picture 13" descr="Text&#10;&#10;Description automatically generated">
            <a:extLst>
              <a:ext uri="{FF2B5EF4-FFF2-40B4-BE49-F238E27FC236}">
                <a16:creationId xmlns:a16="http://schemas.microsoft.com/office/drawing/2014/main" id="{D3413782-0F0B-06F7-D642-87DF9D7B7E3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44175" y="6095260"/>
            <a:ext cx="1676400" cy="670560"/>
          </a:xfrm>
          <a:prstGeom prst="rect">
            <a:avLst/>
          </a:prstGeom>
        </p:spPr>
      </p:pic>
    </p:spTree>
    <p:extLst>
      <p:ext uri="{BB962C8B-B14F-4D97-AF65-F5344CB8AC3E}">
        <p14:creationId xmlns:p14="http://schemas.microsoft.com/office/powerpoint/2010/main" val="2445856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1458-DB89-4401-BC85-348F6DA672B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7FF37E6-2156-4460-A7C6-B2F1EA645C06}"/>
              </a:ext>
            </a:extLst>
          </p:cNvPr>
          <p:cNvSpPr>
            <a:spLocks noGrp="1"/>
          </p:cNvSpPr>
          <p:nvPr>
            <p:ph type="sldNum" sz="quarter" idx="10"/>
          </p:nvPr>
        </p:nvSpPr>
        <p:spPr>
          <a:xfrm>
            <a:off x="11621308" y="6423500"/>
            <a:ext cx="226983" cy="230832"/>
          </a:xfrm>
        </p:spPr>
        <p:txBody>
          <a:bodyPr/>
          <a:lstStyle/>
          <a:p>
            <a:fld id="{86CB4B4D-7CA3-9044-876B-883B54F8677D}" type="slidenum">
              <a:rPr lang="en-US" smtClean="0"/>
              <a:t>‹#›</a:t>
            </a:fld>
            <a:endParaRPr lang="en-US" dirty="0"/>
          </a:p>
        </p:txBody>
      </p:sp>
      <p:sp>
        <p:nvSpPr>
          <p:cNvPr id="5" name="Content Placeholder 4">
            <a:extLst>
              <a:ext uri="{FF2B5EF4-FFF2-40B4-BE49-F238E27FC236}">
                <a16:creationId xmlns:a16="http://schemas.microsoft.com/office/drawing/2014/main" id="{1AF19AB1-246C-49CB-B5B0-06B4D5B72FE1}"/>
              </a:ext>
            </a:extLst>
          </p:cNvPr>
          <p:cNvSpPr>
            <a:spLocks noGrp="1"/>
          </p:cNvSpPr>
          <p:nvPr>
            <p:ph sz="quarter" idx="11"/>
          </p:nvPr>
        </p:nvSpPr>
        <p:spPr>
          <a:xfrm>
            <a:off x="457200" y="1640125"/>
            <a:ext cx="5486400"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3161E0E8-71C5-4E1A-89D1-77FCDDF3513B}"/>
              </a:ext>
            </a:extLst>
          </p:cNvPr>
          <p:cNvSpPr>
            <a:spLocks noGrp="1"/>
          </p:cNvSpPr>
          <p:nvPr>
            <p:ph sz="quarter" idx="12"/>
          </p:nvPr>
        </p:nvSpPr>
        <p:spPr>
          <a:xfrm>
            <a:off x="6248400" y="1640125"/>
            <a:ext cx="5486400"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518059"/>
      </p:ext>
    </p:extLst>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lide Number"/>
          <p:cNvSpPr txBox="1">
            <a:spLocks noGrp="1"/>
          </p:cNvSpPr>
          <p:nvPr>
            <p:ph type="sldNum" sz="quarter" idx="2"/>
          </p:nvPr>
        </p:nvSpPr>
        <p:spPr>
          <a:xfrm>
            <a:off x="11582400" y="6432209"/>
            <a:ext cx="226983" cy="230832"/>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34435C57-4BA8-447C-AC13-BD31671D85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8574308"/>
      </p:ext>
    </p:extLst>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0" name="Picture 8" descr="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567" y="6166096"/>
            <a:ext cx="2117236" cy="463304"/>
          </a:xfrm>
          <a:prstGeom prst="rect">
            <a:avLst/>
          </a:prstGeom>
          <a:ln w="12700">
            <a:miter lim="400000"/>
          </a:ln>
        </p:spPr>
      </p:pic>
      <p:sp>
        <p:nvSpPr>
          <p:cNvPr id="81" name="Title Text"/>
          <p:cNvSpPr txBox="1">
            <a:spLocks noGrp="1"/>
          </p:cNvSpPr>
          <p:nvPr>
            <p:ph type="title"/>
          </p:nvPr>
        </p:nvSpPr>
        <p:spPr>
          <a:xfrm>
            <a:off x="609600" y="273050"/>
            <a:ext cx="4011085" cy="1162050"/>
          </a:xfrm>
          <a:prstGeom prst="rect">
            <a:avLst/>
          </a:prstGeom>
        </p:spPr>
        <p:txBody>
          <a:bodyPr anchor="b"/>
          <a:lstStyle>
            <a:lvl1pPr algn="l">
              <a:defRPr sz="1500">
                <a:solidFill>
                  <a:srgbClr val="1F497D"/>
                </a:solidFill>
              </a:defRPr>
            </a:lvl1pPr>
          </a:lstStyle>
          <a:p>
            <a:r>
              <a:t>Title Text</a:t>
            </a:r>
          </a:p>
        </p:txBody>
      </p:sp>
      <p:sp>
        <p:nvSpPr>
          <p:cNvPr id="82" name="Body Level One…"/>
          <p:cNvSpPr txBox="1">
            <a:spLocks noGrp="1"/>
          </p:cNvSpPr>
          <p:nvPr>
            <p:ph type="body" idx="1"/>
          </p:nvPr>
        </p:nvSpPr>
        <p:spPr>
          <a:xfrm>
            <a:off x="4766733" y="273055"/>
            <a:ext cx="6815667" cy="5853113"/>
          </a:xfrm>
          <a:prstGeom prst="rect">
            <a:avLst/>
          </a:prstGeom>
        </p:spPr>
        <p:txBody>
          <a:bodyPr/>
          <a:lstStyle>
            <a:lvl1pPr>
              <a:spcBef>
                <a:spcPts val="525"/>
              </a:spcBef>
              <a:defRPr sz="2400"/>
            </a:lvl1pPr>
            <a:lvl2pPr marL="587828" indent="-244928">
              <a:spcBef>
                <a:spcPts val="525"/>
              </a:spcBef>
              <a:defRPr sz="2400"/>
            </a:lvl2pPr>
            <a:lvl3pPr marL="914400" indent="-228600">
              <a:spcBef>
                <a:spcPts val="525"/>
              </a:spcBef>
              <a:defRPr sz="2400"/>
            </a:lvl3pPr>
            <a:lvl4pPr marL="1303020" indent="-274320">
              <a:spcBef>
                <a:spcPts val="525"/>
              </a:spcBef>
              <a:defRPr sz="2400"/>
            </a:lvl4pPr>
            <a:lvl5pPr marL="1645920" indent="-274320">
              <a:spcBef>
                <a:spcPts val="525"/>
              </a:spcBef>
              <a:defRPr sz="2400"/>
            </a:lvl5p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half" idx="13"/>
          </p:nvPr>
        </p:nvSpPr>
        <p:spPr>
          <a:xfrm>
            <a:off x="609602" y="1435103"/>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84" name="Slide Number"/>
          <p:cNvSpPr txBox="1">
            <a:spLocks noGrp="1"/>
          </p:cNvSpPr>
          <p:nvPr>
            <p:ph type="sldNum" sz="quarter" idx="2"/>
          </p:nvPr>
        </p:nvSpPr>
        <p:spPr>
          <a:xfrm>
            <a:off x="11480803" y="6398568"/>
            <a:ext cx="226983" cy="230832"/>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71433290"/>
      </p:ext>
    </p:extLst>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76760CDE-A6F1-4138-AF12-ED09E8E5FB6B}" type="datetime2">
              <a:rPr lang="en-US" smtClean="0"/>
              <a:t>Friday, January 13, 2023</a:t>
            </a:fld>
            <a:endParaRPr lang="en-US"/>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3336324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403CB87E-4591-47A1-9046-CF63F17215EF}" type="datetime2">
              <a:rPr lang="en-US" smtClean="0"/>
              <a:t>Friday, January 13, 2023</a:t>
            </a:fld>
            <a:endParaRPr lang="en-US" dirty="0"/>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a:p>
        </p:txBody>
      </p:sp>
    </p:spTree>
    <p:extLst>
      <p:ext uri="{BB962C8B-B14F-4D97-AF65-F5344CB8AC3E}">
        <p14:creationId xmlns:p14="http://schemas.microsoft.com/office/powerpoint/2010/main" val="429085103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2027774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247194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F69D5-3BB2-4E85-970A-A13B2887C6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F01AC-EB18-4609-A67B-C4EB35D937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2BC08-C4B6-45C8-A6DF-66E8061C3F29}"/>
              </a:ext>
            </a:extLst>
          </p:cNvPr>
          <p:cNvSpPr>
            <a:spLocks noGrp="1"/>
          </p:cNvSpPr>
          <p:nvPr>
            <p:ph type="dt" sz="half" idx="10"/>
          </p:nvPr>
        </p:nvSpPr>
        <p:spPr/>
        <p:txBody>
          <a:bodyPr/>
          <a:lstStyle/>
          <a:p>
            <a:fld id="{6BD0A4A4-B350-4E1B-A9D1-5A22D2958F7D}" type="datetime1">
              <a:rPr lang="en-US" smtClean="0"/>
              <a:t>1/13/2023</a:t>
            </a:fld>
            <a:endParaRPr lang="en-US" dirty="0"/>
          </a:p>
        </p:txBody>
      </p:sp>
      <p:sp>
        <p:nvSpPr>
          <p:cNvPr id="5" name="Footer Placeholder 4">
            <a:extLst>
              <a:ext uri="{FF2B5EF4-FFF2-40B4-BE49-F238E27FC236}">
                <a16:creationId xmlns:a16="http://schemas.microsoft.com/office/drawing/2014/main" id="{5C78D3B4-F316-4E28-B5EA-35564B0862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D645DA-B6B8-4BBA-BDD7-B90D6D0C9870}"/>
              </a:ext>
            </a:extLst>
          </p:cNvPr>
          <p:cNvSpPr>
            <a:spLocks noGrp="1"/>
          </p:cNvSpPr>
          <p:nvPr>
            <p:ph type="sldNum" sz="quarter" idx="12"/>
          </p:nvPr>
        </p:nvSpPr>
        <p:spPr/>
        <p:txBody>
          <a:bodyPr/>
          <a:lstStyle/>
          <a:p>
            <a:fld id="{1A5FA372-4396-430C-95F5-E170515E27C4}" type="slidenum">
              <a:rPr lang="en-US" smtClean="0"/>
              <a:t>‹#›</a:t>
            </a:fld>
            <a:endParaRPr lang="en-US" dirty="0"/>
          </a:p>
        </p:txBody>
      </p:sp>
    </p:spTree>
    <p:extLst>
      <p:ext uri="{BB962C8B-B14F-4D97-AF65-F5344CB8AC3E}">
        <p14:creationId xmlns:p14="http://schemas.microsoft.com/office/powerpoint/2010/main" val="233601049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E46AA-1EC0-4433-9956-E798E94A6FB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47207898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4E46AA-1EC0-4433-9956-E798E94A6FB7}"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4312001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4E46AA-1EC0-4433-9956-E798E94A6FB7}"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7859922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4E46AA-1EC0-4433-9956-E798E94A6FB7}"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33814390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E46AA-1EC0-4433-9956-E798E94A6FB7}"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47420349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E46AA-1EC0-4433-9956-E798E94A6FB7}"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82348756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E46AA-1EC0-4433-9956-E798E94A6FB7}"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7534456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66227707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847068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QIN-QIO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l">
              <a:defRPr sz="4500"/>
            </a:lvl1pPr>
          </a:lstStyle>
          <a:p>
            <a:r>
              <a:rPr lang="en-US" dirty="0"/>
              <a:t>Title/Series/Recurring Event</a:t>
            </a:r>
          </a:p>
        </p:txBody>
      </p:sp>
      <p:sp>
        <p:nvSpPr>
          <p:cNvPr id="3" name="Subtitle 2"/>
          <p:cNvSpPr>
            <a:spLocks noGrp="1"/>
          </p:cNvSpPr>
          <p:nvPr>
            <p:ph type="subTitle" idx="1" hasCustomPrompt="1"/>
          </p:nvPr>
        </p:nvSpPr>
        <p:spPr>
          <a:xfrm>
            <a:off x="1524000" y="3602038"/>
            <a:ext cx="9144000" cy="1655762"/>
          </a:xfrm>
        </p:spPr>
        <p:txBody>
          <a:bodyPr/>
          <a:lstStyle>
            <a:lvl1pPr marL="0" indent="0" algn="l">
              <a:buNone/>
              <a:defRPr sz="2400">
                <a:solidFill>
                  <a:srgbClr val="5858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Subject (if part of a series or recurring event)</a:t>
            </a:r>
            <a:br>
              <a:rPr lang="en-US" dirty="0"/>
            </a:br>
            <a:r>
              <a:rPr lang="en-US" dirty="0"/>
              <a:t>Date of presentation (Month DD, YYYY)</a:t>
            </a:r>
          </a:p>
          <a:p>
            <a:r>
              <a:rPr lang="en-US" dirty="0"/>
              <a:t>Other info</a:t>
            </a:r>
          </a:p>
        </p:txBody>
      </p:sp>
      <p:sp>
        <p:nvSpPr>
          <p:cNvPr id="6" name="Slide Number Placeholder 5"/>
          <p:cNvSpPr>
            <a:spLocks noGrp="1"/>
          </p:cNvSpPr>
          <p:nvPr>
            <p:ph type="sldNum" sz="quarter" idx="12"/>
          </p:nvPr>
        </p:nvSpPr>
        <p:spPr/>
        <p:txBody>
          <a:bodyPr/>
          <a:lstStyle>
            <a:lvl1pPr algn="ctr">
              <a:defRPr/>
            </a:lvl1pPr>
          </a:lstStyle>
          <a:p>
            <a:fld id="{953D466F-0B71-3646-A63E-72276CFD0D9A}" type="slidenum">
              <a:rPr lang="en-US" smtClean="0"/>
              <a:pPr/>
              <a:t>‹#›</a:t>
            </a:fld>
            <a:endParaRPr lang="en-US" dirty="0"/>
          </a:p>
        </p:txBody>
      </p:sp>
      <p:sp>
        <p:nvSpPr>
          <p:cNvPr id="4" name="Rectangle 3">
            <a:extLst>
              <a:ext uri="{FF2B5EF4-FFF2-40B4-BE49-F238E27FC236}">
                <a16:creationId xmlns:a16="http://schemas.microsoft.com/office/drawing/2014/main" id="{B8B4D225-8989-4F4E-A522-F1FF9C72558E}"/>
              </a:ext>
            </a:extLst>
          </p:cNvPr>
          <p:cNvSpPr/>
          <p:nvPr userDrawn="1"/>
        </p:nvSpPr>
        <p:spPr>
          <a:xfrm>
            <a:off x="8305800" y="6172200"/>
            <a:ext cx="3810000" cy="5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10;&#10;Description automatically generated">
            <a:extLst>
              <a:ext uri="{FF2B5EF4-FFF2-40B4-BE49-F238E27FC236}">
                <a16:creationId xmlns:a16="http://schemas.microsoft.com/office/drawing/2014/main" id="{3A958773-2C42-4129-B5A5-DA471F398E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26890" y="5972001"/>
            <a:ext cx="1752600" cy="908119"/>
          </a:xfrm>
          <a:prstGeom prst="rect">
            <a:avLst/>
          </a:prstGeom>
        </p:spPr>
      </p:pic>
      <p:pic>
        <p:nvPicPr>
          <p:cNvPr id="7" name="Picture 6" descr="Graphical user interface, logo&#10;&#10;Description automatically generated">
            <a:extLst>
              <a:ext uri="{FF2B5EF4-FFF2-40B4-BE49-F238E27FC236}">
                <a16:creationId xmlns:a16="http://schemas.microsoft.com/office/drawing/2014/main" id="{5882181E-CB97-4E6F-AF94-585FA61A4B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40953" y="6009341"/>
            <a:ext cx="3889376" cy="833437"/>
          </a:xfrm>
          <a:prstGeom prst="rect">
            <a:avLst/>
          </a:prstGeom>
        </p:spPr>
      </p:pic>
      <p:pic>
        <p:nvPicPr>
          <p:cNvPr id="8" name="Graphic 7">
            <a:hlinkClick r:id="rId4"/>
            <a:extLst>
              <a:ext uri="{FF2B5EF4-FFF2-40B4-BE49-F238E27FC236}">
                <a16:creationId xmlns:a16="http://schemas.microsoft.com/office/drawing/2014/main" id="{C0FB8206-FAD6-43B0-87BB-5B6E69E013E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5650" y="6278686"/>
            <a:ext cx="400050" cy="400050"/>
          </a:xfrm>
          <a:prstGeom prst="rect">
            <a:avLst/>
          </a:prstGeom>
        </p:spPr>
      </p:pic>
      <p:pic>
        <p:nvPicPr>
          <p:cNvPr id="9" name="Graphic 8">
            <a:hlinkClick r:id="rId7"/>
            <a:extLst>
              <a:ext uri="{FF2B5EF4-FFF2-40B4-BE49-F238E27FC236}">
                <a16:creationId xmlns:a16="http://schemas.microsoft.com/office/drawing/2014/main" id="{4C1523C8-0CE7-4D17-8DAD-8B11FDC6D63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8127" y="6278686"/>
            <a:ext cx="400050" cy="400050"/>
          </a:xfrm>
          <a:prstGeom prst="rect">
            <a:avLst/>
          </a:prstGeom>
        </p:spPr>
      </p:pic>
      <p:pic>
        <p:nvPicPr>
          <p:cNvPr id="10" name="Graphic 9">
            <a:hlinkClick r:id="rId10"/>
            <a:extLst>
              <a:ext uri="{FF2B5EF4-FFF2-40B4-BE49-F238E27FC236}">
                <a16:creationId xmlns:a16="http://schemas.microsoft.com/office/drawing/2014/main" id="{F2C0C45D-46EB-4E88-B928-40A47D7F968F}"/>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62763" y="6278685"/>
            <a:ext cx="400051" cy="400051"/>
          </a:xfrm>
          <a:prstGeom prst="rect">
            <a:avLst/>
          </a:prstGeom>
        </p:spPr>
      </p:pic>
    </p:spTree>
    <p:extLst>
      <p:ext uri="{BB962C8B-B14F-4D97-AF65-F5344CB8AC3E}">
        <p14:creationId xmlns:p14="http://schemas.microsoft.com/office/powerpoint/2010/main" val="2438013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HQIC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l">
              <a:defRPr sz="4500"/>
            </a:lvl1pPr>
          </a:lstStyle>
          <a:p>
            <a:r>
              <a:rPr lang="en-US" dirty="0"/>
              <a:t>Title/Series/Recurring Event</a:t>
            </a:r>
          </a:p>
        </p:txBody>
      </p:sp>
      <p:sp>
        <p:nvSpPr>
          <p:cNvPr id="3" name="Subtitle 2"/>
          <p:cNvSpPr>
            <a:spLocks noGrp="1"/>
          </p:cNvSpPr>
          <p:nvPr>
            <p:ph type="subTitle" idx="1" hasCustomPrompt="1"/>
          </p:nvPr>
        </p:nvSpPr>
        <p:spPr>
          <a:xfrm>
            <a:off x="1524000" y="3602038"/>
            <a:ext cx="9144000" cy="1655762"/>
          </a:xfrm>
        </p:spPr>
        <p:txBody>
          <a:bodyPr/>
          <a:lstStyle>
            <a:lvl1pPr marL="0" indent="0" algn="l">
              <a:buNone/>
              <a:defRPr sz="2400">
                <a:solidFill>
                  <a:srgbClr val="5858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Subject (if part of a series or recurring event)</a:t>
            </a:r>
            <a:br>
              <a:rPr lang="en-US" dirty="0"/>
            </a:br>
            <a:r>
              <a:rPr lang="en-US" dirty="0"/>
              <a:t>Date of presentation (Month DD, YYYY)</a:t>
            </a:r>
          </a:p>
          <a:p>
            <a:r>
              <a:rPr lang="en-US" dirty="0"/>
              <a:t>Other info</a:t>
            </a:r>
          </a:p>
        </p:txBody>
      </p:sp>
      <p:sp>
        <p:nvSpPr>
          <p:cNvPr id="6" name="Slide Number Placeholder 5"/>
          <p:cNvSpPr>
            <a:spLocks noGrp="1"/>
          </p:cNvSpPr>
          <p:nvPr>
            <p:ph type="sldNum" sz="quarter" idx="12"/>
          </p:nvPr>
        </p:nvSpPr>
        <p:spPr/>
        <p:txBody>
          <a:bodyPr/>
          <a:lstStyle>
            <a:lvl1pPr algn="ctr">
              <a:defRPr/>
            </a:lvl1pPr>
          </a:lstStyle>
          <a:p>
            <a:fld id="{953D466F-0B71-3646-A63E-72276CFD0D9A}" type="slidenum">
              <a:rPr lang="en-US" smtClean="0"/>
              <a:pPr/>
              <a:t>‹#›</a:t>
            </a:fld>
            <a:endParaRPr lang="en-US" dirty="0"/>
          </a:p>
        </p:txBody>
      </p:sp>
      <p:sp>
        <p:nvSpPr>
          <p:cNvPr id="4" name="Rectangle 3">
            <a:extLst>
              <a:ext uri="{FF2B5EF4-FFF2-40B4-BE49-F238E27FC236}">
                <a16:creationId xmlns:a16="http://schemas.microsoft.com/office/drawing/2014/main" id="{B8B4D225-8989-4F4E-A522-F1FF9C72558E}"/>
              </a:ext>
            </a:extLst>
          </p:cNvPr>
          <p:cNvSpPr/>
          <p:nvPr userDrawn="1"/>
        </p:nvSpPr>
        <p:spPr>
          <a:xfrm>
            <a:off x="8305800" y="6172200"/>
            <a:ext cx="3810000" cy="5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Graphical user interface, logo&#10;&#10;Description automatically generated">
            <a:extLst>
              <a:ext uri="{FF2B5EF4-FFF2-40B4-BE49-F238E27FC236}">
                <a16:creationId xmlns:a16="http://schemas.microsoft.com/office/drawing/2014/main" id="{5882181E-CB97-4E6F-AF94-585FA61A4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341" y="5997887"/>
            <a:ext cx="3889376" cy="833437"/>
          </a:xfrm>
          <a:prstGeom prst="rect">
            <a:avLst/>
          </a:prstGeom>
        </p:spPr>
      </p:pic>
      <p:pic>
        <p:nvPicPr>
          <p:cNvPr id="8" name="Graphic 7">
            <a:hlinkClick r:id="rId3"/>
            <a:extLst>
              <a:ext uri="{FF2B5EF4-FFF2-40B4-BE49-F238E27FC236}">
                <a16:creationId xmlns:a16="http://schemas.microsoft.com/office/drawing/2014/main" id="{C0FB8206-FAD6-43B0-87BB-5B6E69E013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5650" y="6278686"/>
            <a:ext cx="400050" cy="400050"/>
          </a:xfrm>
          <a:prstGeom prst="rect">
            <a:avLst/>
          </a:prstGeom>
        </p:spPr>
      </p:pic>
      <p:pic>
        <p:nvPicPr>
          <p:cNvPr id="9" name="Graphic 8">
            <a:hlinkClick r:id="rId6"/>
            <a:extLst>
              <a:ext uri="{FF2B5EF4-FFF2-40B4-BE49-F238E27FC236}">
                <a16:creationId xmlns:a16="http://schemas.microsoft.com/office/drawing/2014/main" id="{4C1523C8-0CE7-4D17-8DAD-8B11FDC6D63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8127" y="6278686"/>
            <a:ext cx="400050" cy="400050"/>
          </a:xfrm>
          <a:prstGeom prst="rect">
            <a:avLst/>
          </a:prstGeom>
        </p:spPr>
      </p:pic>
      <p:pic>
        <p:nvPicPr>
          <p:cNvPr id="10" name="Graphic 9">
            <a:hlinkClick r:id="rId9"/>
            <a:extLst>
              <a:ext uri="{FF2B5EF4-FFF2-40B4-BE49-F238E27FC236}">
                <a16:creationId xmlns:a16="http://schemas.microsoft.com/office/drawing/2014/main" id="{F2C0C45D-46EB-4E88-B928-40A47D7F968F}"/>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562763" y="6278685"/>
            <a:ext cx="400051" cy="400051"/>
          </a:xfrm>
          <a:prstGeom prst="rect">
            <a:avLst/>
          </a:prstGeom>
        </p:spPr>
      </p:pic>
      <p:pic>
        <p:nvPicPr>
          <p:cNvPr id="12" name="Graphic 11">
            <a:extLst>
              <a:ext uri="{FF2B5EF4-FFF2-40B4-BE49-F238E27FC236}">
                <a16:creationId xmlns:a16="http://schemas.microsoft.com/office/drawing/2014/main" id="{C039CF2B-802A-4AB5-AB2C-6ECF683DF24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177283" y="6199324"/>
            <a:ext cx="1851020" cy="510626"/>
          </a:xfrm>
          <a:prstGeom prst="rect">
            <a:avLst/>
          </a:prstGeom>
        </p:spPr>
      </p:pic>
    </p:spTree>
    <p:extLst>
      <p:ext uri="{BB962C8B-B14F-4D97-AF65-F5344CB8AC3E}">
        <p14:creationId xmlns:p14="http://schemas.microsoft.com/office/powerpoint/2010/main" val="2622981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efore we beg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Before We Begin</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4520405"/>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Be sure to add </a:t>
            </a:r>
            <a:r>
              <a:rPr kumimoji="0" lang="en-US" sz="2400" b="0" i="0" u="none" strike="noStrike" kern="1200" cap="none" spc="0" normalizeH="0" baseline="0" noProof="0" dirty="0">
                <a:ln>
                  <a:noFill/>
                </a:ln>
                <a:solidFill>
                  <a:schemeClr val="accent1"/>
                </a:solidFill>
                <a:effectLst/>
                <a:uLnTx/>
                <a:uFillTx/>
                <a:latin typeface="Calibri"/>
                <a:ea typeface="+mn-ea"/>
                <a:cs typeface="+mn-cs"/>
                <a:hlinkClick r:id="rId2"/>
              </a:rPr>
              <a:t>qiconnect@telligen.com</a:t>
            </a:r>
            <a:r>
              <a:rPr kumimoji="0" lang="en-US" sz="2400" b="0" i="0" u="none" strike="noStrike" kern="1200" cap="none" spc="0" normalizeH="0" baseline="0" noProof="0" dirty="0">
                <a:ln>
                  <a:noFill/>
                </a:ln>
                <a:solidFill>
                  <a:schemeClr val="accent1"/>
                </a:solidFill>
                <a:effectLst/>
                <a:uLnTx/>
                <a:uFillTx/>
                <a:latin typeface="Calibri"/>
                <a:ea typeface="+mn-ea"/>
                <a:cs typeface="+mn-cs"/>
              </a:rPr>
              <a:t> </a:t>
            </a:r>
            <a:r>
              <a:rPr kumimoji="0" lang="en-US" sz="2400" b="0" i="0" u="none" strike="noStrike" kern="1200" cap="none" spc="0" normalizeH="0" baseline="0" noProof="0" dirty="0">
                <a:ln>
                  <a:noFill/>
                </a:ln>
                <a:solidFill>
                  <a:srgbClr val="59595B"/>
                </a:solidFill>
                <a:effectLst/>
                <a:uLnTx/>
                <a:uFillTx/>
                <a:latin typeface="Calibri"/>
                <a:ea typeface="+mn-ea"/>
                <a:cs typeface="+mn-cs"/>
              </a:rPr>
              <a:t>to your trusted list of email contacts</a:t>
            </a:r>
          </a:p>
          <a:p>
            <a:pPr marL="628650" marR="0" lvl="1"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If you unsubscribe, you’ll miss out on every communication we share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We’re on social media, follow us for updates and events!</a:t>
            </a: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	Facebook: </a:t>
            </a:r>
            <a:r>
              <a:rPr lang="en-US" sz="2400" dirty="0">
                <a:hlinkClick r:id="rId3"/>
              </a:rPr>
              <a:t>https://www.facebook.com/telligenqiconnect</a:t>
            </a: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	LinkedIn: </a:t>
            </a:r>
            <a:r>
              <a:rPr lang="en-US" sz="2400" dirty="0">
                <a:hlinkClick r:id="rId4"/>
              </a:rPr>
              <a:t>https://www.linkedin.com/company/telligen-qin-qio/</a:t>
            </a: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	Twitter: </a:t>
            </a:r>
            <a:r>
              <a:rPr lang="en-US" sz="2400" dirty="0">
                <a:hlinkClick r:id="rId5"/>
              </a:rPr>
              <a:t>https://twitter.com/TelligenQI</a:t>
            </a:r>
            <a:endParaRPr lang="en-US" sz="2400" dirty="0"/>
          </a:p>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(Insert any relative campaigns/initiatives here such as the #PLEDGE270)</a:t>
            </a:r>
          </a:p>
          <a:p>
            <a:pPr marL="457200" marR="0" lvl="1"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p:txBody>
      </p:sp>
      <p:pic>
        <p:nvPicPr>
          <p:cNvPr id="11" name="Graphic 10">
            <a:hlinkClick r:id="rId4"/>
            <a:extLst>
              <a:ext uri="{FF2B5EF4-FFF2-40B4-BE49-F238E27FC236}">
                <a16:creationId xmlns:a16="http://schemas.microsoft.com/office/drawing/2014/main" id="{5A04F460-A48B-4113-9605-E3D540356CD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801" y="3949216"/>
            <a:ext cx="400050" cy="400050"/>
          </a:xfrm>
          <a:prstGeom prst="rect">
            <a:avLst/>
          </a:prstGeom>
        </p:spPr>
      </p:pic>
      <p:pic>
        <p:nvPicPr>
          <p:cNvPr id="12" name="Graphic 11">
            <a:hlinkClick r:id="rId5"/>
            <a:extLst>
              <a:ext uri="{FF2B5EF4-FFF2-40B4-BE49-F238E27FC236}">
                <a16:creationId xmlns:a16="http://schemas.microsoft.com/office/drawing/2014/main" id="{7408705C-9F63-4C96-86AE-04D0D0C548B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5474" y="4581801"/>
            <a:ext cx="400050" cy="400050"/>
          </a:xfrm>
          <a:prstGeom prst="rect">
            <a:avLst/>
          </a:prstGeom>
        </p:spPr>
      </p:pic>
      <p:pic>
        <p:nvPicPr>
          <p:cNvPr id="14" name="Graphic 13">
            <a:hlinkClick r:id="rId3"/>
            <a:extLst>
              <a:ext uri="{FF2B5EF4-FFF2-40B4-BE49-F238E27FC236}">
                <a16:creationId xmlns:a16="http://schemas.microsoft.com/office/drawing/2014/main" id="{FC271886-B129-427F-9D61-F02698CE06F5}"/>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6800" y="3313983"/>
            <a:ext cx="400051" cy="400051"/>
          </a:xfrm>
          <a:prstGeom prst="rect">
            <a:avLst/>
          </a:prstGeom>
        </p:spPr>
      </p:pic>
    </p:spTree>
    <p:extLst>
      <p:ext uri="{BB962C8B-B14F-4D97-AF65-F5344CB8AC3E}">
        <p14:creationId xmlns:p14="http://schemas.microsoft.com/office/powerpoint/2010/main" val="24793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lide Number"/>
          <p:cNvSpPr txBox="1">
            <a:spLocks noGrp="1"/>
          </p:cNvSpPr>
          <p:nvPr>
            <p:ph type="sldNum" sz="quarter" idx="2"/>
          </p:nvPr>
        </p:nvSpPr>
        <p:spPr>
          <a:xfrm>
            <a:off x="11582400" y="6432209"/>
            <a:ext cx="226983" cy="230832"/>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34435C57-4BA8-447C-AC13-BD31671D85BF}"/>
              </a:ext>
            </a:extLst>
          </p:cNvPr>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Telligen Supports Quality Improvement (QI)</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3826689"/>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Telligen is a population health solutions company (www.telligen.com)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Our Mission: Transform Lives and Economies by Improving Health</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We partner with U.S. government agencies, state Medicaid agencies, and health plans to improve health outcomes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In November 2019, Telligen was selected by the Centers for Medicare &amp; Medicaid Services (CMS) to serve as the Quality Innovation Network-Quality Improvement Organization (QIN-QIO) for Colorado, Illinois, Iowa and Oklahoma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In October 2020, Telligen was selected by CMS to serve as a Hospital Quality Improvement Contractor (HQIC) to provide targeted quality improvement assistance to small, rural and critical access hospitals</a:t>
            </a:r>
          </a:p>
        </p:txBody>
      </p:sp>
    </p:spTree>
    <p:extLst>
      <p:ext uri="{BB962C8B-B14F-4D97-AF65-F5344CB8AC3E}">
        <p14:creationId xmlns:p14="http://schemas.microsoft.com/office/powerpoint/2010/main" val="4160169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What Do QIN-QIOs Do?</a:t>
            </a:r>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417037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9595B"/>
                </a:solidFill>
                <a:effectLst/>
                <a:uLnTx/>
                <a:uFillTx/>
                <a:latin typeface="Calibri"/>
                <a:ea typeface="+mn-ea"/>
                <a:cs typeface="+mn-cs"/>
              </a:rPr>
              <a:t>QIO Program Purpose</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To improve the efficiency, effectiveness, economy, and quality of services delivered to Medicare beneficiaries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9595B"/>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9595B"/>
                </a:solidFill>
                <a:effectLst/>
                <a:uLnTx/>
                <a:uFillTx/>
                <a:latin typeface="Calibri"/>
                <a:ea typeface="+mn-ea"/>
                <a:cs typeface="+mn-cs"/>
              </a:rPr>
              <a:t>QIN-QIOs</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Bring Medicare beneficiaries, providers and communities together in data-driven initiatives that increase patient safety, make communities healthier, better coordinate post-hospital care, and improve clinical quality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59595B"/>
              </a:solidFill>
              <a:effectLst/>
              <a:uLnTx/>
              <a:uFillTx/>
              <a:latin typeface="Calibri"/>
              <a:ea typeface="+mn-ea"/>
              <a:cs typeface="+mn-cs"/>
            </a:endParaRP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Provide technical assistance and convene learning and action networks at no-cost to support healthcare QI at the community level</a:t>
            </a:r>
          </a:p>
        </p:txBody>
      </p:sp>
    </p:spTree>
    <p:extLst>
      <p:ext uri="{BB962C8B-B14F-4D97-AF65-F5344CB8AC3E}">
        <p14:creationId xmlns:p14="http://schemas.microsoft.com/office/powerpoint/2010/main" val="3642909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view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97D38C-96A9-4FAE-85DE-888F5169674F}"/>
              </a:ext>
            </a:extLst>
          </p:cNvPr>
          <p:cNvSpPr txBox="1">
            <a:spLocks/>
          </p:cNvSpPr>
          <p:nvPr userDrawn="1"/>
        </p:nvSpPr>
        <p:spPr>
          <a:xfrm>
            <a:off x="838200" y="1828800"/>
            <a:ext cx="5181600" cy="4388894"/>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Quality improvement expertise to include comprehensive COVID-19 support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Customized technical assistance  ̶  Telligen has expertise in Human-Centered Design, Community Organizing, Motivational Interviewing, Patient and Family Engagement, and TeamSTEPPS®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Timely, relevant, and useful tools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Actionable data, analytics support, and national benchmarking</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What We – Offer At No Cost!</a:t>
            </a:r>
          </a:p>
        </p:txBody>
      </p:sp>
      <p:sp>
        <p:nvSpPr>
          <p:cNvPr id="17" name="TextBox 16">
            <a:extLst>
              <a:ext uri="{FF2B5EF4-FFF2-40B4-BE49-F238E27FC236}">
                <a16:creationId xmlns:a16="http://schemas.microsoft.com/office/drawing/2014/main" id="{1069AF64-82E6-4EA6-A2F5-5AA881B9C5F1}"/>
              </a:ext>
            </a:extLst>
          </p:cNvPr>
          <p:cNvSpPr txBox="1"/>
          <p:nvPr userDrawn="1"/>
        </p:nvSpPr>
        <p:spPr>
          <a:xfrm>
            <a:off x="6172200" y="1835287"/>
            <a:ext cx="5181600" cy="3621504"/>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A network to share and spread your best practices and outcomes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Extension for Community Healthcare Outcomes (ECHO) series with case-based learning. Telligen is a trained ECHO hub.</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Learning collaboratives using the Institute of Healthcare Improvement’s (IHI) Breakthrough Series Collaborative model </a:t>
            </a:r>
          </a:p>
        </p:txBody>
      </p:sp>
    </p:spTree>
    <p:extLst>
      <p:ext uri="{BB962C8B-B14F-4D97-AF65-F5344CB8AC3E}">
        <p14:creationId xmlns:p14="http://schemas.microsoft.com/office/powerpoint/2010/main" val="300711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verview #4">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97D38C-96A9-4FAE-85DE-888F5169674F}"/>
              </a:ext>
            </a:extLst>
          </p:cNvPr>
          <p:cNvSpPr txBox="1">
            <a:spLocks/>
          </p:cNvSpPr>
          <p:nvPr userDrawn="1"/>
        </p:nvSpPr>
        <p:spPr>
          <a:xfrm>
            <a:off x="5634789" y="2379109"/>
            <a:ext cx="6248400" cy="2964914"/>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Telligen QI Connect™ initiatives place healthcare providers and consumers at the center to make healthcare safer, more accessible, and more cost-effective through the Centers for Medicare &amp; Medicaid Services (CMS) Quality Innovation Network-Quality Improvement Organization (QIN-QIO) and Hospital Quality Improvement Contractor (HQIC) programs.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Telligen QI Connect™ is operated by Telligen, which is funded by CMS to deliver improvement services at no cost to you or your organization.</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5634789" y="1815976"/>
            <a:ext cx="5492416"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Telligen QI Connect™</a:t>
            </a:r>
          </a:p>
        </p:txBody>
      </p:sp>
      <p:pic>
        <p:nvPicPr>
          <p:cNvPr id="9" name="Picture 2">
            <a:extLst>
              <a:ext uri="{FF2B5EF4-FFF2-40B4-BE49-F238E27FC236}">
                <a16:creationId xmlns:a16="http://schemas.microsoft.com/office/drawing/2014/main" id="{CB2EBEBA-CD56-46B2-9C76-32D5A8BAAE7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85800" y="217284"/>
            <a:ext cx="4803696" cy="642343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User network outline">
            <a:extLst>
              <a:ext uri="{FF2B5EF4-FFF2-40B4-BE49-F238E27FC236}">
                <a16:creationId xmlns:a16="http://schemas.microsoft.com/office/drawing/2014/main" id="{D69B434D-4C45-4246-BD59-B6D3267F6D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34789" y="1145014"/>
            <a:ext cx="651711" cy="651711"/>
          </a:xfrm>
          <a:prstGeom prst="rect">
            <a:avLst/>
          </a:prstGeom>
        </p:spPr>
      </p:pic>
    </p:spTree>
    <p:extLst>
      <p:ext uri="{BB962C8B-B14F-4D97-AF65-F5344CB8AC3E}">
        <p14:creationId xmlns:p14="http://schemas.microsoft.com/office/powerpoint/2010/main" val="956243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verview #5">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7162800" y="1367676"/>
            <a:ext cx="3581400"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Focus Areas</a:t>
            </a:r>
          </a:p>
        </p:txBody>
      </p:sp>
      <p:pic>
        <p:nvPicPr>
          <p:cNvPr id="1026" name="Picture 2">
            <a:extLst>
              <a:ext uri="{FF2B5EF4-FFF2-40B4-BE49-F238E27FC236}">
                <a16:creationId xmlns:a16="http://schemas.microsoft.com/office/drawing/2014/main" id="{E3232388-13C8-4CA2-A654-386F366FA34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85800" y="501692"/>
            <a:ext cx="6728741" cy="58546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9CC86B9-4345-486C-955E-F8BCCB21328C}"/>
              </a:ext>
            </a:extLst>
          </p:cNvPr>
          <p:cNvSpPr txBox="1">
            <a:spLocks/>
          </p:cNvSpPr>
          <p:nvPr userDrawn="1"/>
        </p:nvSpPr>
        <p:spPr>
          <a:xfrm>
            <a:off x="7162800" y="1952928"/>
            <a:ext cx="4724400" cy="3508653"/>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COVID-19 Response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Public Health Emergency Preparedness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Hospital Leader Engagement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Behavior Health and Opioid Misuse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Immunizations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Patient Safety</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Antibiotic Stewardship</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Nursing Home Quality</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Chronic Disease Management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B"/>
                </a:solidFill>
                <a:effectLst/>
                <a:uLnTx/>
                <a:uFillTx/>
                <a:latin typeface="Calibri"/>
                <a:ea typeface="+mn-ea"/>
                <a:cs typeface="+mn-cs"/>
              </a:rPr>
              <a:t>Care Coordination</a:t>
            </a:r>
          </a:p>
        </p:txBody>
      </p:sp>
      <p:pic>
        <p:nvPicPr>
          <p:cNvPr id="4" name="Graphic 3" descr="Bullseye outline">
            <a:extLst>
              <a:ext uri="{FF2B5EF4-FFF2-40B4-BE49-F238E27FC236}">
                <a16:creationId xmlns:a16="http://schemas.microsoft.com/office/drawing/2014/main" id="{DA201AE6-27C6-4A13-90EB-B60D3DDAA23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66448" y="783644"/>
            <a:ext cx="631508" cy="631508"/>
          </a:xfrm>
          <a:prstGeom prst="rect">
            <a:avLst/>
          </a:prstGeom>
        </p:spPr>
      </p:pic>
    </p:spTree>
    <p:extLst>
      <p:ext uri="{BB962C8B-B14F-4D97-AF65-F5344CB8AC3E}">
        <p14:creationId xmlns:p14="http://schemas.microsoft.com/office/powerpoint/2010/main" val="525063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ebsit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extBox 7">
            <a:extLst>
              <a:ext uri="{FF2B5EF4-FFF2-40B4-BE49-F238E27FC236}">
                <a16:creationId xmlns:a16="http://schemas.microsoft.com/office/drawing/2014/main" id="{9DFBB1FD-92B5-4F30-9B68-22C81E2B56B0}"/>
              </a:ext>
            </a:extLst>
          </p:cNvPr>
          <p:cNvSpPr txBox="1"/>
          <p:nvPr userDrawn="1"/>
        </p:nvSpPr>
        <p:spPr>
          <a:xfrm>
            <a:off x="6781800" y="2311569"/>
            <a:ext cx="5181600"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www.telligenqiconnect.com</a:t>
            </a:r>
          </a:p>
        </p:txBody>
      </p:sp>
      <p:sp>
        <p:nvSpPr>
          <p:cNvPr id="17" name="TextBox 16">
            <a:extLst>
              <a:ext uri="{FF2B5EF4-FFF2-40B4-BE49-F238E27FC236}">
                <a16:creationId xmlns:a16="http://schemas.microsoft.com/office/drawing/2014/main" id="{1069AF64-82E6-4EA6-A2F5-5AA881B9C5F1}"/>
              </a:ext>
            </a:extLst>
          </p:cNvPr>
          <p:cNvSpPr txBox="1"/>
          <p:nvPr userDrawn="1"/>
        </p:nvSpPr>
        <p:spPr>
          <a:xfrm>
            <a:off x="6781800" y="2819400"/>
            <a:ext cx="5181600" cy="1754326"/>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Visit our website to view featured stories, access resources, listen to our podcasts, log in to the secure portal, watch recorded events, or register for upcoming ones.</a:t>
            </a:r>
          </a:p>
        </p:txBody>
      </p:sp>
      <p:pic>
        <p:nvPicPr>
          <p:cNvPr id="5" name="Picture 4">
            <a:extLst>
              <a:ext uri="{FF2B5EF4-FFF2-40B4-BE49-F238E27FC236}">
                <a16:creationId xmlns:a16="http://schemas.microsoft.com/office/drawing/2014/main" id="{9016DA7F-32D2-4CF9-8E59-B3F1237DB7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1" y="914400"/>
            <a:ext cx="5797274" cy="214959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118FA96-62FA-434B-BAC8-5913B33324C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3063993"/>
            <a:ext cx="5797275" cy="2773752"/>
          </a:xfrm>
          <a:prstGeom prst="rect">
            <a:avLst/>
          </a:prstGeom>
          <a:ln>
            <a:noFill/>
          </a:ln>
          <a:effectLst>
            <a:outerShdw blurRad="292100" dist="139700" dir="2700000" algn="tl" rotWithShape="0">
              <a:srgbClr val="333333">
                <a:alpha val="65000"/>
              </a:srgbClr>
            </a:outerShdw>
          </a:effectLst>
        </p:spPr>
      </p:pic>
      <p:pic>
        <p:nvPicPr>
          <p:cNvPr id="15" name="Graphic 14" descr="Internet outline">
            <a:extLst>
              <a:ext uri="{FF2B5EF4-FFF2-40B4-BE49-F238E27FC236}">
                <a16:creationId xmlns:a16="http://schemas.microsoft.com/office/drawing/2014/main" id="{2446346D-1C57-4C43-AE50-02D1B6CE91B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81800" y="1600454"/>
            <a:ext cx="914400" cy="914400"/>
          </a:xfrm>
          <a:prstGeom prst="rect">
            <a:avLst/>
          </a:prstGeom>
        </p:spPr>
      </p:pic>
    </p:spTree>
    <p:extLst>
      <p:ext uri="{BB962C8B-B14F-4D97-AF65-F5344CB8AC3E}">
        <p14:creationId xmlns:p14="http://schemas.microsoft.com/office/powerpoint/2010/main" val="514588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ure Portal">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AF1148-850B-472C-BA9E-62FAAF49355C}"/>
              </a:ext>
            </a:extLst>
          </p:cNvPr>
          <p:cNvSpPr txBox="1"/>
          <p:nvPr userDrawn="1"/>
        </p:nvSpPr>
        <p:spPr>
          <a:xfrm>
            <a:off x="6100010" y="1824252"/>
            <a:ext cx="5277853" cy="507831"/>
          </a:xfrm>
          <a:prstGeom prst="rect">
            <a:avLst/>
          </a:prstGeom>
          <a:noFill/>
        </p:spPr>
        <p:txBody>
          <a:bodyPr wrap="square">
            <a:spAutoFit/>
          </a:bodyPr>
          <a:lstStyle/>
          <a:p>
            <a:pPr algn="l"/>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Secure Portal</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11" name="TextBox 10">
            <a:extLst>
              <a:ext uri="{FF2B5EF4-FFF2-40B4-BE49-F238E27FC236}">
                <a16:creationId xmlns:a16="http://schemas.microsoft.com/office/drawing/2014/main" id="{D6207CDE-D218-4793-9A6F-54608703BF6B}"/>
              </a:ext>
            </a:extLst>
          </p:cNvPr>
          <p:cNvSpPr txBox="1"/>
          <p:nvPr userDrawn="1"/>
        </p:nvSpPr>
        <p:spPr>
          <a:xfrm>
            <a:off x="6095999" y="2332083"/>
            <a:ext cx="5257800" cy="2854115"/>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The Telligen QI Connect™ Secure Portal provides users exclusive access to events, tools, resources and data reports to support your healthcare quality improvement work with Telligen.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9595B"/>
                </a:solidFill>
                <a:effectLst/>
                <a:uLnTx/>
                <a:uFillTx/>
                <a:latin typeface="Calibri"/>
                <a:ea typeface="+mn-ea"/>
                <a:cs typeface="+mn-cs"/>
              </a:rPr>
              <a:t>The online network offers an opportunity to share and learn about innovative practices, all at no cost.</a:t>
            </a:r>
          </a:p>
        </p:txBody>
      </p:sp>
      <p:pic>
        <p:nvPicPr>
          <p:cNvPr id="2050" name="Picture 2">
            <a:extLst>
              <a:ext uri="{FF2B5EF4-FFF2-40B4-BE49-F238E27FC236}">
                <a16:creationId xmlns:a16="http://schemas.microsoft.com/office/drawing/2014/main" id="{0DB928A4-807A-484A-8389-E8CAE5FFA91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18267" y="750229"/>
            <a:ext cx="4744015" cy="3154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5513816-F8D8-4C48-9054-606F7D3D1D2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18267" y="2858953"/>
            <a:ext cx="4744122" cy="315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Graphic 4" descr="Lock outline">
            <a:extLst>
              <a:ext uri="{FF2B5EF4-FFF2-40B4-BE49-F238E27FC236}">
                <a16:creationId xmlns:a16="http://schemas.microsoft.com/office/drawing/2014/main" id="{52F45A82-786E-43B7-914F-61340EA41C7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95999" y="1371600"/>
            <a:ext cx="533401" cy="533401"/>
          </a:xfrm>
          <a:prstGeom prst="rect">
            <a:avLst/>
          </a:prstGeom>
        </p:spPr>
      </p:pic>
    </p:spTree>
    <p:extLst>
      <p:ext uri="{BB962C8B-B14F-4D97-AF65-F5344CB8AC3E}">
        <p14:creationId xmlns:p14="http://schemas.microsoft.com/office/powerpoint/2010/main" val="2395809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day's Speaker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43200" y="1588920"/>
            <a:ext cx="8610600" cy="1280160"/>
          </a:xfrm>
        </p:spPr>
        <p:txBody>
          <a:bodyPr/>
          <a:lstStyle>
            <a:lvl1pPr marL="0" indent="0">
              <a:buNone/>
              <a:defRPr sz="1800"/>
            </a:lvl1pPr>
            <a:lvl2pPr marL="342900" indent="0">
              <a:buNone/>
              <a:defRPr sz="1600"/>
            </a:lvl2pPr>
            <a:lvl3pPr marL="685800" indent="0">
              <a:buNone/>
              <a:defRPr sz="1200"/>
            </a:lvl3pPr>
            <a:lvl4pPr marL="1028700" indent="0">
              <a:buNone/>
              <a:defRPr sz="1100"/>
            </a:lvl4pPr>
          </a:lstStyle>
          <a:p>
            <a:pPr lvl="0"/>
            <a:r>
              <a:rPr lang="en-US" dirty="0"/>
              <a:t>Name (+ Professional Credentials), Title and Organization</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7" name="TextBox 6">
            <a:extLst>
              <a:ext uri="{FF2B5EF4-FFF2-40B4-BE49-F238E27FC236}">
                <a16:creationId xmlns:a16="http://schemas.microsoft.com/office/drawing/2014/main" id="{4AA1AB03-75E5-466E-8FBD-F10517A9F6EE}"/>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Today’s Speaker(s)</a:t>
            </a:r>
            <a:endParaRPr lang="en-US" dirty="0"/>
          </a:p>
        </p:txBody>
      </p:sp>
      <p:sp>
        <p:nvSpPr>
          <p:cNvPr id="9" name="Picture Placeholder 2">
            <a:extLst>
              <a:ext uri="{FF2B5EF4-FFF2-40B4-BE49-F238E27FC236}">
                <a16:creationId xmlns:a16="http://schemas.microsoft.com/office/drawing/2014/main" id="{92BB4012-9E24-4555-A65D-6C2F42DF6045}"/>
              </a:ext>
            </a:extLst>
          </p:cNvPr>
          <p:cNvSpPr>
            <a:spLocks noGrp="1" noChangeAspect="1"/>
          </p:cNvSpPr>
          <p:nvPr>
            <p:ph type="pic" idx="14" hasCustomPrompt="1"/>
          </p:nvPr>
        </p:nvSpPr>
        <p:spPr>
          <a:xfrm>
            <a:off x="1029311" y="1588920"/>
            <a:ext cx="1521248" cy="1280160"/>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Paste headshot or click to upload a guest speaker</a:t>
            </a:r>
          </a:p>
        </p:txBody>
      </p:sp>
      <p:sp>
        <p:nvSpPr>
          <p:cNvPr id="11" name="Content Placeholder 2">
            <a:extLst>
              <a:ext uri="{FF2B5EF4-FFF2-40B4-BE49-F238E27FC236}">
                <a16:creationId xmlns:a16="http://schemas.microsoft.com/office/drawing/2014/main" id="{803C2934-0882-4EE0-B2DE-BA3BE1055DF8}"/>
              </a:ext>
            </a:extLst>
          </p:cNvPr>
          <p:cNvSpPr>
            <a:spLocks noGrp="1"/>
          </p:cNvSpPr>
          <p:nvPr>
            <p:ph idx="15" hasCustomPrompt="1"/>
          </p:nvPr>
        </p:nvSpPr>
        <p:spPr>
          <a:xfrm>
            <a:off x="2743200" y="3035937"/>
            <a:ext cx="8610600" cy="1280160"/>
          </a:xfrm>
        </p:spPr>
        <p:txBody>
          <a:bodyPr/>
          <a:lstStyle>
            <a:lvl1pPr marL="0" indent="0">
              <a:buNone/>
              <a:defRPr sz="1800"/>
            </a:lvl1pPr>
            <a:lvl2pPr marL="342900" indent="0">
              <a:buNone/>
              <a:defRPr sz="1600"/>
            </a:lvl2pPr>
            <a:lvl3pPr marL="685800" indent="0">
              <a:buNone/>
              <a:defRPr sz="1200"/>
            </a:lvl3pPr>
            <a:lvl4pPr marL="1028700" indent="0">
              <a:buNone/>
              <a:defRPr sz="1100"/>
            </a:lvl4pPr>
          </a:lstStyle>
          <a:p>
            <a:pPr lvl="0"/>
            <a:r>
              <a:rPr lang="en-US" dirty="0"/>
              <a:t>Name (+ Professional Credentials), Title and Organization</a:t>
            </a:r>
          </a:p>
        </p:txBody>
      </p:sp>
      <p:sp>
        <p:nvSpPr>
          <p:cNvPr id="12" name="Picture Placeholder 2">
            <a:extLst>
              <a:ext uri="{FF2B5EF4-FFF2-40B4-BE49-F238E27FC236}">
                <a16:creationId xmlns:a16="http://schemas.microsoft.com/office/drawing/2014/main" id="{98C26845-DA21-4842-A44E-BE60D7496F48}"/>
              </a:ext>
            </a:extLst>
          </p:cNvPr>
          <p:cNvSpPr>
            <a:spLocks noGrp="1" noChangeAspect="1"/>
          </p:cNvSpPr>
          <p:nvPr>
            <p:ph type="pic" idx="16" hasCustomPrompt="1"/>
          </p:nvPr>
        </p:nvSpPr>
        <p:spPr>
          <a:xfrm>
            <a:off x="1029311" y="3035937"/>
            <a:ext cx="1521248" cy="1280160"/>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Paste headshot or click to upload a guest speaker</a:t>
            </a:r>
          </a:p>
        </p:txBody>
      </p:sp>
      <p:sp>
        <p:nvSpPr>
          <p:cNvPr id="13" name="Content Placeholder 2">
            <a:extLst>
              <a:ext uri="{FF2B5EF4-FFF2-40B4-BE49-F238E27FC236}">
                <a16:creationId xmlns:a16="http://schemas.microsoft.com/office/drawing/2014/main" id="{0604ACB0-AC39-4C7D-9792-D9BD0ABF54FD}"/>
              </a:ext>
            </a:extLst>
          </p:cNvPr>
          <p:cNvSpPr>
            <a:spLocks noGrp="1"/>
          </p:cNvSpPr>
          <p:nvPr>
            <p:ph idx="17" hasCustomPrompt="1"/>
          </p:nvPr>
        </p:nvSpPr>
        <p:spPr>
          <a:xfrm>
            <a:off x="2743200" y="4511040"/>
            <a:ext cx="8610600" cy="1280160"/>
          </a:xfrm>
        </p:spPr>
        <p:txBody>
          <a:bodyPr/>
          <a:lstStyle>
            <a:lvl1pPr marL="0" indent="0">
              <a:buNone/>
              <a:defRPr sz="1800"/>
            </a:lvl1pPr>
            <a:lvl2pPr marL="342900" indent="0">
              <a:buNone/>
              <a:defRPr sz="1600"/>
            </a:lvl2pPr>
            <a:lvl3pPr marL="685800" indent="0">
              <a:buNone/>
              <a:defRPr sz="1200"/>
            </a:lvl3pPr>
            <a:lvl4pPr marL="1028700" indent="0">
              <a:buNone/>
              <a:defRPr sz="1100"/>
            </a:lvl4pPr>
          </a:lstStyle>
          <a:p>
            <a:pPr lvl="0"/>
            <a:r>
              <a:rPr lang="en-US" dirty="0"/>
              <a:t>Name (+ Professional Credentials), Title and Organization</a:t>
            </a:r>
          </a:p>
        </p:txBody>
      </p:sp>
      <p:sp>
        <p:nvSpPr>
          <p:cNvPr id="14" name="Picture Placeholder 2">
            <a:extLst>
              <a:ext uri="{FF2B5EF4-FFF2-40B4-BE49-F238E27FC236}">
                <a16:creationId xmlns:a16="http://schemas.microsoft.com/office/drawing/2014/main" id="{4FB18EC1-B99C-41F1-B12B-C287C15000C8}"/>
              </a:ext>
            </a:extLst>
          </p:cNvPr>
          <p:cNvSpPr>
            <a:spLocks noGrp="1" noChangeAspect="1"/>
          </p:cNvSpPr>
          <p:nvPr>
            <p:ph type="pic" idx="18" hasCustomPrompt="1"/>
          </p:nvPr>
        </p:nvSpPr>
        <p:spPr>
          <a:xfrm>
            <a:off x="1029311" y="4511040"/>
            <a:ext cx="1521248" cy="1280160"/>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Paste headshot or click to upload a guest speaker</a:t>
            </a:r>
          </a:p>
        </p:txBody>
      </p:sp>
    </p:spTree>
    <p:extLst>
      <p:ext uri="{BB962C8B-B14F-4D97-AF65-F5344CB8AC3E}">
        <p14:creationId xmlns:p14="http://schemas.microsoft.com/office/powerpoint/2010/main" val="2504402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ID-19 Disclaime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COVID-19 Disclaimers</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3344505"/>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Today’s content and answers to participants’ questions reflect Telligen’s best understanding based on currently available information about COVID-19 as of Tuesday, </a:t>
            </a:r>
            <a:fld id="{4155E1CD-8EF5-40EA-BE65-2D015CED835D}" type="datetime4">
              <a:rPr kumimoji="0" lang="en-US" sz="2000" b="0" i="0" u="none" strike="noStrike" kern="1200" cap="none" spc="0" normalizeH="0" baseline="0" noProof="0" smtClean="0">
                <a:ln>
                  <a:noFill/>
                </a:ln>
                <a:solidFill>
                  <a:srgbClr val="59595B"/>
                </a:solidFill>
                <a:effectLst/>
                <a:uLnTx/>
                <a:uFillTx/>
                <a:latin typeface="Calibri"/>
                <a:ea typeface="+mn-ea"/>
                <a:cs typeface="+mn-cs"/>
              </a:rPr>
              <a:t>January 13, 2023</a:t>
            </a:fld>
            <a:r>
              <a:rPr kumimoji="0" lang="en-US" sz="2000" b="0" i="0" u="none" strike="noStrike" kern="1200" cap="none" spc="0" normalizeH="0" baseline="0" noProof="0" dirty="0">
                <a:ln>
                  <a:noFill/>
                </a:ln>
                <a:solidFill>
                  <a:srgbClr val="59595B"/>
                </a:solidFill>
                <a:effectLst/>
                <a:uLnTx/>
                <a:uFillTx/>
                <a:latin typeface="Calibri"/>
                <a:ea typeface="+mn-ea"/>
                <a:cs typeface="+mn-cs"/>
              </a:rPr>
              <a: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However, COVID-19 is an emerging, rapidly evolving situation. Therefore, it remains critically important to continually check the CDC’s most up-to-date guidance, as well as the guidance from your state/local health department. CDC guidance for COVID-19 may be adapted by state (Colorado, Illinois, Iowa and Oklahoma) and local health departments to respond to rapidly changing local circumstances.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The views expressed by the speaker do not necessarily reflect the views of Telligen or the Centers for Medicare &amp; Medicaid Services. Presentation content is for information purposes only and does not constitute medical advice; it is not intended to be a substitute for professional medical advice, diagnosis or treatment. </a:t>
            </a:r>
          </a:p>
        </p:txBody>
      </p:sp>
    </p:spTree>
    <p:extLst>
      <p:ext uri="{BB962C8B-B14F-4D97-AF65-F5344CB8AC3E}">
        <p14:creationId xmlns:p14="http://schemas.microsoft.com/office/powerpoint/2010/main" val="1776533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Disclaime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3" name="TextBox 12">
            <a:extLst>
              <a:ext uri="{FF2B5EF4-FFF2-40B4-BE49-F238E27FC236}">
                <a16:creationId xmlns:a16="http://schemas.microsoft.com/office/drawing/2014/main" id="{F82557E8-3C80-4293-840C-64A0A4956BBF}"/>
              </a:ext>
            </a:extLst>
          </p:cNvPr>
          <p:cNvSpPr txBox="1"/>
          <p:nvPr userDrawn="1"/>
        </p:nvSpPr>
        <p:spPr>
          <a:xfrm>
            <a:off x="838200" y="546184"/>
            <a:ext cx="10515600" cy="507831"/>
          </a:xfrm>
          <a:prstGeom prst="rect">
            <a:avLst/>
          </a:prstGeom>
          <a:noFill/>
        </p:spPr>
        <p:txBody>
          <a:bodyPr wrap="square">
            <a:spAutoFit/>
          </a:bodyPr>
          <a:lstStyle/>
          <a:p>
            <a:r>
              <a:rPr kumimoji="0" lang="en-US" sz="27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Video Disclaimers</a:t>
            </a:r>
            <a:endParaRPr lang="en-US" dirty="0"/>
          </a:p>
        </p:txBody>
      </p:sp>
      <p:sp>
        <p:nvSpPr>
          <p:cNvPr id="15" name="TextBox 14">
            <a:extLst>
              <a:ext uri="{FF2B5EF4-FFF2-40B4-BE49-F238E27FC236}">
                <a16:creationId xmlns:a16="http://schemas.microsoft.com/office/drawing/2014/main" id="{B3E9D389-B0F2-4BC4-A9C4-DD5DF1AD06D5}"/>
              </a:ext>
            </a:extLst>
          </p:cNvPr>
          <p:cNvSpPr txBox="1"/>
          <p:nvPr userDrawn="1"/>
        </p:nvSpPr>
        <p:spPr>
          <a:xfrm>
            <a:off x="838200" y="1825625"/>
            <a:ext cx="10515600" cy="2133918"/>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This video conference utilizes links to other websites or third-party content to offer this webinar. Telligen is providing these links or third-party content to you as a convenience and has no liability, obligation or responsibility for any correspondence, purchase or promotion between you and any third party with a link on the Website, or for any content or links displayed on such sites to which you may be linked.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Calibri"/>
                <a:ea typeface="+mn-ea"/>
                <a:cs typeface="+mn-cs"/>
              </a:rPr>
              <a:t>The information and opinions provided by third-party content are neither endorsed by nor do they necessarily reflect the opinions of Telligen or CMS. </a:t>
            </a:r>
          </a:p>
        </p:txBody>
      </p:sp>
    </p:spTree>
    <p:extLst>
      <p:ext uri="{BB962C8B-B14F-4D97-AF65-F5344CB8AC3E}">
        <p14:creationId xmlns:p14="http://schemas.microsoft.com/office/powerpoint/2010/main" val="69587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0" name="Picture 8" descr="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3567" y="6166096"/>
            <a:ext cx="2117236" cy="463304"/>
          </a:xfrm>
          <a:prstGeom prst="rect">
            <a:avLst/>
          </a:prstGeom>
          <a:ln w="12700">
            <a:miter lim="400000"/>
          </a:ln>
        </p:spPr>
      </p:pic>
      <p:sp>
        <p:nvSpPr>
          <p:cNvPr id="81" name="Title Text"/>
          <p:cNvSpPr txBox="1">
            <a:spLocks noGrp="1"/>
          </p:cNvSpPr>
          <p:nvPr>
            <p:ph type="title"/>
          </p:nvPr>
        </p:nvSpPr>
        <p:spPr>
          <a:xfrm>
            <a:off x="609600" y="273050"/>
            <a:ext cx="4011085" cy="1162050"/>
          </a:xfrm>
          <a:prstGeom prst="rect">
            <a:avLst/>
          </a:prstGeom>
        </p:spPr>
        <p:txBody>
          <a:bodyPr anchor="b"/>
          <a:lstStyle>
            <a:lvl1pPr algn="l">
              <a:defRPr sz="1500">
                <a:solidFill>
                  <a:srgbClr val="1F497D"/>
                </a:solidFill>
              </a:defRPr>
            </a:lvl1pPr>
          </a:lstStyle>
          <a:p>
            <a:r>
              <a:t>Title Text</a:t>
            </a:r>
          </a:p>
        </p:txBody>
      </p:sp>
      <p:sp>
        <p:nvSpPr>
          <p:cNvPr id="82" name="Body Level One…"/>
          <p:cNvSpPr txBox="1">
            <a:spLocks noGrp="1"/>
          </p:cNvSpPr>
          <p:nvPr>
            <p:ph type="body" idx="1"/>
          </p:nvPr>
        </p:nvSpPr>
        <p:spPr>
          <a:xfrm>
            <a:off x="4766733" y="273055"/>
            <a:ext cx="6815667" cy="5853113"/>
          </a:xfrm>
          <a:prstGeom prst="rect">
            <a:avLst/>
          </a:prstGeom>
        </p:spPr>
        <p:txBody>
          <a:bodyPr/>
          <a:lstStyle>
            <a:lvl1pPr>
              <a:spcBef>
                <a:spcPts val="525"/>
              </a:spcBef>
              <a:defRPr sz="2400"/>
            </a:lvl1pPr>
            <a:lvl2pPr marL="587828" indent="-244928">
              <a:spcBef>
                <a:spcPts val="525"/>
              </a:spcBef>
              <a:defRPr sz="2400"/>
            </a:lvl2pPr>
            <a:lvl3pPr marL="914400" indent="-228600">
              <a:spcBef>
                <a:spcPts val="525"/>
              </a:spcBef>
              <a:defRPr sz="2400"/>
            </a:lvl3pPr>
            <a:lvl4pPr marL="1303020" indent="-274320">
              <a:spcBef>
                <a:spcPts val="525"/>
              </a:spcBef>
              <a:defRPr sz="2400"/>
            </a:lvl4pPr>
            <a:lvl5pPr marL="1645920" indent="-274320">
              <a:spcBef>
                <a:spcPts val="525"/>
              </a:spcBef>
              <a:defRPr sz="2400"/>
            </a:lvl5p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half" idx="13"/>
          </p:nvPr>
        </p:nvSpPr>
        <p:spPr>
          <a:xfrm>
            <a:off x="609602" y="1435103"/>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84" name="Slide Number"/>
          <p:cNvSpPr txBox="1">
            <a:spLocks noGrp="1"/>
          </p:cNvSpPr>
          <p:nvPr>
            <p:ph type="sldNum" sz="quarter" idx="2"/>
          </p:nvPr>
        </p:nvSpPr>
        <p:spPr>
          <a:xfrm>
            <a:off x="11480803" y="6398568"/>
            <a:ext cx="226983" cy="230832"/>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8" name="Title 1">
            <a:extLst>
              <a:ext uri="{FF2B5EF4-FFF2-40B4-BE49-F238E27FC236}">
                <a16:creationId xmlns:a16="http://schemas.microsoft.com/office/drawing/2014/main" id="{18F7DDD4-9C1B-4515-8A04-0E9BD0381FF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302932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1851" y="3118649"/>
            <a:ext cx="10515600" cy="1500187"/>
          </a:xfrm>
        </p:spPr>
        <p:txBody>
          <a:bodyPr/>
          <a:lstStyle>
            <a:lvl1pPr marL="0" indent="0">
              <a:buNone/>
              <a:defRPr sz="1800">
                <a:solidFill>
                  <a:srgbClr val="59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subtext here</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Title 1">
            <a:extLst>
              <a:ext uri="{FF2B5EF4-FFF2-40B4-BE49-F238E27FC236}">
                <a16:creationId xmlns:a16="http://schemas.microsoft.com/office/drawing/2014/main" id="{864A4087-F711-2D4B-B724-0EFBD2A132F9}"/>
              </a:ext>
            </a:extLst>
          </p:cNvPr>
          <p:cNvSpPr>
            <a:spLocks noGrp="1"/>
          </p:cNvSpPr>
          <p:nvPr>
            <p:ph type="title" hasCustomPrompt="1"/>
          </p:nvPr>
        </p:nvSpPr>
        <p:spPr>
          <a:xfrm>
            <a:off x="1371599" y="1776568"/>
            <a:ext cx="9975851" cy="1279522"/>
          </a:xfrm>
        </p:spPr>
        <p:txBody>
          <a:bodyPr anchor="b"/>
          <a:lstStyle>
            <a:lvl1pPr>
              <a:defRPr sz="4500"/>
            </a:lvl1pPr>
          </a:lstStyle>
          <a:p>
            <a:r>
              <a:rPr lang="en-US" dirty="0"/>
              <a:t>New Section</a:t>
            </a:r>
          </a:p>
        </p:txBody>
      </p:sp>
      <p:pic>
        <p:nvPicPr>
          <p:cNvPr id="4" name="Graphic 3" descr="Caret Right with solid fill">
            <a:extLst>
              <a:ext uri="{FF2B5EF4-FFF2-40B4-BE49-F238E27FC236}">
                <a16:creationId xmlns:a16="http://schemas.microsoft.com/office/drawing/2014/main" id="{0C39A083-7A9F-4C43-A0C5-C29A37A0D68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2260301"/>
            <a:ext cx="914400" cy="914400"/>
          </a:xfrm>
          <a:prstGeom prst="rect">
            <a:avLst/>
          </a:prstGeom>
        </p:spPr>
      </p:pic>
    </p:spTree>
    <p:extLst>
      <p:ext uri="{BB962C8B-B14F-4D97-AF65-F5344CB8AC3E}">
        <p14:creationId xmlns:p14="http://schemas.microsoft.com/office/powerpoint/2010/main" val="3699077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10" name="Content Placeholder 4">
            <a:extLst>
              <a:ext uri="{FF2B5EF4-FFF2-40B4-BE49-F238E27FC236}">
                <a16:creationId xmlns:a16="http://schemas.microsoft.com/office/drawing/2014/main" id="{7A844C1F-938A-47AE-B6B4-1EB61A8DD112}"/>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2" name="Title 1">
            <a:extLst>
              <a:ext uri="{FF2B5EF4-FFF2-40B4-BE49-F238E27FC236}">
                <a16:creationId xmlns:a16="http://schemas.microsoft.com/office/drawing/2014/main" id="{C1C1ACF6-DABB-4315-BC5D-9A61A668445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1809857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53D466F-0B71-3646-A63E-72276CFD0D9A}" type="slidenum">
              <a:rPr lang="en-US" smtClean="0"/>
              <a:pPr/>
              <a:t>‹#›</a:t>
            </a:fld>
            <a:endParaRPr lang="en-US" dirty="0"/>
          </a:p>
        </p:txBody>
      </p:sp>
      <p:sp>
        <p:nvSpPr>
          <p:cNvPr id="12" name="Content Placeholder 4">
            <a:extLst>
              <a:ext uri="{FF2B5EF4-FFF2-40B4-BE49-F238E27FC236}">
                <a16:creationId xmlns:a16="http://schemas.microsoft.com/office/drawing/2014/main" id="{9E0B7887-46EA-4D9B-8D3E-7680DCF79FC9}"/>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4" name="Title 1">
            <a:extLst>
              <a:ext uri="{FF2B5EF4-FFF2-40B4-BE49-F238E27FC236}">
                <a16:creationId xmlns:a16="http://schemas.microsoft.com/office/drawing/2014/main" id="{7B858431-E0AD-46D5-AAB5-0E9DF4A7A65B}"/>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2927221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hotos or Tabl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Content Placeholder 4">
            <a:extLst>
              <a:ext uri="{FF2B5EF4-FFF2-40B4-BE49-F238E27FC236}">
                <a16:creationId xmlns:a16="http://schemas.microsoft.com/office/drawing/2014/main" id="{E4AE0EF8-34C7-4BCF-8EAC-3E8E10BA42F5}"/>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0" name="Title 1">
            <a:extLst>
              <a:ext uri="{FF2B5EF4-FFF2-40B4-BE49-F238E27FC236}">
                <a16:creationId xmlns:a16="http://schemas.microsoft.com/office/drawing/2014/main" id="{586534BB-EAE0-4AE6-98C8-244A426661B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408569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sp>
        <p:nvSpPr>
          <p:cNvPr id="8" name="Content Placeholder 4">
            <a:extLst>
              <a:ext uri="{FF2B5EF4-FFF2-40B4-BE49-F238E27FC236}">
                <a16:creationId xmlns:a16="http://schemas.microsoft.com/office/drawing/2014/main" id="{E4AE0EF8-34C7-4BCF-8EAC-3E8E10BA42F5}"/>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10" name="Title 1">
            <a:extLst>
              <a:ext uri="{FF2B5EF4-FFF2-40B4-BE49-F238E27FC236}">
                <a16:creationId xmlns:a16="http://schemas.microsoft.com/office/drawing/2014/main" id="{586534BB-EAE0-4AE6-98C8-244A426661BE}"/>
              </a:ext>
            </a:extLst>
          </p:cNvPr>
          <p:cNvSpPr>
            <a:spLocks noGrp="1"/>
          </p:cNvSpPr>
          <p:nvPr>
            <p:ph type="title"/>
          </p:nvPr>
        </p:nvSpPr>
        <p:spPr>
          <a:xfrm>
            <a:off x="838200" y="0"/>
            <a:ext cx="10515600" cy="1600200"/>
          </a:xfrm>
        </p:spPr>
        <p:txBody>
          <a:bodyPr/>
          <a:lstStyle/>
          <a:p>
            <a:r>
              <a:rPr lang="en-US" dirty="0"/>
              <a:t>Click to edit Master title style</a:t>
            </a:r>
          </a:p>
        </p:txBody>
      </p:sp>
      <p:sp>
        <p:nvSpPr>
          <p:cNvPr id="6" name="Rectangle 5">
            <a:extLst>
              <a:ext uri="{FF2B5EF4-FFF2-40B4-BE49-F238E27FC236}">
                <a16:creationId xmlns:a16="http://schemas.microsoft.com/office/drawing/2014/main" id="{C143E45E-E178-4393-A71B-D8B540047A1D}"/>
              </a:ext>
            </a:extLst>
          </p:cNvPr>
          <p:cNvSpPr/>
          <p:nvPr userDrawn="1"/>
        </p:nvSpPr>
        <p:spPr>
          <a:xfrm>
            <a:off x="8382000" y="6176963"/>
            <a:ext cx="3733800" cy="61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207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3932237" cy="1628369"/>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1752600"/>
            <a:ext cx="3932237" cy="41163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sp>
        <p:nvSpPr>
          <p:cNvPr id="6" name="Content Placeholder 4">
            <a:extLst>
              <a:ext uri="{FF2B5EF4-FFF2-40B4-BE49-F238E27FC236}">
                <a16:creationId xmlns:a16="http://schemas.microsoft.com/office/drawing/2014/main" id="{15F77C3F-2554-4219-ABED-222C590FF0F5}"/>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Tree>
    <p:extLst>
      <p:ext uri="{BB962C8B-B14F-4D97-AF65-F5344CB8AC3E}">
        <p14:creationId xmlns:p14="http://schemas.microsoft.com/office/powerpoint/2010/main" val="3873336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31523-FF52-42D6-9EA0-912C97E48A51}"/>
              </a:ext>
            </a:extLst>
          </p:cNvPr>
          <p:cNvSpPr/>
          <p:nvPr userDrawn="1"/>
        </p:nvSpPr>
        <p:spPr>
          <a:xfrm>
            <a:off x="8382000" y="6176963"/>
            <a:ext cx="3733800" cy="61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sp>
        <p:nvSpPr>
          <p:cNvPr id="5" name="Content Placeholder 4">
            <a:extLst>
              <a:ext uri="{FF2B5EF4-FFF2-40B4-BE49-F238E27FC236}">
                <a16:creationId xmlns:a16="http://schemas.microsoft.com/office/drawing/2014/main" id="{0EDD8787-35D0-4F5A-BEDA-DF25287A1163}"/>
              </a:ext>
            </a:extLst>
          </p:cNvPr>
          <p:cNvSpPr>
            <a:spLocks noGrp="1"/>
          </p:cNvSpPr>
          <p:nvPr>
            <p:ph sz="quarter" idx="13" hasCustomPrompt="1"/>
          </p:nvPr>
        </p:nvSpPr>
        <p:spPr>
          <a:xfrm>
            <a:off x="838200" y="6298019"/>
            <a:ext cx="4800600" cy="495300"/>
          </a:xfrm>
        </p:spPr>
        <p:txBody>
          <a:bodyPr/>
          <a:lstStyle>
            <a:lvl1pPr marL="0" indent="0">
              <a:buNone/>
              <a:defRPr sz="1000" i="1"/>
            </a:lvl1pPr>
            <a:lvl2pPr>
              <a:defRPr sz="1000" i="1"/>
            </a:lvl2pPr>
            <a:lvl3pPr>
              <a:defRPr sz="1000" i="1"/>
            </a:lvl3pPr>
            <a:lvl4pPr>
              <a:defRPr sz="1000" i="1"/>
            </a:lvl4pPr>
            <a:lvl5pPr>
              <a:defRPr sz="1000" i="1"/>
            </a:lvl5pPr>
          </a:lstStyle>
          <a:p>
            <a:pPr lvl="0"/>
            <a:r>
              <a:rPr lang="en-US" dirty="0"/>
              <a:t>Insert citation or sources here</a:t>
            </a:r>
          </a:p>
        </p:txBody>
      </p:sp>
      <p:sp>
        <p:nvSpPr>
          <p:cNvPr id="8" name="Title 1">
            <a:extLst>
              <a:ext uri="{FF2B5EF4-FFF2-40B4-BE49-F238E27FC236}">
                <a16:creationId xmlns:a16="http://schemas.microsoft.com/office/drawing/2014/main" id="{18F7DDD4-9C1B-4515-8A04-0E9BD0381FFE}"/>
              </a:ext>
            </a:extLst>
          </p:cNvPr>
          <p:cNvSpPr>
            <a:spLocks noGrp="1"/>
          </p:cNvSpPr>
          <p:nvPr>
            <p:ph type="title"/>
          </p:nvPr>
        </p:nvSpPr>
        <p:spPr>
          <a:xfrm>
            <a:off x="838200" y="0"/>
            <a:ext cx="10515600" cy="1600200"/>
          </a:xfrm>
        </p:spPr>
        <p:txBody>
          <a:bodyPr/>
          <a:lstStyle/>
          <a:p>
            <a:r>
              <a:rPr lang="en-US" dirty="0"/>
              <a:t>Click to edit Master title style</a:t>
            </a:r>
          </a:p>
        </p:txBody>
      </p:sp>
    </p:spTree>
    <p:extLst>
      <p:ext uri="{BB962C8B-B14F-4D97-AF65-F5344CB8AC3E}">
        <p14:creationId xmlns:p14="http://schemas.microsoft.com/office/powerpoint/2010/main" val="3043925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pic>
        <p:nvPicPr>
          <p:cNvPr id="4" name="Graphic 3" descr="Caret Right with solid fill">
            <a:extLst>
              <a:ext uri="{FF2B5EF4-FFF2-40B4-BE49-F238E27FC236}">
                <a16:creationId xmlns:a16="http://schemas.microsoft.com/office/drawing/2014/main" id="{0C39A083-7A9F-4C43-A0C5-C29A37A0D68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3010886"/>
            <a:ext cx="914400" cy="914400"/>
          </a:xfrm>
          <a:prstGeom prst="rect">
            <a:avLst/>
          </a:prstGeom>
        </p:spPr>
      </p:pic>
      <p:sp>
        <p:nvSpPr>
          <p:cNvPr id="11" name="TextBox 10">
            <a:extLst>
              <a:ext uri="{FF2B5EF4-FFF2-40B4-BE49-F238E27FC236}">
                <a16:creationId xmlns:a16="http://schemas.microsoft.com/office/drawing/2014/main" id="{0028F978-E154-4A20-955C-281DFC68F3C9}"/>
              </a:ext>
            </a:extLst>
          </p:cNvPr>
          <p:cNvSpPr txBox="1"/>
          <p:nvPr userDrawn="1"/>
        </p:nvSpPr>
        <p:spPr>
          <a:xfrm>
            <a:off x="1360228" y="3036585"/>
            <a:ext cx="6107372" cy="784830"/>
          </a:xfrm>
          <a:prstGeom prst="rect">
            <a:avLst/>
          </a:prstGeom>
          <a:noFill/>
        </p:spPr>
        <p:txBody>
          <a:bodyPr wrap="square">
            <a:spAutoFit/>
          </a:bodyPr>
          <a:lstStyle/>
          <a:p>
            <a:r>
              <a:rPr kumimoji="0" lang="en-US" sz="4500" b="0" i="0" u="none" strike="noStrike" kern="1200" cap="none" spc="0" normalizeH="0" baseline="0" noProof="0" dirty="0">
                <a:ln>
                  <a:noFill/>
                </a:ln>
                <a:solidFill>
                  <a:srgbClr val="009DDC"/>
                </a:solidFill>
                <a:effectLst/>
                <a:uLnTx/>
                <a:uFillTx/>
                <a:latin typeface="Century Gothic" panose="020B0502020202020204" pitchFamily="34" charset="0"/>
                <a:ea typeface="+mj-ea"/>
                <a:cs typeface="+mj-cs"/>
              </a:rPr>
              <a:t>Questions?</a:t>
            </a:r>
            <a:endParaRPr lang="en-US" sz="4500" dirty="0"/>
          </a:p>
        </p:txBody>
      </p:sp>
    </p:spTree>
    <p:extLst>
      <p:ext uri="{BB962C8B-B14F-4D97-AF65-F5344CB8AC3E}">
        <p14:creationId xmlns:p14="http://schemas.microsoft.com/office/powerpoint/2010/main" val="2639567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QIN-QI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pic>
        <p:nvPicPr>
          <p:cNvPr id="3" name="Picture 2" descr="A screenshot of a cell phone&#10;&#10;Description automatically generated">
            <a:extLst>
              <a:ext uri="{FF2B5EF4-FFF2-40B4-BE49-F238E27FC236}">
                <a16:creationId xmlns:a16="http://schemas.microsoft.com/office/drawing/2014/main" id="{F9DB6756-1D3A-4EBC-BD5F-DBAB1466BF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89396" y="762000"/>
            <a:ext cx="8813208" cy="4938887"/>
          </a:xfrm>
          <a:prstGeom prst="rect">
            <a:avLst/>
          </a:prstGeom>
        </p:spPr>
      </p:pic>
      <p:sp>
        <p:nvSpPr>
          <p:cNvPr id="9" name="TextBox 8">
            <a:extLst>
              <a:ext uri="{FF2B5EF4-FFF2-40B4-BE49-F238E27FC236}">
                <a16:creationId xmlns:a16="http://schemas.microsoft.com/office/drawing/2014/main" id="{C3A41906-37C3-4A19-95E7-107E2D242D89}"/>
              </a:ext>
            </a:extLst>
          </p:cNvPr>
          <p:cNvSpPr txBox="1"/>
          <p:nvPr userDrawn="1"/>
        </p:nvSpPr>
        <p:spPr>
          <a:xfrm>
            <a:off x="6085974" y="28201"/>
            <a:ext cx="6106026" cy="203133"/>
          </a:xfrm>
          <a:prstGeom prst="rect">
            <a:avLst/>
          </a:prstGeom>
          <a:noFill/>
        </p:spPr>
        <p:txBody>
          <a:bodyPr wrap="square">
            <a:spAutoFit/>
          </a:body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9595B"/>
                </a:solidFill>
                <a:effectLst/>
                <a:uLnTx/>
                <a:uFillTx/>
                <a:latin typeface="Calibri"/>
                <a:ea typeface="+mn-ea"/>
                <a:cs typeface="+mn-cs"/>
              </a:rPr>
              <a:t>Slide Deck Version 1.0 4122022</a:t>
            </a:r>
          </a:p>
        </p:txBody>
      </p:sp>
      <p:sp>
        <p:nvSpPr>
          <p:cNvPr id="2" name="TextBox 1">
            <a:extLst>
              <a:ext uri="{FF2B5EF4-FFF2-40B4-BE49-F238E27FC236}">
                <a16:creationId xmlns:a16="http://schemas.microsoft.com/office/drawing/2014/main" id="{C9DB524A-1287-4AFC-99CE-5AAF82A2C017}"/>
              </a:ext>
            </a:extLst>
          </p:cNvPr>
          <p:cNvSpPr txBox="1"/>
          <p:nvPr userDrawn="1"/>
        </p:nvSpPr>
        <p:spPr>
          <a:xfrm>
            <a:off x="457200" y="5947608"/>
            <a:ext cx="4953000" cy="830997"/>
          </a:xfrm>
          <a:prstGeom prst="rect">
            <a:avLst/>
          </a:prstGeom>
          <a:noFill/>
        </p:spPr>
        <p:txBody>
          <a:bodyPr wrap="square" rtlCol="0">
            <a:spAutoFit/>
          </a:bodyPr>
          <a:lstStyle/>
          <a:p>
            <a:r>
              <a:rPr lang="en-US" sz="800" i="1" dirty="0">
                <a:latin typeface="+mj-lt"/>
              </a:rPr>
              <a:t>This material was prepared by Telligen,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This material is for informational purposes only and does not constitute medical advice; it is not intended to be a substitute for professional medical advice, diagnosis or treatment. 12SOW-QIN-04/29/22-4403</a:t>
            </a:r>
          </a:p>
        </p:txBody>
      </p:sp>
    </p:spTree>
    <p:extLst>
      <p:ext uri="{BB962C8B-B14F-4D97-AF65-F5344CB8AC3E}">
        <p14:creationId xmlns:p14="http://schemas.microsoft.com/office/powerpoint/2010/main" val="156863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50AF-B1AA-407A-A9E1-D834AD884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EDFF4B-E368-427F-8285-93032AB9D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15F10-4DEA-4DD8-9E2B-758E6013FE19}"/>
              </a:ext>
            </a:extLst>
          </p:cNvPr>
          <p:cNvSpPr>
            <a:spLocks noGrp="1"/>
          </p:cNvSpPr>
          <p:nvPr>
            <p:ph type="dt" sz="half" idx="10"/>
          </p:nvPr>
        </p:nvSpPr>
        <p:spPr/>
        <p:txBody>
          <a:bodyPr/>
          <a:lstStyle/>
          <a:p>
            <a:fld id="{5A2CF3E0-A53F-4E00-9153-A1C98C8A839F}" type="datetime1">
              <a:rPr lang="en-US" smtClean="0"/>
              <a:t>1/13/2023</a:t>
            </a:fld>
            <a:endParaRPr lang="en-US" dirty="0"/>
          </a:p>
        </p:txBody>
      </p:sp>
      <p:sp>
        <p:nvSpPr>
          <p:cNvPr id="5" name="Footer Placeholder 4">
            <a:extLst>
              <a:ext uri="{FF2B5EF4-FFF2-40B4-BE49-F238E27FC236}">
                <a16:creationId xmlns:a16="http://schemas.microsoft.com/office/drawing/2014/main" id="{B79DAFA0-B23A-4E7C-8A92-33E3A5B69D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C8CE5A-0BA0-47D7-BF1E-580366AD336B}"/>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1467722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HQIC)">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pic>
        <p:nvPicPr>
          <p:cNvPr id="3" name="Picture 2" descr="A screenshot of a cell phone&#10;&#10;Description automatically generated">
            <a:extLst>
              <a:ext uri="{FF2B5EF4-FFF2-40B4-BE49-F238E27FC236}">
                <a16:creationId xmlns:a16="http://schemas.microsoft.com/office/drawing/2014/main" id="{F9DB6756-1D3A-4EBC-BD5F-DBAB1466BF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89396" y="762000"/>
            <a:ext cx="8813208" cy="4938887"/>
          </a:xfrm>
          <a:prstGeom prst="rect">
            <a:avLst/>
          </a:prstGeom>
        </p:spPr>
      </p:pic>
      <p:sp>
        <p:nvSpPr>
          <p:cNvPr id="9" name="TextBox 8">
            <a:extLst>
              <a:ext uri="{FF2B5EF4-FFF2-40B4-BE49-F238E27FC236}">
                <a16:creationId xmlns:a16="http://schemas.microsoft.com/office/drawing/2014/main" id="{C3A41906-37C3-4A19-95E7-107E2D242D89}"/>
              </a:ext>
            </a:extLst>
          </p:cNvPr>
          <p:cNvSpPr txBox="1"/>
          <p:nvPr userDrawn="1"/>
        </p:nvSpPr>
        <p:spPr>
          <a:xfrm>
            <a:off x="6085974" y="28201"/>
            <a:ext cx="6106026" cy="203133"/>
          </a:xfrm>
          <a:prstGeom prst="rect">
            <a:avLst/>
          </a:prstGeom>
          <a:noFill/>
        </p:spPr>
        <p:txBody>
          <a:bodyPr wrap="square">
            <a:spAutoFit/>
          </a:body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9595B"/>
                </a:solidFill>
                <a:effectLst/>
                <a:uLnTx/>
                <a:uFillTx/>
                <a:latin typeface="Calibri"/>
                <a:ea typeface="+mn-ea"/>
                <a:cs typeface="+mn-cs"/>
              </a:rPr>
              <a:t>Slide Deck Version 1.0 4122022</a:t>
            </a:r>
          </a:p>
        </p:txBody>
      </p:sp>
      <p:sp>
        <p:nvSpPr>
          <p:cNvPr id="2" name="TextBox 1">
            <a:extLst>
              <a:ext uri="{FF2B5EF4-FFF2-40B4-BE49-F238E27FC236}">
                <a16:creationId xmlns:a16="http://schemas.microsoft.com/office/drawing/2014/main" id="{C9DB524A-1287-4AFC-99CE-5AAF82A2C017}"/>
              </a:ext>
            </a:extLst>
          </p:cNvPr>
          <p:cNvSpPr txBox="1"/>
          <p:nvPr userDrawn="1"/>
        </p:nvSpPr>
        <p:spPr>
          <a:xfrm>
            <a:off x="457200" y="5947608"/>
            <a:ext cx="4953000" cy="830997"/>
          </a:xfrm>
          <a:prstGeom prst="rect">
            <a:avLst/>
          </a:prstGeom>
          <a:noFill/>
        </p:spPr>
        <p:txBody>
          <a:bodyPr wrap="square" rtlCol="0">
            <a:spAutoFit/>
          </a:bodyPr>
          <a:lstStyle/>
          <a:p>
            <a:r>
              <a:rPr lang="en-US" sz="800" i="1" dirty="0">
                <a:latin typeface="+mj-lt"/>
              </a:rPr>
              <a:t>This material was prepared by Telligen, a Hospital Quality Improvement Contractor,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This material is for informational purposes only and does not constitute medical advice; it is not intended to be a substitute for professional medical advice, diagnosis or treatment. HQIC-MM/DD/YY-####</a:t>
            </a:r>
          </a:p>
        </p:txBody>
      </p:sp>
    </p:spTree>
    <p:extLst>
      <p:ext uri="{BB962C8B-B14F-4D97-AF65-F5344CB8AC3E}">
        <p14:creationId xmlns:p14="http://schemas.microsoft.com/office/powerpoint/2010/main" val="2664040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52" name="Google Shape;52;p9"/>
          <p:cNvSpPr txBox="1">
            <a:spLocks noGrp="1"/>
          </p:cNvSpPr>
          <p:nvPr>
            <p:ph type="sldNum" idx="12"/>
          </p:nvPr>
        </p:nvSpPr>
        <p:spPr>
          <a:xfrm>
            <a:off x="850600" y="0"/>
            <a:ext cx="10480800" cy="850400"/>
          </a:xfrm>
          <a:prstGeom prst="rect">
            <a:avLst/>
          </a:prstGeom>
        </p:spPr>
        <p:txBody>
          <a:bodyPr spcFirstLastPara="1" wrap="square" lIns="91425" tIns="91425" rIns="91425" bIns="91425" anchor="b" anchorCtr="0">
            <a:noAutofit/>
          </a:bodyPr>
          <a:lstStyle>
            <a:lvl1pPr lvl="0" algn="ctr" rtl="0">
              <a:buNone/>
              <a:defRPr>
                <a:latin typeface="Calibri" panose="020F0502020204030204" pitchFamily="34" charset="0"/>
                <a:cs typeface="Calibri" panose="020F0502020204030204" pitchFamily="34" charset="0"/>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4" name="Graphic 3">
            <a:extLst>
              <a:ext uri="{FF2B5EF4-FFF2-40B4-BE49-F238E27FC236}">
                <a16:creationId xmlns:a16="http://schemas.microsoft.com/office/drawing/2014/main" id="{CAF0DC0D-D44E-4042-9550-966779C40FD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0634" y="5027667"/>
            <a:ext cx="858489" cy="875832"/>
          </a:xfrm>
          <a:prstGeom prst="rect">
            <a:avLst/>
          </a:prstGeom>
        </p:spPr>
      </p:pic>
    </p:spTree>
    <p:extLst>
      <p:ext uri="{BB962C8B-B14F-4D97-AF65-F5344CB8AC3E}">
        <p14:creationId xmlns:p14="http://schemas.microsoft.com/office/powerpoint/2010/main" val="1156638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3" name="Rectangle 12"/>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7"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a:stretch/>
        </p:blipFill>
        <p:spPr>
          <a:xfrm flipH="1">
            <a:off x="0" y="0"/>
            <a:ext cx="12192000" cy="5276850"/>
          </a:xfrm>
          <a:prstGeom prst="rect">
            <a:avLst/>
          </a:prstGeom>
        </p:spPr>
      </p:pic>
      <p:sp>
        <p:nvSpPr>
          <p:cNvPr id="19" name="Rectangle 18"/>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3"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4"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5"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3461335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3" name="Rectangle 12"/>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7"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19" name="Rectangle 18"/>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3"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4"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5"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885425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76354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16751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426822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221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055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277959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D053-221F-44C0-BB23-799DC4EC8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45815F-3415-4B52-9EB8-F5B4AD7C43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0D2BC-5085-41C4-8C2F-D7C77D04FBDE}"/>
              </a:ext>
            </a:extLst>
          </p:cNvPr>
          <p:cNvSpPr>
            <a:spLocks noGrp="1"/>
          </p:cNvSpPr>
          <p:nvPr>
            <p:ph type="dt" sz="half" idx="10"/>
          </p:nvPr>
        </p:nvSpPr>
        <p:spPr/>
        <p:txBody>
          <a:bodyPr/>
          <a:lstStyle/>
          <a:p>
            <a:fld id="{BAB5FB2A-88A1-4DDA-9F88-D2F9DAB0138C}" type="datetime1">
              <a:rPr lang="en-US" smtClean="0"/>
              <a:t>1/13/2023</a:t>
            </a:fld>
            <a:endParaRPr lang="en-US" dirty="0"/>
          </a:p>
        </p:txBody>
      </p:sp>
      <p:sp>
        <p:nvSpPr>
          <p:cNvPr id="5" name="Footer Placeholder 4">
            <a:extLst>
              <a:ext uri="{FF2B5EF4-FFF2-40B4-BE49-F238E27FC236}">
                <a16:creationId xmlns:a16="http://schemas.microsoft.com/office/drawing/2014/main" id="{CC219341-D8C8-4EFE-AE39-C1A371FDA6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C0C23F-8057-4295-82D9-355B00A8CA1E}"/>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35153611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476293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88392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61353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94988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02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144786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21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32197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28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731402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4C31-088E-46C6-98F5-0A9DB28F2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49D0B-19EA-4789-B3DA-B73A25E44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DFE412-B237-49D6-8C5D-061D9942B89C}"/>
              </a:ext>
            </a:extLst>
          </p:cNvPr>
          <p:cNvSpPr>
            <a:spLocks noGrp="1"/>
          </p:cNvSpPr>
          <p:nvPr>
            <p:ph type="dt" sz="half" idx="10"/>
          </p:nvPr>
        </p:nvSpPr>
        <p:spPr/>
        <p:txBody>
          <a:bodyPr/>
          <a:lstStyle/>
          <a:p>
            <a:fld id="{A174ABDB-9AE4-4B5E-A971-5E83797BC240}" type="datetime1">
              <a:rPr lang="en-US" smtClean="0"/>
              <a:t>1/13/2023</a:t>
            </a:fld>
            <a:endParaRPr lang="en-US" dirty="0"/>
          </a:p>
        </p:txBody>
      </p:sp>
      <p:sp>
        <p:nvSpPr>
          <p:cNvPr id="5" name="Footer Placeholder 4">
            <a:extLst>
              <a:ext uri="{FF2B5EF4-FFF2-40B4-BE49-F238E27FC236}">
                <a16:creationId xmlns:a16="http://schemas.microsoft.com/office/drawing/2014/main" id="{2EF129F3-1498-4B8F-9926-5803D92962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1CF20D-74F5-4065-B281-76ADDEA4F959}"/>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34067408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12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972900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271388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43619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61783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75577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24188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40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821317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44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6E00-3ABE-42CB-9062-7EDD27C80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AA5CF-5BE6-46B7-A49F-86ABBB8118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56F44-03B8-43B9-B2B0-4A77EE6124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7EDB27-A1B4-4960-955D-6C4118362B7E}"/>
              </a:ext>
            </a:extLst>
          </p:cNvPr>
          <p:cNvSpPr>
            <a:spLocks noGrp="1"/>
          </p:cNvSpPr>
          <p:nvPr>
            <p:ph type="dt" sz="half" idx="10"/>
          </p:nvPr>
        </p:nvSpPr>
        <p:spPr/>
        <p:txBody>
          <a:bodyPr/>
          <a:lstStyle/>
          <a:p>
            <a:fld id="{B09BFBF9-6EAA-44A1-A2E0-037156922157}" type="datetime1">
              <a:rPr lang="en-US" smtClean="0"/>
              <a:t>1/13/2023</a:t>
            </a:fld>
            <a:endParaRPr lang="en-US" dirty="0"/>
          </a:p>
        </p:txBody>
      </p:sp>
      <p:sp>
        <p:nvSpPr>
          <p:cNvPr id="6" name="Footer Placeholder 5">
            <a:extLst>
              <a:ext uri="{FF2B5EF4-FFF2-40B4-BE49-F238E27FC236}">
                <a16:creationId xmlns:a16="http://schemas.microsoft.com/office/drawing/2014/main" id="{9C802499-8392-4E53-ABB2-18C49311DE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D1B174-192D-4430-9F62-20668ECFDBEE}"/>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31087383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120731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91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893629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6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758264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949714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495851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4261423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387809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899672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0B02-A22D-433E-8FA0-29BF12ACC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41BA-8811-484B-967D-005A6ED42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E66019-90FC-4DC1-A1DF-FF06ED549B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8352-2C4D-412C-A209-2CCC439920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A55795-34C3-4770-9D6A-6A20B96903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0A1DBB-4DD9-495D-A97F-DFBE0D7CC6F3}"/>
              </a:ext>
            </a:extLst>
          </p:cNvPr>
          <p:cNvSpPr>
            <a:spLocks noGrp="1"/>
          </p:cNvSpPr>
          <p:nvPr>
            <p:ph type="dt" sz="half" idx="10"/>
          </p:nvPr>
        </p:nvSpPr>
        <p:spPr/>
        <p:txBody>
          <a:bodyPr/>
          <a:lstStyle/>
          <a:p>
            <a:fld id="{1F9AEF52-240B-4832-9897-CBBB111EC33F}" type="datetime1">
              <a:rPr lang="en-US" smtClean="0"/>
              <a:t>1/13/2023</a:t>
            </a:fld>
            <a:endParaRPr lang="en-US" dirty="0"/>
          </a:p>
        </p:txBody>
      </p:sp>
      <p:sp>
        <p:nvSpPr>
          <p:cNvPr id="8" name="Footer Placeholder 7">
            <a:extLst>
              <a:ext uri="{FF2B5EF4-FFF2-40B4-BE49-F238E27FC236}">
                <a16:creationId xmlns:a16="http://schemas.microsoft.com/office/drawing/2014/main" id="{5CAFB7B9-D80C-4283-8CCB-1BAC7CCD341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19BE3D1-7F33-4FCA-BFA6-96926E19C6E1}"/>
              </a:ext>
            </a:extLst>
          </p:cNvPr>
          <p:cNvSpPr>
            <a:spLocks noGrp="1"/>
          </p:cNvSpPr>
          <p:nvPr>
            <p:ph type="sldNum" sz="quarter" idx="12"/>
          </p:nvPr>
        </p:nvSpPr>
        <p:spPr/>
        <p:txBody>
          <a:bodyPr/>
          <a:lstStyle/>
          <a:p>
            <a:fld id="{0D59C5F1-BCE8-4393-8917-223508E72BE1}" type="slidenum">
              <a:rPr lang="en-US" smtClean="0"/>
              <a:t>‹#›</a:t>
            </a:fld>
            <a:endParaRPr lang="en-US" dirty="0"/>
          </a:p>
        </p:txBody>
      </p:sp>
    </p:spTree>
    <p:extLst>
      <p:ext uri="{BB962C8B-B14F-4D97-AF65-F5344CB8AC3E}">
        <p14:creationId xmlns:p14="http://schemas.microsoft.com/office/powerpoint/2010/main" val="4180141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220638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985744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6863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685327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23033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6" name="Rectangle 15"/>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7" name="Picture 16"/>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9"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a:stretch/>
        </p:blipFill>
        <p:spPr>
          <a:xfrm flipH="1">
            <a:off x="0" y="0"/>
            <a:ext cx="12192000" cy="5276850"/>
          </a:xfrm>
          <a:prstGeom prst="rect">
            <a:avLst/>
          </a:prstGeom>
        </p:spPr>
      </p:pic>
      <p:sp>
        <p:nvSpPr>
          <p:cNvPr id="23" name="Rectangle 22"/>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4"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5"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8"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595637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6" name="Rectangle 15"/>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7" name="Picture 16"/>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9"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23" name="Rectangle 22"/>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4"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5"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8"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526694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020842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85092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37302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5.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77.xml"/><Relationship Id="rId21" Type="http://schemas.openxmlformats.org/officeDocument/2006/relationships/slideLayout" Target="../slideLayouts/slideLayout72.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63" Type="http://schemas.openxmlformats.org/officeDocument/2006/relationships/slideLayout" Target="../slideLayouts/slideLayout114.xml"/><Relationship Id="rId68" Type="http://schemas.openxmlformats.org/officeDocument/2006/relationships/slideLayout" Target="../slideLayouts/slideLayout119.xml"/><Relationship Id="rId84" Type="http://schemas.openxmlformats.org/officeDocument/2006/relationships/slideLayout" Target="../slideLayouts/slideLayout135.xml"/><Relationship Id="rId89" Type="http://schemas.openxmlformats.org/officeDocument/2006/relationships/slideLayout" Target="../slideLayouts/slideLayout140.xml"/><Relationship Id="rId16" Type="http://schemas.openxmlformats.org/officeDocument/2006/relationships/slideLayout" Target="../slideLayouts/slideLayout67.xml"/><Relationship Id="rId107" Type="http://schemas.openxmlformats.org/officeDocument/2006/relationships/image" Target="../media/image35.emf"/><Relationship Id="rId11" Type="http://schemas.openxmlformats.org/officeDocument/2006/relationships/slideLayout" Target="../slideLayouts/slideLayout62.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53" Type="http://schemas.openxmlformats.org/officeDocument/2006/relationships/slideLayout" Target="../slideLayouts/slideLayout104.xml"/><Relationship Id="rId58" Type="http://schemas.openxmlformats.org/officeDocument/2006/relationships/slideLayout" Target="../slideLayouts/slideLayout109.xml"/><Relationship Id="rId74" Type="http://schemas.openxmlformats.org/officeDocument/2006/relationships/slideLayout" Target="../slideLayouts/slideLayout125.xml"/><Relationship Id="rId79" Type="http://schemas.openxmlformats.org/officeDocument/2006/relationships/slideLayout" Target="../slideLayouts/slideLayout130.xml"/><Relationship Id="rId102" Type="http://schemas.openxmlformats.org/officeDocument/2006/relationships/slideLayout" Target="../slideLayouts/slideLayout153.xml"/><Relationship Id="rId5" Type="http://schemas.openxmlformats.org/officeDocument/2006/relationships/slideLayout" Target="../slideLayouts/slideLayout56.xml"/><Relationship Id="rId90" Type="http://schemas.openxmlformats.org/officeDocument/2006/relationships/slideLayout" Target="../slideLayouts/slideLayout141.xml"/><Relationship Id="rId95" Type="http://schemas.openxmlformats.org/officeDocument/2006/relationships/slideLayout" Target="../slideLayouts/slideLayout146.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64" Type="http://schemas.openxmlformats.org/officeDocument/2006/relationships/slideLayout" Target="../slideLayouts/slideLayout115.xml"/><Relationship Id="rId69" Type="http://schemas.openxmlformats.org/officeDocument/2006/relationships/slideLayout" Target="../slideLayouts/slideLayout120.xml"/><Relationship Id="rId80" Type="http://schemas.openxmlformats.org/officeDocument/2006/relationships/slideLayout" Target="../slideLayouts/slideLayout131.xml"/><Relationship Id="rId85" Type="http://schemas.openxmlformats.org/officeDocument/2006/relationships/slideLayout" Target="../slideLayouts/slideLayout136.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59" Type="http://schemas.openxmlformats.org/officeDocument/2006/relationships/slideLayout" Target="../slideLayouts/slideLayout110.xml"/><Relationship Id="rId103" Type="http://schemas.openxmlformats.org/officeDocument/2006/relationships/theme" Target="../theme/theme5.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54" Type="http://schemas.openxmlformats.org/officeDocument/2006/relationships/slideLayout" Target="../slideLayouts/slideLayout105.xml"/><Relationship Id="rId62" Type="http://schemas.openxmlformats.org/officeDocument/2006/relationships/slideLayout" Target="../slideLayouts/slideLayout113.xml"/><Relationship Id="rId70" Type="http://schemas.openxmlformats.org/officeDocument/2006/relationships/slideLayout" Target="../slideLayouts/slideLayout121.xml"/><Relationship Id="rId75" Type="http://schemas.openxmlformats.org/officeDocument/2006/relationships/slideLayout" Target="../slideLayouts/slideLayout126.xml"/><Relationship Id="rId83" Type="http://schemas.openxmlformats.org/officeDocument/2006/relationships/slideLayout" Target="../slideLayouts/slideLayout134.xml"/><Relationship Id="rId88" Type="http://schemas.openxmlformats.org/officeDocument/2006/relationships/slideLayout" Target="../slideLayouts/slideLayout139.xml"/><Relationship Id="rId91" Type="http://schemas.openxmlformats.org/officeDocument/2006/relationships/slideLayout" Target="../slideLayouts/slideLayout142.xml"/><Relationship Id="rId96" Type="http://schemas.openxmlformats.org/officeDocument/2006/relationships/slideLayout" Target="../slideLayouts/slideLayout14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57" Type="http://schemas.openxmlformats.org/officeDocument/2006/relationships/slideLayout" Target="../slideLayouts/slideLayout108.xml"/><Relationship Id="rId106" Type="http://schemas.openxmlformats.org/officeDocument/2006/relationships/oleObject" Target="../embeddings/oleObject1.bin"/><Relationship Id="rId10" Type="http://schemas.openxmlformats.org/officeDocument/2006/relationships/slideLayout" Target="../slideLayouts/slideLayout61.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slideLayout" Target="../slideLayouts/slideLayout103.xml"/><Relationship Id="rId60" Type="http://schemas.openxmlformats.org/officeDocument/2006/relationships/slideLayout" Target="../slideLayouts/slideLayout111.xml"/><Relationship Id="rId65" Type="http://schemas.openxmlformats.org/officeDocument/2006/relationships/slideLayout" Target="../slideLayouts/slideLayout116.xml"/><Relationship Id="rId73" Type="http://schemas.openxmlformats.org/officeDocument/2006/relationships/slideLayout" Target="../slideLayouts/slideLayout124.xml"/><Relationship Id="rId78" Type="http://schemas.openxmlformats.org/officeDocument/2006/relationships/slideLayout" Target="../slideLayouts/slideLayout129.xml"/><Relationship Id="rId81" Type="http://schemas.openxmlformats.org/officeDocument/2006/relationships/slideLayout" Target="../slideLayouts/slideLayout132.xml"/><Relationship Id="rId86" Type="http://schemas.openxmlformats.org/officeDocument/2006/relationships/slideLayout" Target="../slideLayouts/slideLayout137.xml"/><Relationship Id="rId94" Type="http://schemas.openxmlformats.org/officeDocument/2006/relationships/slideLayout" Target="../slideLayouts/slideLayout145.xml"/><Relationship Id="rId99" Type="http://schemas.openxmlformats.org/officeDocument/2006/relationships/slideLayout" Target="../slideLayouts/slideLayout150.xml"/><Relationship Id="rId101" Type="http://schemas.openxmlformats.org/officeDocument/2006/relationships/slideLayout" Target="../slideLayouts/slideLayout15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9" Type="http://schemas.openxmlformats.org/officeDocument/2006/relationships/slideLayout" Target="../slideLayouts/slideLayout90.xml"/><Relationship Id="rId34" Type="http://schemas.openxmlformats.org/officeDocument/2006/relationships/slideLayout" Target="../slideLayouts/slideLayout85.xml"/><Relationship Id="rId50" Type="http://schemas.openxmlformats.org/officeDocument/2006/relationships/slideLayout" Target="../slideLayouts/slideLayout101.xml"/><Relationship Id="rId55" Type="http://schemas.openxmlformats.org/officeDocument/2006/relationships/slideLayout" Target="../slideLayouts/slideLayout106.xml"/><Relationship Id="rId76" Type="http://schemas.openxmlformats.org/officeDocument/2006/relationships/slideLayout" Target="../slideLayouts/slideLayout127.xml"/><Relationship Id="rId97" Type="http://schemas.openxmlformats.org/officeDocument/2006/relationships/slideLayout" Target="../slideLayouts/slideLayout148.xml"/><Relationship Id="rId104" Type="http://schemas.openxmlformats.org/officeDocument/2006/relationships/tags" Target="../tags/tag1.xml"/><Relationship Id="rId7" Type="http://schemas.openxmlformats.org/officeDocument/2006/relationships/slideLayout" Target="../slideLayouts/slideLayout58.xml"/><Relationship Id="rId71" Type="http://schemas.openxmlformats.org/officeDocument/2006/relationships/slideLayout" Target="../slideLayouts/slideLayout122.xml"/><Relationship Id="rId92" Type="http://schemas.openxmlformats.org/officeDocument/2006/relationships/slideLayout" Target="../slideLayouts/slideLayout143.xml"/><Relationship Id="rId2" Type="http://schemas.openxmlformats.org/officeDocument/2006/relationships/slideLayout" Target="../slideLayouts/slideLayout53.xml"/><Relationship Id="rId29" Type="http://schemas.openxmlformats.org/officeDocument/2006/relationships/slideLayout" Target="../slideLayouts/slideLayout80.xml"/><Relationship Id="rId24" Type="http://schemas.openxmlformats.org/officeDocument/2006/relationships/slideLayout" Target="../slideLayouts/slideLayout75.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66" Type="http://schemas.openxmlformats.org/officeDocument/2006/relationships/slideLayout" Target="../slideLayouts/slideLayout117.xml"/><Relationship Id="rId87" Type="http://schemas.openxmlformats.org/officeDocument/2006/relationships/slideLayout" Target="../slideLayouts/slideLayout138.xml"/><Relationship Id="rId61" Type="http://schemas.openxmlformats.org/officeDocument/2006/relationships/slideLayout" Target="../slideLayouts/slideLayout112.xml"/><Relationship Id="rId82" Type="http://schemas.openxmlformats.org/officeDocument/2006/relationships/slideLayout" Target="../slideLayouts/slideLayout133.xml"/><Relationship Id="rId19" Type="http://schemas.openxmlformats.org/officeDocument/2006/relationships/slideLayout" Target="../slideLayouts/slideLayout70.xml"/><Relationship Id="rId14" Type="http://schemas.openxmlformats.org/officeDocument/2006/relationships/slideLayout" Target="../slideLayouts/slideLayout65.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56" Type="http://schemas.openxmlformats.org/officeDocument/2006/relationships/slideLayout" Target="../slideLayouts/slideLayout107.xml"/><Relationship Id="rId77" Type="http://schemas.openxmlformats.org/officeDocument/2006/relationships/slideLayout" Target="../slideLayouts/slideLayout128.xml"/><Relationship Id="rId100" Type="http://schemas.openxmlformats.org/officeDocument/2006/relationships/slideLayout" Target="../slideLayouts/slideLayout151.xml"/><Relationship Id="rId105" Type="http://schemas.openxmlformats.org/officeDocument/2006/relationships/tags" Target="../tags/tag2.xml"/><Relationship Id="rId8" Type="http://schemas.openxmlformats.org/officeDocument/2006/relationships/slideLayout" Target="../slideLayouts/slideLayout59.xml"/><Relationship Id="rId51" Type="http://schemas.openxmlformats.org/officeDocument/2006/relationships/slideLayout" Target="../slideLayouts/slideLayout102.xml"/><Relationship Id="rId72" Type="http://schemas.openxmlformats.org/officeDocument/2006/relationships/slideLayout" Target="../slideLayouts/slideLayout123.xml"/><Relationship Id="rId93" Type="http://schemas.openxmlformats.org/officeDocument/2006/relationships/slideLayout" Target="../slideLayouts/slideLayout144.xml"/><Relationship Id="rId98" Type="http://schemas.openxmlformats.org/officeDocument/2006/relationships/slideLayout" Target="../slideLayouts/slideLayout149.xml"/><Relationship Id="rId3" Type="http://schemas.openxmlformats.org/officeDocument/2006/relationships/slideLayout" Target="../slideLayouts/slideLayout54.xml"/><Relationship Id="rId25" Type="http://schemas.openxmlformats.org/officeDocument/2006/relationships/slideLayout" Target="../slideLayouts/slideLayout76.xml"/><Relationship Id="rId46" Type="http://schemas.openxmlformats.org/officeDocument/2006/relationships/slideLayout" Target="../slideLayouts/slideLayout97.xml"/><Relationship Id="rId67"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79.xml"/><Relationship Id="rId21" Type="http://schemas.openxmlformats.org/officeDocument/2006/relationships/slideLayout" Target="../slideLayouts/slideLayout174.xml"/><Relationship Id="rId42" Type="http://schemas.openxmlformats.org/officeDocument/2006/relationships/slideLayout" Target="../slideLayouts/slideLayout195.xml"/><Relationship Id="rId47" Type="http://schemas.openxmlformats.org/officeDocument/2006/relationships/slideLayout" Target="../slideLayouts/slideLayout200.xml"/><Relationship Id="rId63" Type="http://schemas.openxmlformats.org/officeDocument/2006/relationships/slideLayout" Target="../slideLayouts/slideLayout216.xml"/><Relationship Id="rId68" Type="http://schemas.openxmlformats.org/officeDocument/2006/relationships/theme" Target="../theme/theme6.xml"/><Relationship Id="rId7" Type="http://schemas.openxmlformats.org/officeDocument/2006/relationships/slideLayout" Target="../slideLayouts/slideLayout160.xml"/><Relationship Id="rId71" Type="http://schemas.openxmlformats.org/officeDocument/2006/relationships/oleObject" Target="../embeddings/oleObject28.bin"/><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9" Type="http://schemas.openxmlformats.org/officeDocument/2006/relationships/slideLayout" Target="../slideLayouts/slideLayout182.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32" Type="http://schemas.openxmlformats.org/officeDocument/2006/relationships/slideLayout" Target="../slideLayouts/slideLayout185.xml"/><Relationship Id="rId37" Type="http://schemas.openxmlformats.org/officeDocument/2006/relationships/slideLayout" Target="../slideLayouts/slideLayout190.xml"/><Relationship Id="rId40" Type="http://schemas.openxmlformats.org/officeDocument/2006/relationships/slideLayout" Target="../slideLayouts/slideLayout193.xml"/><Relationship Id="rId45" Type="http://schemas.openxmlformats.org/officeDocument/2006/relationships/slideLayout" Target="../slideLayouts/slideLayout198.xml"/><Relationship Id="rId53" Type="http://schemas.openxmlformats.org/officeDocument/2006/relationships/slideLayout" Target="../slideLayouts/slideLayout206.xml"/><Relationship Id="rId58" Type="http://schemas.openxmlformats.org/officeDocument/2006/relationships/slideLayout" Target="../slideLayouts/slideLayout211.xml"/><Relationship Id="rId66" Type="http://schemas.openxmlformats.org/officeDocument/2006/relationships/slideLayout" Target="../slideLayouts/slideLayout219.xml"/><Relationship Id="rId5" Type="http://schemas.openxmlformats.org/officeDocument/2006/relationships/slideLayout" Target="../slideLayouts/slideLayout158.xml"/><Relationship Id="rId61" Type="http://schemas.openxmlformats.org/officeDocument/2006/relationships/slideLayout" Target="../slideLayouts/slideLayout214.xml"/><Relationship Id="rId19" Type="http://schemas.openxmlformats.org/officeDocument/2006/relationships/slideLayout" Target="../slideLayouts/slideLayout17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slideLayout" Target="../slideLayouts/slideLayout180.xml"/><Relationship Id="rId30" Type="http://schemas.openxmlformats.org/officeDocument/2006/relationships/slideLayout" Target="../slideLayouts/slideLayout183.xml"/><Relationship Id="rId35" Type="http://schemas.openxmlformats.org/officeDocument/2006/relationships/slideLayout" Target="../slideLayouts/slideLayout188.xml"/><Relationship Id="rId43" Type="http://schemas.openxmlformats.org/officeDocument/2006/relationships/slideLayout" Target="../slideLayouts/slideLayout196.xml"/><Relationship Id="rId48" Type="http://schemas.openxmlformats.org/officeDocument/2006/relationships/slideLayout" Target="../slideLayouts/slideLayout201.xml"/><Relationship Id="rId56" Type="http://schemas.openxmlformats.org/officeDocument/2006/relationships/slideLayout" Target="../slideLayouts/slideLayout209.xml"/><Relationship Id="rId64" Type="http://schemas.openxmlformats.org/officeDocument/2006/relationships/slideLayout" Target="../slideLayouts/slideLayout217.xml"/><Relationship Id="rId69" Type="http://schemas.openxmlformats.org/officeDocument/2006/relationships/tags" Target="../tags/tag39.xml"/><Relationship Id="rId8" Type="http://schemas.openxmlformats.org/officeDocument/2006/relationships/slideLayout" Target="../slideLayouts/slideLayout161.xml"/><Relationship Id="rId51" Type="http://schemas.openxmlformats.org/officeDocument/2006/relationships/slideLayout" Target="../slideLayouts/slideLayout204.xml"/><Relationship Id="rId72" Type="http://schemas.openxmlformats.org/officeDocument/2006/relationships/image" Target="../media/image35.emf"/><Relationship Id="rId3" Type="http://schemas.openxmlformats.org/officeDocument/2006/relationships/slideLayout" Target="../slideLayouts/slideLayout156.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33" Type="http://schemas.openxmlformats.org/officeDocument/2006/relationships/slideLayout" Target="../slideLayouts/slideLayout186.xml"/><Relationship Id="rId38" Type="http://schemas.openxmlformats.org/officeDocument/2006/relationships/slideLayout" Target="../slideLayouts/slideLayout191.xml"/><Relationship Id="rId46" Type="http://schemas.openxmlformats.org/officeDocument/2006/relationships/slideLayout" Target="../slideLayouts/slideLayout199.xml"/><Relationship Id="rId59" Type="http://schemas.openxmlformats.org/officeDocument/2006/relationships/slideLayout" Target="../slideLayouts/slideLayout212.xml"/><Relationship Id="rId67" Type="http://schemas.openxmlformats.org/officeDocument/2006/relationships/slideLayout" Target="../slideLayouts/slideLayout220.xml"/><Relationship Id="rId20" Type="http://schemas.openxmlformats.org/officeDocument/2006/relationships/slideLayout" Target="../slideLayouts/slideLayout173.xml"/><Relationship Id="rId41" Type="http://schemas.openxmlformats.org/officeDocument/2006/relationships/slideLayout" Target="../slideLayouts/slideLayout194.xml"/><Relationship Id="rId54" Type="http://schemas.openxmlformats.org/officeDocument/2006/relationships/slideLayout" Target="../slideLayouts/slideLayout207.xml"/><Relationship Id="rId62" Type="http://schemas.openxmlformats.org/officeDocument/2006/relationships/slideLayout" Target="../slideLayouts/slideLayout215.xml"/><Relationship Id="rId70" Type="http://schemas.openxmlformats.org/officeDocument/2006/relationships/tags" Target="../tags/tag40.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28" Type="http://schemas.openxmlformats.org/officeDocument/2006/relationships/slideLayout" Target="../slideLayouts/slideLayout181.xml"/><Relationship Id="rId36" Type="http://schemas.openxmlformats.org/officeDocument/2006/relationships/slideLayout" Target="../slideLayouts/slideLayout189.xml"/><Relationship Id="rId49" Type="http://schemas.openxmlformats.org/officeDocument/2006/relationships/slideLayout" Target="../slideLayouts/slideLayout202.xml"/><Relationship Id="rId57" Type="http://schemas.openxmlformats.org/officeDocument/2006/relationships/slideLayout" Target="../slideLayouts/slideLayout210.xml"/><Relationship Id="rId10" Type="http://schemas.openxmlformats.org/officeDocument/2006/relationships/slideLayout" Target="../slideLayouts/slideLayout163.xml"/><Relationship Id="rId31" Type="http://schemas.openxmlformats.org/officeDocument/2006/relationships/slideLayout" Target="../slideLayouts/slideLayout184.xml"/><Relationship Id="rId44" Type="http://schemas.openxmlformats.org/officeDocument/2006/relationships/slideLayout" Target="../slideLayouts/slideLayout197.xml"/><Relationship Id="rId52" Type="http://schemas.openxmlformats.org/officeDocument/2006/relationships/slideLayout" Target="../slideLayouts/slideLayout205.xml"/><Relationship Id="rId60" Type="http://schemas.openxmlformats.org/officeDocument/2006/relationships/slideLayout" Target="../slideLayouts/slideLayout213.xml"/><Relationship Id="rId65" Type="http://schemas.openxmlformats.org/officeDocument/2006/relationships/slideLayout" Target="../slideLayouts/slideLayout218.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39" Type="http://schemas.openxmlformats.org/officeDocument/2006/relationships/slideLayout" Target="../slideLayouts/slideLayout192.xml"/><Relationship Id="rId34" Type="http://schemas.openxmlformats.org/officeDocument/2006/relationships/slideLayout" Target="../slideLayouts/slideLayout187.xml"/><Relationship Id="rId50" Type="http://schemas.openxmlformats.org/officeDocument/2006/relationships/slideLayout" Target="../slideLayouts/slideLayout203.xml"/><Relationship Id="rId55" Type="http://schemas.openxmlformats.org/officeDocument/2006/relationships/slideLayout" Target="../slideLayouts/slideLayout20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26" Type="http://schemas.openxmlformats.org/officeDocument/2006/relationships/slideLayout" Target="../slideLayouts/slideLayout246.xml"/><Relationship Id="rId3" Type="http://schemas.openxmlformats.org/officeDocument/2006/relationships/slideLayout" Target="../slideLayouts/slideLayout223.xml"/><Relationship Id="rId21" Type="http://schemas.openxmlformats.org/officeDocument/2006/relationships/slideLayout" Target="../slideLayouts/slideLayout241.xml"/><Relationship Id="rId34" Type="http://schemas.openxmlformats.org/officeDocument/2006/relationships/image" Target="../media/image4.png"/><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slideLayout" Target="../slideLayouts/slideLayout245.xml"/><Relationship Id="rId33" Type="http://schemas.openxmlformats.org/officeDocument/2006/relationships/theme" Target="../theme/theme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29" Type="http://schemas.openxmlformats.org/officeDocument/2006/relationships/slideLayout" Target="../slideLayouts/slideLayout249.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slideLayout" Target="../slideLayouts/slideLayout244.xml"/><Relationship Id="rId32" Type="http://schemas.openxmlformats.org/officeDocument/2006/relationships/slideLayout" Target="../slideLayouts/slideLayout252.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slideLayout" Target="../slideLayouts/slideLayout243.xml"/><Relationship Id="rId28" Type="http://schemas.openxmlformats.org/officeDocument/2006/relationships/slideLayout" Target="../slideLayouts/slideLayout248.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31" Type="http://schemas.openxmlformats.org/officeDocument/2006/relationships/slideLayout" Target="../slideLayouts/slideLayout251.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slideLayout" Target="../slideLayouts/slideLayout242.xml"/><Relationship Id="rId27" Type="http://schemas.openxmlformats.org/officeDocument/2006/relationships/slideLayout" Target="../slideLayouts/slideLayout247.xml"/><Relationship Id="rId30" Type="http://schemas.openxmlformats.org/officeDocument/2006/relationships/slideLayout" Target="../slideLayouts/slideLayout250.xml"/><Relationship Id="rId35" Type="http://schemas.openxmlformats.org/officeDocument/2006/relationships/image" Target="../media/image51.png"/><Relationship Id="rId8" Type="http://schemas.openxmlformats.org/officeDocument/2006/relationships/slideLayout" Target="../slideLayouts/slideLayout2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5.xml"/><Relationship Id="rId7" Type="http://schemas.openxmlformats.org/officeDocument/2006/relationships/image" Target="../media/image93.jpeg"/><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theme" Target="../theme/theme8.xml"/><Relationship Id="rId5" Type="http://schemas.openxmlformats.org/officeDocument/2006/relationships/slideLayout" Target="../slideLayouts/slideLayout257.xml"/><Relationship Id="rId4" Type="http://schemas.openxmlformats.org/officeDocument/2006/relationships/slideLayout" Target="../slideLayouts/slideLayout2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65.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theme" Target="../theme/theme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8319" y="6166096"/>
            <a:ext cx="2062483" cy="463304"/>
          </a:xfrm>
          <a:prstGeom prst="rect">
            <a:avLst/>
          </a:prstGeom>
          <a:ln w="12700">
            <a:miter lim="400000"/>
          </a:ln>
        </p:spPr>
      </p:pic>
      <p:sp>
        <p:nvSpPr>
          <p:cNvPr id="3" name="Title Text"/>
          <p:cNvSpPr txBox="1">
            <a:spLocks noGrp="1"/>
          </p:cNvSpPr>
          <p:nvPr>
            <p:ph type="title"/>
          </p:nvPr>
        </p:nvSpPr>
        <p:spPr>
          <a:xfrm>
            <a:off x="609600" y="76200"/>
            <a:ext cx="109728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4" name="Body Level One…"/>
          <p:cNvSpPr txBox="1">
            <a:spLocks noGrp="1"/>
          </p:cNvSpPr>
          <p:nvPr>
            <p:ph type="body" idx="1"/>
          </p:nvPr>
        </p:nvSpPr>
        <p:spPr>
          <a:xfrm>
            <a:off x="609600" y="1447803"/>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355420" y="6423500"/>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dirty="0"/>
          </a:p>
        </p:txBody>
      </p:sp>
      <p:sp>
        <p:nvSpPr>
          <p:cNvPr id="6" name="Footer Placeholder 5">
            <a:extLst>
              <a:ext uri="{FF2B5EF4-FFF2-40B4-BE49-F238E27FC236}">
                <a16:creationId xmlns:a16="http://schemas.microsoft.com/office/drawing/2014/main" id="{0EA98C28-4DA6-4080-B8BE-0C485DD8E718}"/>
              </a:ext>
            </a:extLst>
          </p:cNvPr>
          <p:cNvSpPr>
            <a:spLocks noGrp="1"/>
          </p:cNvSpPr>
          <p:nvPr>
            <p:ph type="ftr" sz="quarter" idx="3"/>
          </p:nvPr>
        </p:nvSpPr>
        <p:spPr>
          <a:xfrm>
            <a:off x="609596" y="6356350"/>
            <a:ext cx="88087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5203" r:id="rId2"/>
    <p:sldLayoutId id="2147483650" r:id="rId3"/>
    <p:sldLayoutId id="2147483656" r:id="rId4"/>
  </p:sldLayoutIdLst>
  <p:transition spd="med"/>
  <p:hf hdr="0" ftr="0" dt="0"/>
  <p:txStyles>
    <p:titleStyle>
      <a:lvl1pPr marL="0" marR="0" indent="0" algn="ctr" defTabSz="6858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1pPr>
      <a:lvl2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2pPr>
      <a:lvl3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3pPr>
      <a:lvl4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4pPr>
      <a:lvl5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5pPr>
      <a:lvl6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6pPr>
      <a:lvl7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7pPr>
      <a:lvl8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8pPr>
      <a:lvl9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9pPr>
    </p:titleStyle>
    <p:bodyStyle>
      <a:lvl1pPr marL="257175" marR="0" indent="-257175"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592931" marR="0" indent="-250031"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1954529" marR="0" indent="-240029"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297429" marR="0" indent="-240029"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40330" marR="0" indent="-240030"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2983230" marR="0" indent="-240030"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A8D4F-ED2E-4986-A40C-1213D5CE9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B0BD6-DE69-4599-902D-C2504970E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CC0E3-2FD6-4332-9AFC-715FDD1C2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68E01-1A6D-4482-9FD1-07CC0DF121D1}" type="datetime1">
              <a:rPr lang="en-US" smtClean="0"/>
              <a:t>1/13/2023</a:t>
            </a:fld>
            <a:endParaRPr lang="en-US" dirty="0"/>
          </a:p>
        </p:txBody>
      </p:sp>
      <p:sp>
        <p:nvSpPr>
          <p:cNvPr id="5" name="Footer Placeholder 4">
            <a:extLst>
              <a:ext uri="{FF2B5EF4-FFF2-40B4-BE49-F238E27FC236}">
                <a16:creationId xmlns:a16="http://schemas.microsoft.com/office/drawing/2014/main" id="{46422329-A50D-4AE7-B072-991BA8B8E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1E306F-0765-46E9-ABD2-E2AA2B4651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9C5F1-BCE8-4393-8917-223508E72BE1}" type="slidenum">
              <a:rPr lang="en-US" smtClean="0"/>
              <a:t>‹#›</a:t>
            </a:fld>
            <a:endParaRPr lang="en-US" dirty="0"/>
          </a:p>
        </p:txBody>
      </p:sp>
    </p:spTree>
    <p:extLst>
      <p:ext uri="{BB962C8B-B14F-4D97-AF65-F5344CB8AC3E}">
        <p14:creationId xmlns:p14="http://schemas.microsoft.com/office/powerpoint/2010/main" val="2375271529"/>
      </p:ext>
    </p:extLst>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8" r:id="rId4"/>
    <p:sldLayoutId id="2147485209" r:id="rId5"/>
    <p:sldLayoutId id="2147485210" r:id="rId6"/>
    <p:sldLayoutId id="2147483680" r:id="rId7"/>
    <p:sldLayoutId id="2147483681" r:id="rId8"/>
    <p:sldLayoutId id="2147485211"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7599D-7560-477D-B73D-26175C642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E81A05-3612-4843-88BB-275798EBD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A5D2-133F-41DB-AA53-B8E6EE806B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DF29D-C779-448C-AB6E-6170748608D2}" type="datetime1">
              <a:rPr lang="en-US" smtClean="0"/>
              <a:t>1/13/2023</a:t>
            </a:fld>
            <a:endParaRPr lang="en-US" dirty="0"/>
          </a:p>
        </p:txBody>
      </p:sp>
      <p:sp>
        <p:nvSpPr>
          <p:cNvPr id="5" name="Footer Placeholder 4">
            <a:extLst>
              <a:ext uri="{FF2B5EF4-FFF2-40B4-BE49-F238E27FC236}">
                <a16:creationId xmlns:a16="http://schemas.microsoft.com/office/drawing/2014/main" id="{0FDA2EE3-33F8-4C5F-B745-1CEC1976D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D15133-28F8-4030-B75B-50F30068B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FA372-4396-430C-95F5-E170515E27C4}" type="slidenum">
              <a:rPr lang="en-US" smtClean="0"/>
              <a:t>‹#›</a:t>
            </a:fld>
            <a:endParaRPr lang="en-US" dirty="0"/>
          </a:p>
        </p:txBody>
      </p:sp>
    </p:spTree>
    <p:extLst>
      <p:ext uri="{BB962C8B-B14F-4D97-AF65-F5344CB8AC3E}">
        <p14:creationId xmlns:p14="http://schemas.microsoft.com/office/powerpoint/2010/main" val="19072721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521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Picture 28" descr="Shape&#10;&#10;Description automatically generated with medium confidence">
            <a:extLst>
              <a:ext uri="{FF2B5EF4-FFF2-40B4-BE49-F238E27FC236}">
                <a16:creationId xmlns:a16="http://schemas.microsoft.com/office/drawing/2014/main" id="{48C2E32A-0F7F-4E7B-A5B5-F8B2B11D0CA3}"/>
              </a:ext>
            </a:extLst>
          </p:cNvPr>
          <p:cNvPicPr>
            <a:picLocks noGrp="1" noRot="1" noChangeAspect="1" noMove="1" noResize="1" noEditPoints="1" noAdjustHandles="1" noChangeArrowheads="1" noChangeShapeType="1" noCrop="1"/>
          </p:cNvPicPr>
          <p:nvPr userDrawn="1"/>
        </p:nvPicPr>
        <p:blipFill>
          <a:blip r:embed="rId27">
            <a:extLst>
              <a:ext uri="{28A0092B-C50C-407E-A947-70E740481C1C}">
                <a14:useLocalDpi xmlns:a14="http://schemas.microsoft.com/office/drawing/2010/main"/>
              </a:ext>
            </a:extLst>
          </a:blip>
          <a:stretch>
            <a:fillRect/>
          </a:stretch>
        </p:blipFill>
        <p:spPr>
          <a:xfrm>
            <a:off x="0" y="-5597"/>
            <a:ext cx="12211898" cy="6869193"/>
          </a:xfrm>
          <a:prstGeom prst="rect">
            <a:avLst/>
          </a:prstGeom>
        </p:spPr>
      </p:pic>
      <p:sp>
        <p:nvSpPr>
          <p:cNvPr id="2" name="Title Placeholder 1"/>
          <p:cNvSpPr>
            <a:spLocks noGrp="1"/>
          </p:cNvSpPr>
          <p:nvPr>
            <p:ph type="title"/>
          </p:nvPr>
        </p:nvSpPr>
        <p:spPr>
          <a:xfrm>
            <a:off x="838200" y="1"/>
            <a:ext cx="10515600" cy="1600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29300" y="6363107"/>
            <a:ext cx="533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953D466F-0B71-3646-A63E-72276CFD0D9A}" type="slidenum">
              <a:rPr lang="en-US" smtClean="0"/>
              <a:pPr/>
              <a:t>‹#›</a:t>
            </a:fld>
            <a:endParaRPr lang="en-US" dirty="0"/>
          </a:p>
        </p:txBody>
      </p:sp>
      <p:pic>
        <p:nvPicPr>
          <p:cNvPr id="20" name="Picture 19" descr="Graphical user interface, logo&#10;&#10;Description automatically generated">
            <a:extLst>
              <a:ext uri="{FF2B5EF4-FFF2-40B4-BE49-F238E27FC236}">
                <a16:creationId xmlns:a16="http://schemas.microsoft.com/office/drawing/2014/main" id="{894B4A5E-D2FF-424D-ADB2-55065A404011}"/>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302624" y="6035757"/>
            <a:ext cx="3889376" cy="833437"/>
          </a:xfrm>
          <a:prstGeom prst="rect">
            <a:avLst/>
          </a:prstGeom>
        </p:spPr>
      </p:pic>
    </p:spTree>
    <p:extLst>
      <p:ext uri="{BB962C8B-B14F-4D97-AF65-F5344CB8AC3E}">
        <p14:creationId xmlns:p14="http://schemas.microsoft.com/office/powerpoint/2010/main" val="4243080313"/>
      </p:ext>
    </p:extLst>
  </p:cSld>
  <p:clrMap bg1="lt1" tx1="dk1" bg2="lt2" tx2="dk2" accent1="accent1" accent2="accent2" accent3="accent3" accent4="accent4" accent5="accent5" accent6="accent6" hlink="hlink" folHlink="folHlink"/>
  <p:sldLayoutIdLst>
    <p:sldLayoutId id="2147484834"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 id="2147484846" r:id="rId13"/>
    <p:sldLayoutId id="2147484847" r:id="rId14"/>
    <p:sldLayoutId id="2147484848" r:id="rId15"/>
    <p:sldLayoutId id="2147484849" r:id="rId16"/>
    <p:sldLayoutId id="2147484850" r:id="rId17"/>
    <p:sldLayoutId id="2147484851" r:id="rId18"/>
    <p:sldLayoutId id="2147484852" r:id="rId19"/>
    <p:sldLayoutId id="2147484853" r:id="rId20"/>
    <p:sldLayoutId id="2147484854" r:id="rId21"/>
    <p:sldLayoutId id="2147484855" r:id="rId22"/>
    <p:sldLayoutId id="2147484856" r:id="rId23"/>
    <p:sldLayoutId id="2147484857" r:id="rId24"/>
    <p:sldLayoutId id="2147484858" r:id="rId25"/>
  </p:sldLayoutIdLst>
  <p:hf hdr="0" ftr="0" dt="0"/>
  <p:txStyles>
    <p:titleStyle>
      <a:lvl1pPr algn="l" defTabSz="685800" rtl="0" eaLnBrk="1" latinLnBrk="0" hangingPunct="1">
        <a:lnSpc>
          <a:spcPct val="90000"/>
        </a:lnSpc>
        <a:spcBef>
          <a:spcPct val="0"/>
        </a:spcBef>
        <a:buNone/>
        <a:defRPr sz="2700" b="0" kern="1200">
          <a:solidFill>
            <a:srgbClr val="009DDC"/>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rgbClr val="59595B"/>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9595B"/>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59595B"/>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rgbClr val="59595B"/>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9595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4"/>
            </p:custDataLst>
            <p:extLst>
              <p:ext uri="{D42A27DB-BD31-4B8C-83A1-F6EECF244321}">
                <p14:modId xmlns:p14="http://schemas.microsoft.com/office/powerpoint/2010/main" val="3056627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6" imgW="270" imgH="270" progId="TCLayout.ActiveDocument.1">
                  <p:embed/>
                </p:oleObj>
              </mc:Choice>
              <mc:Fallback>
                <p:oleObj name="think-cell Slide" r:id="rId106" imgW="270" imgH="270" progId="TCLayout.ActiveDocument.1">
                  <p:embed/>
                  <p:pic>
                    <p:nvPicPr>
                      <p:cNvPr id="2" name="Object 1" hidden="1"/>
                      <p:cNvPicPr/>
                      <p:nvPr/>
                    </p:nvPicPr>
                    <p:blipFill>
                      <a:blip r:embed="rId107"/>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105"/>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907841698"/>
      </p:ext>
    </p:extLst>
  </p:cSld>
  <p:clrMap bg1="lt1" tx1="dk1" bg2="lt2" tx2="dk2" accent1="accent1" accent2="accent2" accent3="accent3" accent4="accent4" accent5="accent5" accent6="accent6" hlink="hlink" folHlink="folHlink"/>
  <p:sldLayoutIdLst>
    <p:sldLayoutId id="2147483661" r:id="rId1"/>
    <p:sldLayoutId id="2147484884" r:id="rId2"/>
    <p:sldLayoutId id="2147484885" r:id="rId3"/>
    <p:sldLayoutId id="2147484886" r:id="rId4"/>
    <p:sldLayoutId id="2147484887" r:id="rId5"/>
    <p:sldLayoutId id="2147484888" r:id="rId6"/>
    <p:sldLayoutId id="2147484889"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4890" r:id="rId21"/>
    <p:sldLayoutId id="2147484891" r:id="rId22"/>
    <p:sldLayoutId id="2147484892" r:id="rId23"/>
    <p:sldLayoutId id="2147484893" r:id="rId24"/>
    <p:sldLayoutId id="2147484894" r:id="rId25"/>
    <p:sldLayoutId id="2147484895" r:id="rId26"/>
    <p:sldLayoutId id="2147484896" r:id="rId27"/>
    <p:sldLayoutId id="2147484897" r:id="rId28"/>
    <p:sldLayoutId id="2147484898" r:id="rId29"/>
    <p:sldLayoutId id="2147484899" r:id="rId30"/>
    <p:sldLayoutId id="2147484900" r:id="rId31"/>
    <p:sldLayoutId id="2147484901" r:id="rId32"/>
    <p:sldLayoutId id="2147484902" r:id="rId33"/>
    <p:sldLayoutId id="2147484903" r:id="rId34"/>
    <p:sldLayoutId id="2147484904" r:id="rId35"/>
    <p:sldLayoutId id="2147483682" r:id="rId36"/>
    <p:sldLayoutId id="2147484905" r:id="rId37"/>
    <p:sldLayoutId id="2147484906" r:id="rId38"/>
    <p:sldLayoutId id="2147484907" r:id="rId39"/>
    <p:sldLayoutId id="2147484908" r:id="rId40"/>
    <p:sldLayoutId id="2147484909" r:id="rId41"/>
    <p:sldLayoutId id="2147484910" r:id="rId42"/>
    <p:sldLayoutId id="2147484911" r:id="rId43"/>
    <p:sldLayoutId id="2147483689" r:id="rId44"/>
    <p:sldLayoutId id="2147484912" r:id="rId45"/>
    <p:sldLayoutId id="2147484913" r:id="rId46"/>
    <p:sldLayoutId id="2147484914" r:id="rId47"/>
    <p:sldLayoutId id="2147484915" r:id="rId48"/>
    <p:sldLayoutId id="2147484916" r:id="rId49"/>
    <p:sldLayoutId id="2147484917" r:id="rId50"/>
    <p:sldLayoutId id="2147483695" r:id="rId51"/>
    <p:sldLayoutId id="2147483696" r:id="rId52"/>
    <p:sldLayoutId id="2147483697" r:id="rId53"/>
    <p:sldLayoutId id="2147483698" r:id="rId54"/>
    <p:sldLayoutId id="2147483699" r:id="rId55"/>
    <p:sldLayoutId id="2147483700" r:id="rId56"/>
    <p:sldLayoutId id="2147483701" r:id="rId57"/>
    <p:sldLayoutId id="2147483702" r:id="rId58"/>
    <p:sldLayoutId id="2147483703" r:id="rId59"/>
    <p:sldLayoutId id="2147483704" r:id="rId60"/>
    <p:sldLayoutId id="2147483705" r:id="rId61"/>
    <p:sldLayoutId id="2147483706" r:id="rId62"/>
    <p:sldLayoutId id="2147483707" r:id="rId63"/>
    <p:sldLayoutId id="2147483708" r:id="rId64"/>
    <p:sldLayoutId id="2147484918" r:id="rId65"/>
    <p:sldLayoutId id="2147484919" r:id="rId66"/>
    <p:sldLayoutId id="2147484920" r:id="rId67"/>
    <p:sldLayoutId id="2147484921" r:id="rId68"/>
    <p:sldLayoutId id="2147484922" r:id="rId69"/>
    <p:sldLayoutId id="2147484923" r:id="rId70"/>
    <p:sldLayoutId id="2147484924" r:id="rId71"/>
    <p:sldLayoutId id="2147484925" r:id="rId72"/>
    <p:sldLayoutId id="2147484926" r:id="rId73"/>
    <p:sldLayoutId id="2147484927" r:id="rId74"/>
    <p:sldLayoutId id="2147484928" r:id="rId75"/>
    <p:sldLayoutId id="2147484929" r:id="rId76"/>
    <p:sldLayoutId id="2147484930" r:id="rId77"/>
    <p:sldLayoutId id="2147484931" r:id="rId78"/>
    <p:sldLayoutId id="2147484932" r:id="rId79"/>
    <p:sldLayoutId id="2147484933" r:id="rId80"/>
    <p:sldLayoutId id="2147483711" r:id="rId81"/>
    <p:sldLayoutId id="2147484934" r:id="rId82"/>
    <p:sldLayoutId id="2147484935" r:id="rId83"/>
    <p:sldLayoutId id="2147483713" r:id="rId84"/>
    <p:sldLayoutId id="2147484936" r:id="rId85"/>
    <p:sldLayoutId id="2147484937" r:id="rId86"/>
    <p:sldLayoutId id="2147484938" r:id="rId87"/>
    <p:sldLayoutId id="2147484939" r:id="rId88"/>
    <p:sldLayoutId id="2147484940" r:id="rId89"/>
    <p:sldLayoutId id="2147484941" r:id="rId90"/>
    <p:sldLayoutId id="2147484942" r:id="rId91"/>
    <p:sldLayoutId id="2147484943" r:id="rId92"/>
    <p:sldLayoutId id="2147484944" r:id="rId93"/>
    <p:sldLayoutId id="2147483722" r:id="rId94"/>
    <p:sldLayoutId id="2147484945" r:id="rId95"/>
    <p:sldLayoutId id="2147484946" r:id="rId96"/>
    <p:sldLayoutId id="2147484947" r:id="rId97"/>
    <p:sldLayoutId id="2147484948" r:id="rId98"/>
    <p:sldLayoutId id="2147483726" r:id="rId99"/>
    <p:sldLayoutId id="2147483727" r:id="rId100"/>
    <p:sldLayoutId id="2147484949" r:id="rId101"/>
    <p:sldLayoutId id="2147484950" r:id="rId10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3056627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70"/>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1437834524"/>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 id="2147484975" r:id="rId12"/>
    <p:sldLayoutId id="2147484976" r:id="rId13"/>
    <p:sldLayoutId id="2147484977" r:id="rId14"/>
    <p:sldLayoutId id="2147484978" r:id="rId15"/>
    <p:sldLayoutId id="2147484979" r:id="rId16"/>
    <p:sldLayoutId id="2147484980" r:id="rId17"/>
    <p:sldLayoutId id="2147484981" r:id="rId18"/>
    <p:sldLayoutId id="2147484982" r:id="rId19"/>
    <p:sldLayoutId id="2147484983" r:id="rId20"/>
    <p:sldLayoutId id="2147484984" r:id="rId21"/>
    <p:sldLayoutId id="2147484985" r:id="rId22"/>
    <p:sldLayoutId id="2147484986" r:id="rId23"/>
    <p:sldLayoutId id="2147484987" r:id="rId24"/>
    <p:sldLayoutId id="2147484988" r:id="rId25"/>
    <p:sldLayoutId id="2147484989" r:id="rId26"/>
    <p:sldLayoutId id="2147484990" r:id="rId27"/>
    <p:sldLayoutId id="2147484991" r:id="rId28"/>
    <p:sldLayoutId id="2147484992" r:id="rId29"/>
    <p:sldLayoutId id="2147484993" r:id="rId30"/>
    <p:sldLayoutId id="2147484994" r:id="rId31"/>
    <p:sldLayoutId id="2147484995" r:id="rId32"/>
    <p:sldLayoutId id="2147484996" r:id="rId33"/>
    <p:sldLayoutId id="2147484997" r:id="rId34"/>
    <p:sldLayoutId id="2147484998" r:id="rId35"/>
    <p:sldLayoutId id="2147484999" r:id="rId36"/>
    <p:sldLayoutId id="2147485000" r:id="rId37"/>
    <p:sldLayoutId id="2147485001" r:id="rId38"/>
    <p:sldLayoutId id="2147485002" r:id="rId39"/>
    <p:sldLayoutId id="2147485003" r:id="rId40"/>
    <p:sldLayoutId id="2147485004" r:id="rId41"/>
    <p:sldLayoutId id="2147485005" r:id="rId42"/>
    <p:sldLayoutId id="2147485006" r:id="rId43"/>
    <p:sldLayoutId id="2147485007" r:id="rId44"/>
    <p:sldLayoutId id="2147485008" r:id="rId45"/>
    <p:sldLayoutId id="2147485009" r:id="rId46"/>
    <p:sldLayoutId id="2147485010" r:id="rId47"/>
    <p:sldLayoutId id="2147485011" r:id="rId48"/>
    <p:sldLayoutId id="2147485012" r:id="rId49"/>
    <p:sldLayoutId id="2147485013" r:id="rId50"/>
    <p:sldLayoutId id="2147485014" r:id="rId51"/>
    <p:sldLayoutId id="2147485015" r:id="rId52"/>
    <p:sldLayoutId id="2147485016" r:id="rId53"/>
    <p:sldLayoutId id="2147485017" r:id="rId54"/>
    <p:sldLayoutId id="2147485018" r:id="rId55"/>
    <p:sldLayoutId id="2147485019" r:id="rId56"/>
    <p:sldLayoutId id="2147485020" r:id="rId57"/>
    <p:sldLayoutId id="2147485021" r:id="rId58"/>
    <p:sldLayoutId id="2147485022" r:id="rId59"/>
    <p:sldLayoutId id="2147485023" r:id="rId60"/>
    <p:sldLayoutId id="2147485024" r:id="rId61"/>
    <p:sldLayoutId id="2147485025" r:id="rId62"/>
    <p:sldLayoutId id="2147485026" r:id="rId63"/>
    <p:sldLayoutId id="2147485027" r:id="rId64"/>
    <p:sldLayoutId id="2147485028" r:id="rId65"/>
    <p:sldLayoutId id="2147485029" r:id="rId66"/>
    <p:sldLayoutId id="214748503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Picture 28" descr="Shape&#10;&#10;Description automatically generated with medium confidence">
            <a:extLst>
              <a:ext uri="{FF2B5EF4-FFF2-40B4-BE49-F238E27FC236}">
                <a16:creationId xmlns:a16="http://schemas.microsoft.com/office/drawing/2014/main" id="{48C2E32A-0F7F-4E7B-A5B5-F8B2B11D0CA3}"/>
              </a:ext>
            </a:extLst>
          </p:cNvPr>
          <p:cNvPicPr>
            <a:picLocks noGrp="1" noRot="1" noChangeAspect="1" noMove="1" noResize="1" noEditPoints="1" noAdjustHandles="1" noChangeArrowheads="1" noChangeShapeType="1" noCrop="1"/>
          </p:cNvPicPr>
          <p:nvPr userDrawn="1"/>
        </p:nvPicPr>
        <p:blipFill>
          <a:blip r:embed="rId34">
            <a:extLst>
              <a:ext uri="{28A0092B-C50C-407E-A947-70E740481C1C}">
                <a14:useLocalDpi xmlns:a14="http://schemas.microsoft.com/office/drawing/2010/main" val="0"/>
              </a:ext>
            </a:extLst>
          </a:blip>
          <a:stretch>
            <a:fillRect/>
          </a:stretch>
        </p:blipFill>
        <p:spPr>
          <a:xfrm>
            <a:off x="0" y="-5597"/>
            <a:ext cx="12211898" cy="6869193"/>
          </a:xfrm>
          <a:prstGeom prst="rect">
            <a:avLst/>
          </a:prstGeom>
        </p:spPr>
      </p:pic>
      <p:sp>
        <p:nvSpPr>
          <p:cNvPr id="2" name="Title Placeholder 1"/>
          <p:cNvSpPr>
            <a:spLocks noGrp="1"/>
          </p:cNvSpPr>
          <p:nvPr>
            <p:ph type="title"/>
          </p:nvPr>
        </p:nvSpPr>
        <p:spPr>
          <a:xfrm>
            <a:off x="838200" y="1"/>
            <a:ext cx="10515600" cy="1600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29300" y="6363107"/>
            <a:ext cx="533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953D466F-0B71-3646-A63E-72276CFD0D9A}" type="slidenum">
              <a:rPr lang="en-US" smtClean="0"/>
              <a:pPr/>
              <a:t>‹#›</a:t>
            </a:fld>
            <a:endParaRPr lang="en-US"/>
          </a:p>
        </p:txBody>
      </p:sp>
      <p:pic>
        <p:nvPicPr>
          <p:cNvPr id="20" name="Picture 19" descr="Graphical user interface, logo&#10;&#10;Description automatically generated">
            <a:extLst>
              <a:ext uri="{FF2B5EF4-FFF2-40B4-BE49-F238E27FC236}">
                <a16:creationId xmlns:a16="http://schemas.microsoft.com/office/drawing/2014/main" id="{894B4A5E-D2FF-424D-ADB2-55065A404011}"/>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8302624" y="6035757"/>
            <a:ext cx="3889376" cy="833437"/>
          </a:xfrm>
          <a:prstGeom prst="rect">
            <a:avLst/>
          </a:prstGeom>
        </p:spPr>
      </p:pic>
    </p:spTree>
    <p:extLst>
      <p:ext uri="{BB962C8B-B14F-4D97-AF65-F5344CB8AC3E}">
        <p14:creationId xmlns:p14="http://schemas.microsoft.com/office/powerpoint/2010/main" val="1894206225"/>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 id="2147485064" r:id="rId12"/>
    <p:sldLayoutId id="2147485065" r:id="rId13"/>
    <p:sldLayoutId id="2147485066" r:id="rId14"/>
    <p:sldLayoutId id="2147485067" r:id="rId15"/>
    <p:sldLayoutId id="2147485068" r:id="rId16"/>
    <p:sldLayoutId id="2147485069" r:id="rId17"/>
    <p:sldLayoutId id="2147485070" r:id="rId18"/>
    <p:sldLayoutId id="2147485071" r:id="rId19"/>
    <p:sldLayoutId id="2147485072" r:id="rId20"/>
    <p:sldLayoutId id="2147485073" r:id="rId21"/>
    <p:sldLayoutId id="2147485074" r:id="rId22"/>
    <p:sldLayoutId id="2147485075" r:id="rId23"/>
    <p:sldLayoutId id="2147485076" r:id="rId24"/>
    <p:sldLayoutId id="2147485077" r:id="rId25"/>
    <p:sldLayoutId id="2147485078" r:id="rId26"/>
    <p:sldLayoutId id="2147485079" r:id="rId27"/>
    <p:sldLayoutId id="2147485080" r:id="rId28"/>
    <p:sldLayoutId id="2147485081" r:id="rId29"/>
    <p:sldLayoutId id="2147485082" r:id="rId30"/>
    <p:sldLayoutId id="2147485083" r:id="rId31"/>
    <p:sldLayoutId id="2147485084" r:id="rId32"/>
  </p:sldLayoutIdLst>
  <p:hf hdr="0" ftr="0" dt="0"/>
  <p:txStyles>
    <p:titleStyle>
      <a:lvl1pPr algn="l" defTabSz="685800" rtl="0" eaLnBrk="1" latinLnBrk="0" hangingPunct="1">
        <a:lnSpc>
          <a:spcPct val="100000"/>
        </a:lnSpc>
        <a:spcBef>
          <a:spcPct val="0"/>
        </a:spcBef>
        <a:buNone/>
        <a:defRPr sz="2700" b="0" kern="1200">
          <a:solidFill>
            <a:srgbClr val="009DDC"/>
          </a:solidFill>
          <a:latin typeface="Century Gothic" panose="020B0502020202020204" pitchFamily="34" charset="0"/>
          <a:ea typeface="+mj-ea"/>
          <a:cs typeface="+mj-cs"/>
        </a:defRPr>
      </a:lvl1pPr>
    </p:titleStyle>
    <p:bodyStyle>
      <a:lvl1pPr marL="182880" indent="-182880" algn="l" defTabSz="685800" rtl="0" eaLnBrk="1" latinLnBrk="0" hangingPunct="1">
        <a:lnSpc>
          <a:spcPct val="100000"/>
        </a:lnSpc>
        <a:spcBef>
          <a:spcPts val="600"/>
        </a:spcBef>
        <a:buFont typeface="Arial" panose="020B0604020202020204" pitchFamily="34" charset="0"/>
        <a:buChar char="•"/>
        <a:defRPr sz="2400" kern="1200">
          <a:solidFill>
            <a:srgbClr val="59595B"/>
          </a:solidFill>
          <a:latin typeface="+mn-lt"/>
          <a:ea typeface="+mn-ea"/>
          <a:cs typeface="+mn-cs"/>
        </a:defRPr>
      </a:lvl1pPr>
      <a:lvl2pPr marL="457200" indent="-182880" algn="l" defTabSz="685800" rtl="0" eaLnBrk="1" latinLnBrk="0" hangingPunct="1">
        <a:lnSpc>
          <a:spcPct val="100000"/>
        </a:lnSpc>
        <a:spcBef>
          <a:spcPts val="600"/>
        </a:spcBef>
        <a:buFont typeface="Arial" panose="020B0604020202020204" pitchFamily="34" charset="0"/>
        <a:buChar char="•"/>
        <a:defRPr sz="2000" kern="1200">
          <a:solidFill>
            <a:srgbClr val="59595B"/>
          </a:solidFill>
          <a:latin typeface="+mn-lt"/>
          <a:ea typeface="+mn-ea"/>
          <a:cs typeface="+mn-cs"/>
        </a:defRPr>
      </a:lvl2pPr>
      <a:lvl3pPr marL="731520" indent="-182880" algn="l" defTabSz="685800" rtl="0" eaLnBrk="1" latinLnBrk="0" hangingPunct="1">
        <a:lnSpc>
          <a:spcPct val="100000"/>
        </a:lnSpc>
        <a:spcBef>
          <a:spcPts val="600"/>
        </a:spcBef>
        <a:buFont typeface="Arial" panose="020B0604020202020204" pitchFamily="34" charset="0"/>
        <a:buChar char="•"/>
        <a:defRPr sz="1600" kern="1200">
          <a:solidFill>
            <a:srgbClr val="59595B"/>
          </a:solidFill>
          <a:latin typeface="+mn-lt"/>
          <a:ea typeface="+mn-ea"/>
          <a:cs typeface="+mn-cs"/>
        </a:defRPr>
      </a:lvl3pPr>
      <a:lvl4pPr marL="1005840" indent="-182880" algn="l" defTabSz="685800" rtl="0" eaLnBrk="1" latinLnBrk="0" hangingPunct="1">
        <a:lnSpc>
          <a:spcPct val="100000"/>
        </a:lnSpc>
        <a:spcBef>
          <a:spcPts val="600"/>
        </a:spcBef>
        <a:buFont typeface="Arial" panose="020B0604020202020204" pitchFamily="34" charset="0"/>
        <a:buChar char="•"/>
        <a:defRPr sz="1400" kern="1200">
          <a:solidFill>
            <a:srgbClr val="59595B"/>
          </a:solidFill>
          <a:latin typeface="+mn-lt"/>
          <a:ea typeface="+mn-ea"/>
          <a:cs typeface="+mn-cs"/>
        </a:defRPr>
      </a:lvl4pPr>
      <a:lvl5pPr marL="1280160" indent="-182880" algn="l" defTabSz="685800" rtl="0" eaLnBrk="1" latinLnBrk="0" hangingPunct="1">
        <a:lnSpc>
          <a:spcPct val="100000"/>
        </a:lnSpc>
        <a:spcBef>
          <a:spcPts val="600"/>
        </a:spcBef>
        <a:buFont typeface="Arial" panose="020B0604020202020204" pitchFamily="34" charset="0"/>
        <a:buChar char="•"/>
        <a:defRPr sz="1400" kern="1200">
          <a:solidFill>
            <a:srgbClr val="59595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8319" y="6166096"/>
            <a:ext cx="2062483" cy="463304"/>
          </a:xfrm>
          <a:prstGeom prst="rect">
            <a:avLst/>
          </a:prstGeom>
          <a:ln w="12700">
            <a:miter lim="400000"/>
          </a:ln>
        </p:spPr>
      </p:pic>
      <p:sp>
        <p:nvSpPr>
          <p:cNvPr id="3" name="Title Text"/>
          <p:cNvSpPr txBox="1">
            <a:spLocks noGrp="1"/>
          </p:cNvSpPr>
          <p:nvPr>
            <p:ph type="title"/>
          </p:nvPr>
        </p:nvSpPr>
        <p:spPr>
          <a:xfrm>
            <a:off x="609600" y="76200"/>
            <a:ext cx="109728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4" name="Body Level One…"/>
          <p:cNvSpPr txBox="1">
            <a:spLocks noGrp="1"/>
          </p:cNvSpPr>
          <p:nvPr>
            <p:ph type="body" idx="1"/>
          </p:nvPr>
        </p:nvSpPr>
        <p:spPr>
          <a:xfrm>
            <a:off x="609600" y="1447803"/>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355420" y="6423500"/>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dirty="0"/>
          </a:p>
        </p:txBody>
      </p:sp>
      <p:sp>
        <p:nvSpPr>
          <p:cNvPr id="6" name="Footer Placeholder 5">
            <a:extLst>
              <a:ext uri="{FF2B5EF4-FFF2-40B4-BE49-F238E27FC236}">
                <a16:creationId xmlns:a16="http://schemas.microsoft.com/office/drawing/2014/main" id="{0EA98C28-4DA6-4080-B8BE-0C485DD8E718}"/>
              </a:ext>
            </a:extLst>
          </p:cNvPr>
          <p:cNvSpPr>
            <a:spLocks noGrp="1"/>
          </p:cNvSpPr>
          <p:nvPr>
            <p:ph type="ftr" sz="quarter" idx="3"/>
          </p:nvPr>
        </p:nvSpPr>
        <p:spPr>
          <a:xfrm>
            <a:off x="609596" y="6356350"/>
            <a:ext cx="88087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158035565"/>
      </p:ext>
    </p:extLst>
  </p:cSld>
  <p:clrMap bg1="lt1" tx1="dk1" bg2="lt2" tx2="dk2" accent1="accent1" accent2="accent2" accent3="accent3" accent4="accent4" accent5="accent5" accent6="accent6" hlink="hlink" folHlink="folHlink"/>
  <p:sldLayoutIdLst>
    <p:sldLayoutId id="2147485198" r:id="rId1"/>
    <p:sldLayoutId id="2147485199" r:id="rId2"/>
    <p:sldLayoutId id="2147485200" r:id="rId3"/>
    <p:sldLayoutId id="2147485201" r:id="rId4"/>
    <p:sldLayoutId id="2147485202" r:id="rId5"/>
  </p:sldLayoutIdLst>
  <p:transition spd="med"/>
  <p:hf hdr="0" ftr="0" dt="0"/>
  <p:txStyles>
    <p:titleStyle>
      <a:lvl1pPr marL="0" marR="0" indent="0" algn="ctr" defTabSz="6858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1pPr>
      <a:lvl2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2pPr>
      <a:lvl3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3pPr>
      <a:lvl4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4pPr>
      <a:lvl5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5pPr>
      <a:lvl6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6pPr>
      <a:lvl7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7pPr>
      <a:lvl8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8pPr>
      <a:lvl9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9pPr>
    </p:titleStyle>
    <p:bodyStyle>
      <a:lvl1pPr marL="257175" marR="0" indent="-257175"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592931" marR="0" indent="-250031"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100000"/>
        </a:lnSpc>
        <a:spcBef>
          <a:spcPts val="45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1954529" marR="0" indent="-240029"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297429" marR="0" indent="-240029"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40330" marR="0" indent="-240030"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2983230" marR="0" indent="-240030" algn="l" defTabSz="685800" rtl="0" latinLnBrk="0">
        <a:lnSpc>
          <a:spcPct val="100000"/>
        </a:lnSpc>
        <a:spcBef>
          <a:spcPts val="4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E46AA-1EC0-4433-9956-E798E94A6FB7}" type="datetimeFigureOut">
              <a:rPr lang="en-US" smtClean="0"/>
              <a:pPr/>
              <a:t>1/13/2023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382652596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ph.illinois.gov/covid19/ltc-vaccination-testing-reporting.html" TargetMode="External"/><Relationship Id="rId1" Type="http://schemas.openxmlformats.org/officeDocument/2006/relationships/slideLayout" Target="../slideLayouts/slideLayout254.xml"/></Relationships>
</file>

<file path=ppt/slides/_rels/slide11.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254.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medical-devices/coronavirus-disease-2019-covid-19-emergency-use-authorizations-medical-devices/in-vitro-diagnostics-euas-antigen-diagnostic-tests-sars-cov-2" TargetMode="External"/><Relationship Id="rId2" Type="http://schemas.openxmlformats.org/officeDocument/2006/relationships/hyperlink" Target="https://dph.illinois.gov/covid19/community-guidance/long-term-care/antigen-testing.html" TargetMode="External"/><Relationship Id="rId1" Type="http://schemas.openxmlformats.org/officeDocument/2006/relationships/slideLayout" Target="../slideLayouts/slideLayout2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nhsn/sams/about-sams.html" TargetMode="External"/><Relationship Id="rId2" Type="http://schemas.openxmlformats.org/officeDocument/2006/relationships/hyperlink" Target="mailto:NHSN@cdc.gov" TargetMode="External"/><Relationship Id="rId1" Type="http://schemas.openxmlformats.org/officeDocument/2006/relationships/slideLayout" Target="../slideLayouts/slideLayout25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nhsn/sams/about-sams.html" TargetMode="External"/><Relationship Id="rId2" Type="http://schemas.openxmlformats.org/officeDocument/2006/relationships/hyperlink" Target="https://redcap.link/dph.illinois.gov.poccovid19registration" TargetMode="External"/><Relationship Id="rId1" Type="http://schemas.openxmlformats.org/officeDocument/2006/relationships/slideLayout" Target="../slideLayouts/slideLayout254.xml"/></Relationships>
</file>

<file path=ppt/slides/_rels/slide16.xml.rels><?xml version="1.0" encoding="UTF-8" standalone="yes"?>
<Relationships xmlns="http://schemas.openxmlformats.org/package/2006/relationships"><Relationship Id="rId2" Type="http://schemas.openxmlformats.org/officeDocument/2006/relationships/hyperlink" Target="mailto:dph.elrresp@illinois.gov" TargetMode="External"/><Relationship Id="rId1" Type="http://schemas.openxmlformats.org/officeDocument/2006/relationships/slideLayout" Target="../slideLayouts/slideLayout254.xml"/></Relationships>
</file>

<file path=ppt/slides/_rels/slide17.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100.png"/><Relationship Id="rId1" Type="http://schemas.openxmlformats.org/officeDocument/2006/relationships/slideLayout" Target="../slideLayouts/slideLayout254.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c.gov/coronavirus/2019-ncov/hcp/clinical-care/underlyingconditions.html" TargetMode="External"/><Relationship Id="rId1" Type="http://schemas.openxmlformats.org/officeDocument/2006/relationships/slideLayout" Target="../slideLayouts/slideLayout2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s://www.covid19treatmentguidelines.nih.gov/management/clinical-management-of-adults/clinical-management-of-adults-summary/" TargetMode="External"/><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3" Type="http://schemas.openxmlformats.org/officeDocument/2006/relationships/hyperlink" Target="https://aspr.hhs.gov/COVID-19/Therapeutics/Documents/COVID-Therapeutics-Decision-Aid.pdf" TargetMode="External"/><Relationship Id="rId2" Type="http://schemas.openxmlformats.org/officeDocument/2006/relationships/image" Target="../media/image103.png"/><Relationship Id="rId1" Type="http://schemas.openxmlformats.org/officeDocument/2006/relationships/slideLayout" Target="../slideLayouts/slideLayout254.xml"/></Relationships>
</file>

<file path=ppt/slides/_rels/slide2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xml"/><Relationship Id="rId1" Type="http://schemas.openxmlformats.org/officeDocument/2006/relationships/slideLayout" Target="../slideLayouts/slideLayout258.xml"/><Relationship Id="rId4" Type="http://schemas.openxmlformats.org/officeDocument/2006/relationships/image" Target="../media/image106.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7FFFD65A_4B8D0EC9.xml"/><Relationship Id="rId2" Type="http://schemas.openxmlformats.org/officeDocument/2006/relationships/notesSlide" Target="../notesSlides/notesSlide7.xml"/><Relationship Id="rId1" Type="http://schemas.openxmlformats.org/officeDocument/2006/relationships/slideLayout" Target="../slideLayouts/slideLayout259.xml"/><Relationship Id="rId5" Type="http://schemas.openxmlformats.org/officeDocument/2006/relationships/image" Target="../media/image106.png"/><Relationship Id="rId4" Type="http://schemas.openxmlformats.org/officeDocument/2006/relationships/hyperlink" Target="https://www.cms.gov/files/document/qso-20-38-nh-revised.pdf" TargetMode="External"/></Relationships>
</file>

<file path=ppt/slides/_rels/slide25.xml.rels><?xml version="1.0" encoding="UTF-8" standalone="yes"?>
<Relationships xmlns="http://schemas.openxmlformats.org/package/2006/relationships"><Relationship Id="rId3" Type="http://schemas.microsoft.com/office/2018/10/relationships/comments" Target="../comments/modernComment_7FFFD659_DE903DB4.xml"/><Relationship Id="rId2" Type="http://schemas.openxmlformats.org/officeDocument/2006/relationships/notesSlide" Target="../notesSlides/notesSlide8.xml"/><Relationship Id="rId1" Type="http://schemas.openxmlformats.org/officeDocument/2006/relationships/slideLayout" Target="../slideLayouts/slideLayout259.xml"/><Relationship Id="rId4" Type="http://schemas.openxmlformats.org/officeDocument/2006/relationships/image" Target="../media/image106.png"/></Relationships>
</file>

<file path=ppt/slides/_rels/slide2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59.xml"/></Relationships>
</file>

<file path=ppt/slides/_rels/slide2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59.xml"/></Relationships>
</file>

<file path=ppt/slides/_rels/slide2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6.png"/><Relationship Id="rId2" Type="http://schemas.openxmlformats.org/officeDocument/2006/relationships/diagramData" Target="../diagrams/data2.xml"/><Relationship Id="rId1" Type="http://schemas.openxmlformats.org/officeDocument/2006/relationships/slideLayout" Target="../slideLayouts/slideLayout25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59.xml"/></Relationships>
</file>

<file path=ppt/slides/_rels/slide3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59.xml"/></Relationships>
</file>

<file path=ppt/slides/_rels/slide3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59.xml"/></Relationships>
</file>

<file path=ppt/slides/_rels/slide33.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5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diagramData" Target="../diagrams/data4.xml"/><Relationship Id="rId7" Type="http://schemas.microsoft.com/office/2007/relationships/diagramDrawing" Target="../diagrams/drawing4.xml"/><Relationship Id="rId2" Type="http://schemas.microsoft.com/office/2018/10/relationships/comments" Target="../comments/modernComment_7FFFD650_98305AD4.xml"/><Relationship Id="rId1" Type="http://schemas.openxmlformats.org/officeDocument/2006/relationships/slideLayout" Target="../slideLayouts/slideLayout25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mailto:Binax.Team@hhs.gov" TargetMode="External"/><Relationship Id="rId1" Type="http://schemas.openxmlformats.org/officeDocument/2006/relationships/slideLayout" Target="../slideLayouts/slideLayout259.xml"/></Relationships>
</file>

<file path=ppt/slides/_rels/slide3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59.xml"/></Relationships>
</file>

<file path=ppt/slides/_rels/slide37.xml.rels><?xml version="1.0" encoding="UTF-8" standalone="yes"?>
<Relationships xmlns="http://schemas.openxmlformats.org/package/2006/relationships"><Relationship Id="rId3" Type="http://schemas.openxmlformats.org/officeDocument/2006/relationships/hyperlink" Target="https://www.ilga.gov/commission/jcar/admincode/077/077009560000300R.html" TargetMode="External"/><Relationship Id="rId2" Type="http://schemas.microsoft.com/office/2018/10/relationships/comments" Target="../comments/modernComment_7FFFD64D_9BD12A5F.xml"/><Relationship Id="rId1" Type="http://schemas.openxmlformats.org/officeDocument/2006/relationships/slideLayout" Target="../slideLayouts/slideLayout259.xml"/><Relationship Id="rId5" Type="http://schemas.openxmlformats.org/officeDocument/2006/relationships/image" Target="../media/image106.png"/><Relationship Id="rId4" Type="http://schemas.openxmlformats.org/officeDocument/2006/relationships/hyperlink" Target="https://www.ilga.gov/commission/jcar/admincode/077/07700956ZZ9996AR.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59.xml"/></Relationships>
</file>

<file path=ppt/slides/_rels/slide3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59.xml"/></Relationships>
</file>

<file path=ppt/slides/_rels/slide4.xml.rels><?xml version="1.0" encoding="UTF-8" standalone="yes"?>
<Relationships xmlns="http://schemas.openxmlformats.org/package/2006/relationships"><Relationship Id="rId3" Type="http://schemas.openxmlformats.org/officeDocument/2006/relationships/hyperlink" Target="https://illinois.webex.com/illinois/onstage/g.php?MTID=e002fff0fa13b512e81dfae197770ff1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illinois.webex.com/illinois/onstage/g.php?MTID=e256d87336db875da5401867770b44c4d" TargetMode="External"/><Relationship Id="rId5" Type="http://schemas.openxmlformats.org/officeDocument/2006/relationships/hyperlink" Target="https://illinois.webex.com/illinois/onstage/g.php?MTID=ef060b197573007d332fcb90f90d44783" TargetMode="External"/><Relationship Id="rId4" Type="http://schemas.openxmlformats.org/officeDocument/2006/relationships/hyperlink" Target="https://illinois.webex.com/illinois/onstage/g.php?MTID=eb7c73912c101cdaa8215aeeef340a3a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mailto:DPH.COVIDHAI@Illinois.gov" TargetMode="External"/><Relationship Id="rId1" Type="http://schemas.openxmlformats.org/officeDocument/2006/relationships/slideLayout" Target="../slideLayouts/slideLayout2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dph.illinois.gov/siren"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ihca.com/files/Education/2023/Building%20An%20Infection%20Prevention%20Program-Jan%20202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254.xml"/></Relationships>
</file>

<file path=ppt/slides/_rels/slide8.xml.rels><?xml version="1.0" encoding="UTF-8" standalone="yes"?>
<Relationships xmlns="http://schemas.openxmlformats.org/package/2006/relationships"><Relationship Id="rId3" Type="http://schemas.openxmlformats.org/officeDocument/2006/relationships/hyperlink" Target="https://www.illinois.gov/government/executive-orders/executive-order.executive-order-number-01.2023.html" TargetMode="External"/><Relationship Id="rId2" Type="http://schemas.openxmlformats.org/officeDocument/2006/relationships/hyperlink" Target="https://www.illinois.gov/content/dam/soi/en/web/illinois/documents/government/coronavirus-disaster-proc-01-06-23.pdf" TargetMode="External"/><Relationship Id="rId1" Type="http://schemas.openxmlformats.org/officeDocument/2006/relationships/slideLayout" Target="../slideLayouts/slideLayout254.xml"/><Relationship Id="rId4" Type="http://schemas.openxmlformats.org/officeDocument/2006/relationships/image" Target="../media/image97.png"/></Relationships>
</file>

<file path=ppt/slides/_rels/slide9.xml.rels><?xml version="1.0" encoding="UTF-8" standalone="yes"?>
<Relationships xmlns="http://schemas.openxmlformats.org/package/2006/relationships"><Relationship Id="rId2" Type="http://schemas.openxmlformats.org/officeDocument/2006/relationships/hyperlink" Target="https://www.ilsos.gov/departments/index/register/volume46/register_volume46_issue_52.pdf" TargetMode="External"/><Relationship Id="rId1" Type="http://schemas.openxmlformats.org/officeDocument/2006/relationships/slideLayout" Target="../slideLayouts/slideLayout2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ctrTitle"/>
          </p:nvPr>
        </p:nvSpPr>
        <p:spPr>
          <a:xfrm>
            <a:off x="933061" y="2571751"/>
            <a:ext cx="10310327" cy="1872764"/>
          </a:xfrm>
          <a:prstGeom prst="rect">
            <a:avLst/>
          </a:prstGeom>
        </p:spPr>
        <p:txBody>
          <a:bodyPr>
            <a:normAutofit/>
          </a:bodyPr>
          <a:lstStyle/>
          <a:p>
            <a:pPr defTabSz="672083">
              <a:defRPr sz="3136"/>
            </a:pPr>
            <a:r>
              <a:rPr lang="en-US" sz="2800" dirty="0"/>
              <a:t>COVID-19 and HAI Updates and Q&amp;A Webinars for Long-Term Care and Congregate Residential Settings </a:t>
            </a:r>
          </a:p>
        </p:txBody>
      </p:sp>
      <p:sp>
        <p:nvSpPr>
          <p:cNvPr id="105" name="Subtitle 2"/>
          <p:cNvSpPr txBox="1">
            <a:spLocks noGrp="1"/>
          </p:cNvSpPr>
          <p:nvPr>
            <p:ph type="subTitle" sz="quarter" idx="1"/>
          </p:nvPr>
        </p:nvSpPr>
        <p:spPr>
          <a:xfrm>
            <a:off x="3695700" y="4286250"/>
            <a:ext cx="4800600" cy="800100"/>
          </a:xfrm>
          <a:prstGeom prst="rect">
            <a:avLst/>
          </a:prstGeom>
        </p:spPr>
        <p:txBody>
          <a:bodyPr lIns="45719" tIns="45720" rIns="45719" bIns="45720" anchor="t">
            <a:normAutofit/>
          </a:bodyPr>
          <a:lstStyle/>
          <a:p>
            <a:pPr>
              <a:defRPr sz="1800">
                <a:solidFill>
                  <a:srgbClr val="000000"/>
                </a:solidFill>
              </a:defRPr>
            </a:pPr>
            <a:endParaRPr dirty="0"/>
          </a:p>
          <a:p>
            <a:pPr>
              <a:spcBef>
                <a:spcPts val="300"/>
              </a:spcBef>
              <a:defRPr sz="1900">
                <a:solidFill>
                  <a:srgbClr val="000000"/>
                </a:solidFill>
              </a:defRPr>
            </a:pPr>
            <a:r>
              <a:rPr lang="en-US" sz="2400" dirty="0"/>
              <a:t>January 13</a:t>
            </a:r>
            <a:r>
              <a:rPr lang="en-US" sz="2400" baseline="30000" dirty="0"/>
              <a:t>th</a:t>
            </a:r>
            <a:r>
              <a:rPr lang="en-US" sz="2400" dirty="0"/>
              <a:t>, 2023</a:t>
            </a:r>
            <a:endParaRPr sz="2400" dirty="0"/>
          </a:p>
        </p:txBody>
      </p:sp>
      <p:sp>
        <p:nvSpPr>
          <p:cNvPr id="3" name="Slide Number Placeholder 2">
            <a:extLst>
              <a:ext uri="{FF2B5EF4-FFF2-40B4-BE49-F238E27FC236}">
                <a16:creationId xmlns:a16="http://schemas.microsoft.com/office/drawing/2014/main" id="{53F13F69-4BF0-32E7-4653-3544879B79E0}"/>
              </a:ext>
            </a:extLst>
          </p:cNvPr>
          <p:cNvSpPr>
            <a:spLocks noGrp="1"/>
          </p:cNvSpPr>
          <p:nvPr>
            <p:ph type="sldNum" sz="quarter" idx="2"/>
          </p:nvPr>
        </p:nvSpPr>
        <p:spPr/>
        <p:txBody>
          <a:bodyPr/>
          <a:lstStyle/>
          <a:p>
            <a:fld id="{86CB4B4D-7CA3-9044-876B-883B54F8677D}" type="slidenum">
              <a:rPr lang="en-US" smtClean="0"/>
              <a:t>1</a:t>
            </a:fld>
            <a:endParaRPr lang="en-US" dirty="0"/>
          </a:p>
        </p:txBody>
      </p:sp>
    </p:spTree>
    <p:extLst>
      <p:ext uri="{BB962C8B-B14F-4D97-AF65-F5344CB8AC3E}">
        <p14:creationId xmlns:p14="http://schemas.microsoft.com/office/powerpoint/2010/main" val="13257747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53E63-8DB3-4C87-9709-529D5227B19F}"/>
              </a:ext>
            </a:extLst>
          </p:cNvPr>
          <p:cNvSpPr>
            <a:spLocks noGrp="1"/>
          </p:cNvSpPr>
          <p:nvPr>
            <p:ph type="body" idx="1"/>
          </p:nvPr>
        </p:nvSpPr>
        <p:spPr/>
        <p:txBody>
          <a:bodyPr>
            <a:normAutofit/>
          </a:bodyPr>
          <a:lstStyle/>
          <a:p>
            <a:pPr marR="0" lvl="0" algn="l" defTabSz="685800" rtl="0" eaLnBrk="1" fontAlgn="auto" latinLnBrk="0" hangingPunct="1">
              <a:lnSpc>
                <a:spcPct val="100000"/>
              </a:lnSpc>
              <a:spcBef>
                <a:spcPts val="450"/>
              </a:spcBef>
              <a:spcAft>
                <a:spcPts val="0"/>
              </a:spcAft>
              <a:buClrTx/>
              <a:buSzPct val="100000"/>
              <a:buFont typeface="Arial" panose="020B0604020202020204" pitchFamily="34" charset="0"/>
              <a:buChar char="•"/>
              <a:tabLst/>
              <a:defRPr/>
            </a:pPr>
            <a:r>
              <a:rPr kumimoji="0" lang="en-US" i="0" u="none" strike="noStrike" kern="0" cap="none" spc="0" normalizeH="0" baseline="0" noProof="0" dirty="0">
                <a:ln>
                  <a:noFill/>
                </a:ln>
                <a:solidFill>
                  <a:schemeClr val="tx1"/>
                </a:solidFill>
                <a:effectLst/>
                <a:uLnTx/>
                <a:uFillTx/>
                <a:cs typeface="Calibri"/>
                <a:sym typeface="Calibri"/>
              </a:rPr>
              <a:t>CMS-certified facilities must report COVID-19 aggregate vaccination and testing data into the National Healthcare Safety Network (NHSN)</a:t>
            </a:r>
          </a:p>
          <a:p>
            <a:pPr marL="0" marR="0" lvl="0" indent="0" algn="l" defTabSz="685800" rtl="0" eaLnBrk="1" fontAlgn="auto" latinLnBrk="0" hangingPunct="1">
              <a:lnSpc>
                <a:spcPct val="100000"/>
              </a:lnSpc>
              <a:spcBef>
                <a:spcPts val="450"/>
              </a:spcBef>
              <a:spcAft>
                <a:spcPts val="0"/>
              </a:spcAft>
              <a:buClrTx/>
              <a:buSzPct val="100000"/>
              <a:buNone/>
              <a:tabLst/>
              <a:defRPr/>
            </a:pPr>
            <a:endParaRPr kumimoji="0" lang="en-US" i="0" u="none" strike="noStrike" kern="0" cap="none" spc="0" normalizeH="0" baseline="0" noProof="0" dirty="0">
              <a:ln>
                <a:noFill/>
              </a:ln>
              <a:solidFill>
                <a:schemeClr val="tx1"/>
              </a:solidFill>
              <a:effectLst/>
              <a:uLnTx/>
              <a:uFillTx/>
              <a:cs typeface="Calibri"/>
              <a:sym typeface="Calibri"/>
            </a:endParaRPr>
          </a:p>
          <a:p>
            <a:pPr marL="257175" marR="0" lvl="0" indent="-257175" algn="l" defTabSz="685800" rtl="0" eaLnBrk="1" fontAlgn="auto" latinLnBrk="0" hangingPunct="1">
              <a:lnSpc>
                <a:spcPct val="100000"/>
              </a:lnSpc>
              <a:spcBef>
                <a:spcPts val="450"/>
              </a:spcBef>
              <a:spcAft>
                <a:spcPts val="0"/>
              </a:spcAft>
              <a:buClrTx/>
              <a:buSzPct val="100000"/>
              <a:buFont typeface="Arial"/>
              <a:buChar char="•"/>
              <a:tabLst/>
              <a:defRPr/>
            </a:pPr>
            <a:r>
              <a:rPr lang="en-US" dirty="0">
                <a:solidFill>
                  <a:schemeClr val="tx1"/>
                </a:solidFill>
                <a:cs typeface="Calibri"/>
              </a:rPr>
              <a:t>Facilities that are not required to report to NHSN must report this data to IDPH weekly using a Smartsheet form located at this link:</a:t>
            </a:r>
          </a:p>
          <a:p>
            <a:pPr marL="335756" lvl="1" indent="0">
              <a:buNone/>
              <a:defRPr/>
            </a:pPr>
            <a:r>
              <a:rPr lang="en-US" dirty="0">
                <a:solidFill>
                  <a:schemeClr val="tx1"/>
                </a:solidFill>
                <a:cs typeface="Calibri"/>
                <a:hlinkClick r:id="rId2"/>
              </a:rPr>
              <a:t>https://dph.illinois.gov/covid19/ltc-vaccination-testing-reporting.html</a:t>
            </a:r>
            <a:endParaRPr lang="en-US" dirty="0">
              <a:solidFill>
                <a:schemeClr val="tx1"/>
              </a:solidFill>
              <a:cs typeface="Calibri"/>
            </a:endParaRPr>
          </a:p>
          <a:p>
            <a:pPr marL="0" marR="0" lvl="0" indent="0" algn="l" defTabSz="685800" rtl="0" eaLnBrk="1" fontAlgn="auto" latinLnBrk="0" hangingPunct="1">
              <a:lnSpc>
                <a:spcPct val="100000"/>
              </a:lnSpc>
              <a:spcBef>
                <a:spcPts val="450"/>
              </a:spcBef>
              <a:spcAft>
                <a:spcPts val="0"/>
              </a:spcAft>
              <a:buClrTx/>
              <a:buSzPct val="100000"/>
              <a:buNone/>
              <a:tabLst/>
              <a:defRPr/>
            </a:pPr>
            <a:endParaRPr lang="en-US" dirty="0">
              <a:solidFill>
                <a:schemeClr val="tx1"/>
              </a:solidFill>
              <a:cs typeface="Calibri"/>
            </a:endParaRPr>
          </a:p>
          <a:p>
            <a:pPr marL="257175" marR="0" lvl="0" indent="-257175" algn="l" defTabSz="685800" rtl="0" eaLnBrk="1" fontAlgn="auto" latinLnBrk="0" hangingPunct="1">
              <a:lnSpc>
                <a:spcPct val="100000"/>
              </a:lnSpc>
              <a:spcBef>
                <a:spcPts val="450"/>
              </a:spcBef>
              <a:spcAft>
                <a:spcPts val="0"/>
              </a:spcAft>
              <a:buClrTx/>
              <a:buSzPct val="100000"/>
              <a:buFont typeface="Arial"/>
              <a:buChar char="•"/>
              <a:tabLst/>
              <a:defRPr/>
            </a:pPr>
            <a:r>
              <a:rPr kumimoji="0" lang="en-US" i="0" u="none" strike="noStrike" kern="0" cap="none" spc="0" normalizeH="0" baseline="0" noProof="0" dirty="0">
                <a:ln>
                  <a:noFill/>
                </a:ln>
                <a:solidFill>
                  <a:schemeClr val="tx1"/>
                </a:solidFill>
                <a:effectLst/>
                <a:uLnTx/>
                <a:uFillTx/>
                <a:cs typeface="Calibri"/>
                <a:sym typeface="Calibri"/>
              </a:rPr>
              <a:t>The Smartsheet form has been updated to reflect recent changes in CDC/IDPH guidance and simplified</a:t>
            </a:r>
          </a:p>
          <a:p>
            <a:endParaRPr lang="en-US" dirty="0"/>
          </a:p>
        </p:txBody>
      </p:sp>
      <p:sp>
        <p:nvSpPr>
          <p:cNvPr id="3" name="Slide Number Placeholder 2">
            <a:extLst>
              <a:ext uri="{FF2B5EF4-FFF2-40B4-BE49-F238E27FC236}">
                <a16:creationId xmlns:a16="http://schemas.microsoft.com/office/drawing/2014/main" id="{C8E5B37B-7C7D-4849-AD50-BB06E0A9B650}"/>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
        <p:nvSpPr>
          <p:cNvPr id="4" name="Title 3">
            <a:extLst>
              <a:ext uri="{FF2B5EF4-FFF2-40B4-BE49-F238E27FC236}">
                <a16:creationId xmlns:a16="http://schemas.microsoft.com/office/drawing/2014/main" id="{7A035A63-8696-4E9A-A11D-9676812B778F}"/>
              </a:ext>
            </a:extLst>
          </p:cNvPr>
          <p:cNvSpPr>
            <a:spLocks noGrp="1"/>
          </p:cNvSpPr>
          <p:nvPr>
            <p:ph type="title"/>
          </p:nvPr>
        </p:nvSpPr>
        <p:spPr/>
        <p:txBody>
          <a:bodyPr>
            <a:normAutofit/>
          </a:bodyPr>
          <a:lstStyle/>
          <a:p>
            <a:r>
              <a:rPr lang="en-US" dirty="0"/>
              <a:t>Emergency Rules Require Aggregate Reporting</a:t>
            </a:r>
          </a:p>
        </p:txBody>
      </p:sp>
    </p:spTree>
    <p:extLst>
      <p:ext uri="{BB962C8B-B14F-4D97-AF65-F5344CB8AC3E}">
        <p14:creationId xmlns:p14="http://schemas.microsoft.com/office/powerpoint/2010/main" val="29419976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4D14E83-EA6E-4E36-9A64-5ABD6EB9B0CE}"/>
              </a:ext>
            </a:extLst>
          </p:cNvPr>
          <p:cNvSpPr>
            <a:spLocks noGrp="1"/>
          </p:cNvSpPr>
          <p:nvPr>
            <p:ph type="title"/>
          </p:nvPr>
        </p:nvSpPr>
        <p:spPr>
          <a:xfrm>
            <a:off x="1127208" y="857251"/>
            <a:ext cx="4747280" cy="3098061"/>
          </a:xfrm>
        </p:spPr>
        <p:txBody>
          <a:bodyPr vert="horz" lIns="91440" tIns="45720" rIns="91440" bIns="45720" rtlCol="0" anchor="b">
            <a:normAutofit/>
          </a:bodyPr>
          <a:lstStyle/>
          <a:p>
            <a:pPr algn="l" defTabSz="914400">
              <a:lnSpc>
                <a:spcPct val="90000"/>
              </a:lnSpc>
              <a:spcBef>
                <a:spcPct val="0"/>
              </a:spcBef>
            </a:pPr>
            <a:r>
              <a:rPr lang="en-US" sz="4800" kern="1200" dirty="0">
                <a:solidFill>
                  <a:srgbClr val="FFFFFF"/>
                </a:solidFill>
                <a:latin typeface="+mj-lt"/>
                <a:ea typeface="+mj-ea"/>
                <a:cs typeface="+mj-cs"/>
              </a:rPr>
              <a:t>Reporting of COVID-19 POC antigen tests</a:t>
            </a:r>
          </a:p>
        </p:txBody>
      </p:sp>
      <p:sp>
        <p:nvSpPr>
          <p:cNvPr id="115" name="Rectangle 114">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rogrammer male with solid fill">
            <a:extLst>
              <a:ext uri="{FF2B5EF4-FFF2-40B4-BE49-F238E27FC236}">
                <a16:creationId xmlns:a16="http://schemas.microsoft.com/office/drawing/2014/main" id="{9BE22B6F-0173-4479-9254-E48B524296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sp>
        <p:nvSpPr>
          <p:cNvPr id="3" name="Slide Number Placeholder 2">
            <a:extLst>
              <a:ext uri="{FF2B5EF4-FFF2-40B4-BE49-F238E27FC236}">
                <a16:creationId xmlns:a16="http://schemas.microsoft.com/office/drawing/2014/main" id="{7DB1DDB8-3471-42E6-8371-7DAC81A4C3D9}"/>
              </a:ext>
            </a:extLst>
          </p:cNvPr>
          <p:cNvSpPr>
            <a:spLocks noGrp="1"/>
          </p:cNvSpPr>
          <p:nvPr>
            <p:ph type="sldNum" sz="quarter" idx="2"/>
          </p:nvPr>
        </p:nvSpPr>
        <p:spPr>
          <a:xfrm>
            <a:off x="11704320" y="6451600"/>
            <a:ext cx="444500" cy="365125"/>
          </a:xfrm>
          <a:prstGeom prst="ellipse">
            <a:avLst/>
          </a:prstGeo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fld id="{86CB4B4D-7CA3-9044-876B-883B54F8677D}" type="slidenum">
              <a:rPr kumimoji="0" lang="en-US" sz="1100" b="0" i="0" u="none" strike="noStrike" cap="none" spc="0" normalizeH="0" baseline="0" noProof="0">
                <a:ln>
                  <a:noFill/>
                </a:ln>
                <a:solidFill>
                  <a:srgbClr val="FFFFFF"/>
                </a:solidFill>
                <a:effectLst/>
                <a:uLnTx/>
                <a:uFillTx/>
              </a:rPr>
              <a:pPr marR="0" lvl="0" indent="0" fontAlgn="auto">
                <a:lnSpc>
                  <a:spcPct val="90000"/>
                </a:lnSpc>
                <a:spcBef>
                  <a:spcPts val="0"/>
                </a:spcBef>
                <a:spcAft>
                  <a:spcPts val="600"/>
                </a:spcAft>
                <a:buClrTx/>
                <a:buSzTx/>
                <a:buFontTx/>
                <a:buNone/>
                <a:tabLst/>
                <a:defRPr/>
              </a:pPr>
              <a:t>11</a:t>
            </a:fld>
            <a:endParaRPr kumimoji="0" lang="en-US" sz="1100"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40702816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CFA7D-0C44-4408-AB63-EBD7146DA6E4}"/>
              </a:ext>
            </a:extLst>
          </p:cNvPr>
          <p:cNvSpPr>
            <a:spLocks noGrp="1"/>
          </p:cNvSpPr>
          <p:nvPr>
            <p:ph type="body" idx="1"/>
          </p:nvPr>
        </p:nvSpPr>
        <p:spPr/>
        <p:txBody>
          <a:bodyPr>
            <a:normAutofit fontScale="92500"/>
          </a:bodyPr>
          <a:lstStyle/>
          <a:p>
            <a:r>
              <a:rPr lang="en-US" dirty="0"/>
              <a:t>Instructions for facilities to perform and report POC antigen tests are located at: </a:t>
            </a:r>
            <a:r>
              <a:rPr lang="en-US" dirty="0">
                <a:hlinkClick r:id="rId2"/>
              </a:rPr>
              <a:t>https://dph.illinois.gov/covid19/community-guidance/long-term-care/antigen-testing.html</a:t>
            </a:r>
            <a:endParaRPr lang="en-US" dirty="0"/>
          </a:p>
          <a:p>
            <a:endParaRPr lang="en-US" dirty="0"/>
          </a:p>
          <a:p>
            <a:r>
              <a:rPr lang="en-US" dirty="0"/>
              <a:t>Facilities performing POC antigen tests must have a provider order, CLIA-certificate of waiver, staff training/PPE, and a plan for reporting the </a:t>
            </a:r>
            <a:r>
              <a:rPr lang="en-US" b="1" dirty="0"/>
              <a:t>individual</a:t>
            </a:r>
            <a:r>
              <a:rPr lang="en-US" dirty="0"/>
              <a:t> positive results to IDPH (either through NHSN or Simple Reports).</a:t>
            </a:r>
          </a:p>
          <a:p>
            <a:pPr marL="0" indent="0">
              <a:buNone/>
            </a:pPr>
            <a:endParaRPr lang="en-US" dirty="0"/>
          </a:p>
          <a:p>
            <a:r>
              <a:rPr lang="en-US" dirty="0"/>
              <a:t>Only COVID-19 POC antigen tests approved for patient care settings can be administered by LTC facilities </a:t>
            </a:r>
            <a:r>
              <a:rPr lang="en-US" sz="2800" dirty="0">
                <a:solidFill>
                  <a:srgbClr val="000000"/>
                </a:solidFill>
                <a:effectLst/>
                <a:latin typeface="Calibri" panose="020F0502020204030204" pitchFamily="34" charset="0"/>
                <a:ea typeface="Calibri" panose="020F0502020204030204" pitchFamily="34" charset="0"/>
              </a:rPr>
              <a:t>(“W” on the </a:t>
            </a:r>
            <a:r>
              <a:rPr lang="en-US" sz="2800" u="sng" dirty="0">
                <a:solidFill>
                  <a:srgbClr val="000000"/>
                </a:solidFill>
                <a:effectLst/>
                <a:latin typeface="Calibri" panose="020F0502020204030204" pitchFamily="34" charset="0"/>
                <a:ea typeface="Calibri" panose="020F0502020204030204" pitchFamily="34" charset="0"/>
                <a:hlinkClick r:id="rId3"/>
              </a:rPr>
              <a:t>FDA List of antigen tests</a:t>
            </a:r>
            <a:r>
              <a:rPr lang="en-US" sz="2800" dirty="0">
                <a:solidFill>
                  <a:srgbClr val="000000"/>
                </a:solidFill>
                <a:effectLst/>
                <a:latin typeface="Calibri" panose="020F0502020204030204" pitchFamily="34" charset="0"/>
                <a:ea typeface="Calibri" panose="020F0502020204030204" pitchFamily="34" charset="0"/>
              </a:rPr>
              <a:t>)</a:t>
            </a:r>
            <a:r>
              <a:rPr lang="en-US" dirty="0"/>
              <a:t>.  </a:t>
            </a:r>
          </a:p>
        </p:txBody>
      </p:sp>
      <p:sp>
        <p:nvSpPr>
          <p:cNvPr id="3" name="Slide Number Placeholder 2">
            <a:extLst>
              <a:ext uri="{FF2B5EF4-FFF2-40B4-BE49-F238E27FC236}">
                <a16:creationId xmlns:a16="http://schemas.microsoft.com/office/drawing/2014/main" id="{C6FFD6DE-C518-43ED-871F-941E4B5B7FE1}"/>
              </a:ext>
            </a:extLst>
          </p:cNvPr>
          <p:cNvSpPr>
            <a:spLocks noGrp="1"/>
          </p:cNvSpPr>
          <p:nvPr>
            <p:ph type="sldNum" sz="quarter" idx="2"/>
          </p:nvPr>
        </p:nvSpPr>
        <p:spPr/>
        <p:txBody>
          <a:bodyPr/>
          <a:lstStyle/>
          <a:p>
            <a:fld id="{86CB4B4D-7CA3-9044-876B-883B54F8677D}" type="slidenum">
              <a:rPr lang="en-US" smtClean="0"/>
              <a:t>12</a:t>
            </a:fld>
            <a:endParaRPr lang="en-US" dirty="0"/>
          </a:p>
        </p:txBody>
      </p:sp>
      <p:sp>
        <p:nvSpPr>
          <p:cNvPr id="4" name="Title 3">
            <a:extLst>
              <a:ext uri="{FF2B5EF4-FFF2-40B4-BE49-F238E27FC236}">
                <a16:creationId xmlns:a16="http://schemas.microsoft.com/office/drawing/2014/main" id="{FC8D7C3B-FA00-4225-8A0B-9B923AE6C7FD}"/>
              </a:ext>
            </a:extLst>
          </p:cNvPr>
          <p:cNvSpPr>
            <a:spLocks noGrp="1"/>
          </p:cNvSpPr>
          <p:nvPr>
            <p:ph type="title"/>
          </p:nvPr>
        </p:nvSpPr>
        <p:spPr/>
        <p:txBody>
          <a:bodyPr>
            <a:normAutofit fontScale="90000"/>
          </a:bodyPr>
          <a:lstStyle/>
          <a:p>
            <a:r>
              <a:rPr lang="en-US" dirty="0"/>
              <a:t>Requirements for performing and reporting </a:t>
            </a:r>
            <a:br>
              <a:rPr lang="en-US" dirty="0"/>
            </a:br>
            <a:r>
              <a:rPr lang="en-US" dirty="0"/>
              <a:t>POC COVID-19 antigen Tests</a:t>
            </a:r>
          </a:p>
        </p:txBody>
      </p:sp>
    </p:spTree>
    <p:extLst>
      <p:ext uri="{BB962C8B-B14F-4D97-AF65-F5344CB8AC3E}">
        <p14:creationId xmlns:p14="http://schemas.microsoft.com/office/powerpoint/2010/main" val="22309840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C13595-D233-445B-895A-4F6446C9E92D}"/>
              </a:ext>
            </a:extLst>
          </p:cNvPr>
          <p:cNvSpPr>
            <a:spLocks noGrp="1"/>
          </p:cNvSpPr>
          <p:nvPr>
            <p:ph type="title"/>
          </p:nvPr>
        </p:nvSpPr>
        <p:spPr/>
        <p:txBody>
          <a:bodyPr>
            <a:normAutofit fontScale="90000"/>
          </a:bodyPr>
          <a:lstStyle/>
          <a:p>
            <a:r>
              <a:rPr lang="en-US" dirty="0"/>
              <a:t>Access to the National Healthcare Safety Network (NHSN)</a:t>
            </a:r>
          </a:p>
        </p:txBody>
      </p:sp>
      <p:sp>
        <p:nvSpPr>
          <p:cNvPr id="5" name="Content Placeholder 4">
            <a:extLst>
              <a:ext uri="{FF2B5EF4-FFF2-40B4-BE49-F238E27FC236}">
                <a16:creationId xmlns:a16="http://schemas.microsoft.com/office/drawing/2014/main" id="{93914EBA-0486-44EC-9478-D1FB5E218549}"/>
              </a:ext>
            </a:extLst>
          </p:cNvPr>
          <p:cNvSpPr>
            <a:spLocks noGrp="1"/>
          </p:cNvSpPr>
          <p:nvPr>
            <p:ph idx="1"/>
          </p:nvPr>
        </p:nvSpPr>
        <p:spPr/>
        <p:txBody>
          <a:bodyPr>
            <a:normAutofit fontScale="92500" lnSpcReduction="10000"/>
          </a:bodyPr>
          <a:lstStyle/>
          <a:p>
            <a:r>
              <a:rPr lang="en-US" dirty="0"/>
              <a:t>LTCFs can use NHSN to report </a:t>
            </a:r>
            <a:r>
              <a:rPr lang="en-US" b="1" dirty="0"/>
              <a:t>aggregate</a:t>
            </a:r>
            <a:r>
              <a:rPr lang="en-US" dirty="0"/>
              <a:t> COVID-19 data and </a:t>
            </a:r>
            <a:r>
              <a:rPr lang="en-US" b="1" dirty="0"/>
              <a:t>individual</a:t>
            </a:r>
            <a:r>
              <a:rPr lang="en-US" dirty="0"/>
              <a:t> point-of-care testing results</a:t>
            </a:r>
          </a:p>
          <a:p>
            <a:r>
              <a:rPr lang="en-US" dirty="0"/>
              <a:t>CDC uses </a:t>
            </a:r>
            <a:r>
              <a:rPr lang="en-US" b="1" dirty="0"/>
              <a:t>Secure Access Management Services (SAMS) </a:t>
            </a:r>
            <a:r>
              <a:rPr lang="en-US" dirty="0"/>
              <a:t>to give authorized personnel access to the system</a:t>
            </a:r>
          </a:p>
          <a:p>
            <a:pPr lvl="1"/>
            <a:r>
              <a:rPr lang="en-US" b="1" dirty="0"/>
              <a:t>SAMS Level 1 Access: </a:t>
            </a:r>
            <a:r>
              <a:rPr lang="en-US" dirty="0"/>
              <a:t>At the start of the COVID-19 pandemic, CDC created this low-level access for LTCFs to quickly onboard them for </a:t>
            </a:r>
            <a:r>
              <a:rPr lang="en-US" b="1" dirty="0"/>
              <a:t>aggregate</a:t>
            </a:r>
            <a:r>
              <a:rPr lang="en-US" dirty="0"/>
              <a:t> COVID-19 reporting. This access has limited functionality.</a:t>
            </a:r>
          </a:p>
          <a:p>
            <a:pPr lvl="1"/>
            <a:r>
              <a:rPr lang="en-US" b="1" dirty="0"/>
              <a:t>SAMS Level 3 Access: </a:t>
            </a:r>
            <a:r>
              <a:rPr lang="en-US" dirty="0"/>
              <a:t>This allows a user to report and view </a:t>
            </a:r>
            <a:r>
              <a:rPr lang="en-US" b="1" dirty="0"/>
              <a:t>individual</a:t>
            </a:r>
            <a:r>
              <a:rPr lang="en-US" dirty="0"/>
              <a:t> point-of-care testing results. The user must go through identity verification to gain access. Then, to log in, they must use multi-factor authentication consisting of  username/password + token (e.g., grid card).</a:t>
            </a:r>
          </a:p>
        </p:txBody>
      </p:sp>
    </p:spTree>
    <p:extLst>
      <p:ext uri="{BB962C8B-B14F-4D97-AF65-F5344CB8AC3E}">
        <p14:creationId xmlns:p14="http://schemas.microsoft.com/office/powerpoint/2010/main" val="34840305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A6C2-D729-409A-B28C-B643801DBA83}"/>
              </a:ext>
            </a:extLst>
          </p:cNvPr>
          <p:cNvSpPr>
            <a:spLocks noGrp="1"/>
          </p:cNvSpPr>
          <p:nvPr>
            <p:ph type="title"/>
          </p:nvPr>
        </p:nvSpPr>
        <p:spPr/>
        <p:txBody>
          <a:bodyPr/>
          <a:lstStyle/>
          <a:p>
            <a:r>
              <a:rPr lang="en-US" dirty="0"/>
              <a:t>SAMS Level 3 Access</a:t>
            </a:r>
          </a:p>
        </p:txBody>
      </p:sp>
      <p:sp>
        <p:nvSpPr>
          <p:cNvPr id="3" name="Content Placeholder 2">
            <a:extLst>
              <a:ext uri="{FF2B5EF4-FFF2-40B4-BE49-F238E27FC236}">
                <a16:creationId xmlns:a16="http://schemas.microsoft.com/office/drawing/2014/main" id="{964B0180-C113-4E04-9CF0-F1C954B34F63}"/>
              </a:ext>
            </a:extLst>
          </p:cNvPr>
          <p:cNvSpPr>
            <a:spLocks noGrp="1"/>
          </p:cNvSpPr>
          <p:nvPr>
            <p:ph idx="1"/>
          </p:nvPr>
        </p:nvSpPr>
        <p:spPr/>
        <p:txBody>
          <a:bodyPr>
            <a:normAutofit lnSpcReduction="10000"/>
          </a:bodyPr>
          <a:lstStyle/>
          <a:p>
            <a:r>
              <a:rPr lang="en-US" dirty="0"/>
              <a:t>When CDC opened the LTC POC reporting tool (~November 2020), they began transitioning Level 1 users to Level 3 access. Anyone with Level 1 access at the time should have received an email from CDC/NHSN.</a:t>
            </a:r>
          </a:p>
          <a:p>
            <a:pPr marL="0" indent="0">
              <a:buNone/>
            </a:pPr>
            <a:endParaRPr lang="en-US" dirty="0"/>
          </a:p>
          <a:p>
            <a:r>
              <a:rPr lang="en-US" dirty="0"/>
              <a:t>Please reach out to </a:t>
            </a:r>
            <a:r>
              <a:rPr lang="en-US" dirty="0">
                <a:hlinkClick r:id="rId2"/>
              </a:rPr>
              <a:t>NHSN@cdc.gov</a:t>
            </a:r>
            <a:r>
              <a:rPr lang="en-US" dirty="0"/>
              <a:t> for next steps on upgrading from Level 1 to Level 3, if you have not already done so.</a:t>
            </a:r>
          </a:p>
          <a:p>
            <a:pPr marL="0" indent="0">
              <a:buNone/>
            </a:pPr>
            <a:endParaRPr lang="en-US" dirty="0"/>
          </a:p>
          <a:p>
            <a:pPr marL="257175" marR="0" lvl="0" indent="-257175" algn="l" defTabSz="685800" rtl="0" eaLnBrk="1" fontAlgn="auto" latinLnBrk="0" hangingPunct="1">
              <a:lnSpc>
                <a:spcPct val="100000"/>
              </a:lnSpc>
              <a:spcBef>
                <a:spcPts val="450"/>
              </a:spcBef>
              <a:spcAft>
                <a:spcPts val="0"/>
              </a:spcAft>
              <a:buClrTx/>
              <a:buSzPct val="100000"/>
              <a:buFont typeface="Arial"/>
              <a:buChar char="•"/>
              <a:tabLst/>
              <a:defRPr/>
            </a:pPr>
            <a:r>
              <a:rPr lang="en-US" dirty="0"/>
              <a:t>Information for new users, or facilities that need to register with NHSN for the first time, can be found </a:t>
            </a:r>
            <a:r>
              <a:rPr kumimoji="0" lang="en-US" sz="2800" b="0" i="0" u="none" strike="noStrike" kern="0" cap="none" spc="0" normalizeH="0" baseline="0" noProof="0" dirty="0">
                <a:ln>
                  <a:noFill/>
                </a:ln>
                <a:solidFill>
                  <a:srgbClr val="000000"/>
                </a:solidFill>
                <a:effectLst/>
                <a:uLnTx/>
                <a:uFillTx/>
                <a:latin typeface="Calibri"/>
                <a:cs typeface="Calibri"/>
                <a:sym typeface="Calibri"/>
              </a:rPr>
              <a:t>at this link: </a:t>
            </a:r>
            <a:r>
              <a:rPr kumimoji="0" lang="en-US" sz="2800" b="0" i="0" u="none" strike="noStrike" kern="0" cap="none" spc="0" normalizeH="0" baseline="0" noProof="0" dirty="0">
                <a:ln>
                  <a:noFill/>
                </a:ln>
                <a:solidFill>
                  <a:srgbClr val="000000"/>
                </a:solidFill>
                <a:effectLst/>
                <a:uLnTx/>
                <a:uFillTx/>
                <a:latin typeface="Calibri"/>
                <a:cs typeface="Calibri"/>
                <a:sym typeface="Calibri"/>
                <a:hlinkClick r:id="rId3"/>
              </a:rPr>
              <a:t>https://www.cdc.gov/nhsn/sams/about-sams.html</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685800" rtl="0" eaLnBrk="1" fontAlgn="auto" latinLnBrk="0" hangingPunct="1">
              <a:lnSpc>
                <a:spcPct val="100000"/>
              </a:lnSpc>
              <a:spcBef>
                <a:spcPts val="450"/>
              </a:spcBef>
              <a:spcAft>
                <a:spcPts val="0"/>
              </a:spcAft>
              <a:buClrTx/>
              <a:buSzPct val="100000"/>
              <a:buNone/>
              <a:tabLst/>
              <a:defRPr/>
            </a:pP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endParaRPr lang="en-US" dirty="0"/>
          </a:p>
          <a:p>
            <a:endParaRPr lang="en-US" dirty="0"/>
          </a:p>
        </p:txBody>
      </p:sp>
    </p:spTree>
    <p:extLst>
      <p:ext uri="{BB962C8B-B14F-4D97-AF65-F5344CB8AC3E}">
        <p14:creationId xmlns:p14="http://schemas.microsoft.com/office/powerpoint/2010/main" val="38644504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9E0AA-E267-4255-9A10-6786595D0A3B}"/>
              </a:ext>
            </a:extLst>
          </p:cNvPr>
          <p:cNvSpPr>
            <a:spLocks noGrp="1"/>
          </p:cNvSpPr>
          <p:nvPr>
            <p:ph type="body" idx="1"/>
          </p:nvPr>
        </p:nvSpPr>
        <p:spPr/>
        <p:txBody>
          <a:bodyPr>
            <a:normAutofit/>
          </a:bodyPr>
          <a:lstStyle/>
          <a:p>
            <a:pPr marL="0" marR="0" indent="0" fontAlgn="base">
              <a:spcBef>
                <a:spcPts val="0"/>
              </a:spcBef>
              <a:spcAft>
                <a:spcPts val="0"/>
              </a:spcAft>
              <a:buNone/>
            </a:pPr>
            <a:r>
              <a:rPr lang="en-US" sz="2900" b="1" dirty="0">
                <a:solidFill>
                  <a:srgbClr val="000E14"/>
                </a:solidFill>
                <a:effectLst/>
                <a:ea typeface="Calibri" panose="020F0502020204030204" pitchFamily="34" charset="0"/>
              </a:rPr>
              <a:t>Electronic reporting is required for all entities performing testing for COVID-19 on Illinois residents, per federal and state requirements. </a:t>
            </a:r>
          </a:p>
          <a:p>
            <a:pPr marL="0" marR="0" indent="0" fontAlgn="base">
              <a:spcBef>
                <a:spcPts val="0"/>
              </a:spcBef>
              <a:spcAft>
                <a:spcPts val="0"/>
              </a:spcAft>
              <a:buNone/>
            </a:pPr>
            <a:endParaRPr lang="en-US" sz="2900" b="1" dirty="0">
              <a:effectLst/>
              <a:ea typeface="Calibri" panose="020F0502020204030204" pitchFamily="34" charset="0"/>
            </a:endParaRPr>
          </a:p>
          <a:p>
            <a:pPr marR="0" lvl="0" fontAlgn="base">
              <a:spcBef>
                <a:spcPts val="0"/>
              </a:spcBef>
              <a:spcAft>
                <a:spcPts val="0"/>
              </a:spcAft>
              <a:buSzPct val="95000"/>
              <a:buFont typeface="Arial" panose="020B0604020202020204" pitchFamily="34" charset="0"/>
              <a:buChar char="•"/>
              <a:tabLst>
                <a:tab pos="457200" algn="l"/>
              </a:tabLst>
            </a:pPr>
            <a:r>
              <a:rPr lang="en-US" sz="2800" dirty="0">
                <a:solidFill>
                  <a:srgbClr val="000E14"/>
                </a:solidFill>
                <a:effectLst/>
                <a:ea typeface="Times New Roman" panose="02020603050405020304" pitchFamily="18" charset="0"/>
              </a:rPr>
              <a:t>Facilities that perform point of care (POC) testing ONLY are able to register with IDPH to use </a:t>
            </a:r>
            <a:r>
              <a:rPr lang="en-US" sz="2800" b="1" dirty="0">
                <a:solidFill>
                  <a:srgbClr val="000E14"/>
                </a:solidFill>
                <a:effectLst/>
                <a:ea typeface="Times New Roman" panose="02020603050405020304" pitchFamily="18" charset="0"/>
              </a:rPr>
              <a:t>Simple Report </a:t>
            </a:r>
            <a:r>
              <a:rPr lang="en-US" sz="2800" dirty="0">
                <a:solidFill>
                  <a:srgbClr val="000E14"/>
                </a:solidFill>
                <a:effectLst/>
                <a:ea typeface="Times New Roman" panose="02020603050405020304" pitchFamily="18" charset="0"/>
              </a:rPr>
              <a:t>to fulfill COVID-19 reporting requirements for Illinois.</a:t>
            </a:r>
          </a:p>
          <a:p>
            <a:pPr marR="0" lvl="0" fontAlgn="base">
              <a:spcBef>
                <a:spcPts val="0"/>
              </a:spcBef>
              <a:spcAft>
                <a:spcPts val="0"/>
              </a:spcAft>
              <a:buSzPct val="95000"/>
              <a:buFont typeface="Arial" panose="020B0604020202020204" pitchFamily="34" charset="0"/>
              <a:buChar char="•"/>
              <a:tabLst>
                <a:tab pos="457200" algn="l"/>
              </a:tabLst>
            </a:pPr>
            <a:endParaRPr lang="en-US" sz="1600" dirty="0">
              <a:solidFill>
                <a:srgbClr val="000E14"/>
              </a:solidFill>
              <a:effectLst/>
              <a:ea typeface="Calibri" panose="020F0502020204030204" pitchFamily="34" charset="0"/>
            </a:endParaRPr>
          </a:p>
          <a:p>
            <a:pPr marR="0" lvl="0" fontAlgn="base">
              <a:spcBef>
                <a:spcPts val="0"/>
              </a:spcBef>
              <a:spcAft>
                <a:spcPts val="0"/>
              </a:spcAft>
              <a:buSzPct val="95000"/>
              <a:buFont typeface="Arial" panose="020B0604020202020204" pitchFamily="34" charset="0"/>
              <a:buChar char="•"/>
              <a:tabLst>
                <a:tab pos="457200" algn="l"/>
              </a:tabLst>
            </a:pPr>
            <a:endParaRPr lang="en-US" sz="1600" dirty="0">
              <a:solidFill>
                <a:srgbClr val="000E14"/>
              </a:solidFill>
              <a:effectLst/>
              <a:ea typeface="Calibri" panose="020F0502020204030204" pitchFamily="34" charset="0"/>
            </a:endParaRPr>
          </a:p>
          <a:p>
            <a:pPr marR="0" lvl="0" fontAlgn="base">
              <a:spcBef>
                <a:spcPts val="0"/>
              </a:spcBef>
              <a:spcAft>
                <a:spcPts val="0"/>
              </a:spcAft>
              <a:buSzPct val="95000"/>
              <a:buFont typeface="Arial" panose="020B0604020202020204" pitchFamily="34" charset="0"/>
              <a:buChar char="•"/>
              <a:tabLst>
                <a:tab pos="457200" algn="l"/>
              </a:tabLst>
            </a:pPr>
            <a:r>
              <a:rPr lang="en-US" sz="2800" dirty="0">
                <a:solidFill>
                  <a:srgbClr val="000E14"/>
                </a:solidFill>
                <a:effectLst/>
                <a:ea typeface="Times New Roman" panose="02020603050405020304" pitchFamily="18" charset="0"/>
              </a:rPr>
              <a:t>Please register to report POC testing results at: </a:t>
            </a:r>
            <a:r>
              <a:rPr lang="en-US" sz="2800" b="1" u="sng" dirty="0">
                <a:solidFill>
                  <a:srgbClr val="0365C0"/>
                </a:solidFill>
                <a:effectLst/>
                <a:ea typeface="Times New Roman" panose="02020603050405020304" pitchFamily="18" charset="0"/>
                <a:hlinkClick r:id="rId2"/>
              </a:rPr>
              <a:t>https://redcap.link/dph.illinois.gov.poccovid19registration</a:t>
            </a:r>
            <a:endParaRPr lang="en-US" sz="1600" dirty="0">
              <a:solidFill>
                <a:srgbClr val="000E14"/>
              </a:solidFill>
              <a:effectLst/>
              <a:ea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257175" marR="0" lvl="0" indent="-257175" algn="l" defTabSz="685800" rtl="0" eaLnBrk="1" fontAlgn="auto" latinLnBrk="0" hangingPunct="1">
              <a:lnSpc>
                <a:spcPct val="100000"/>
              </a:lnSpc>
              <a:spcBef>
                <a:spcPts val="450"/>
              </a:spcBef>
              <a:spcAft>
                <a:spcPts val="0"/>
              </a:spcAft>
              <a:buClrTx/>
              <a:buSzPct val="100000"/>
              <a:buFont typeface="Arial"/>
              <a:buChar char="•"/>
              <a:tabLst/>
              <a:defRPr/>
            </a:pPr>
            <a:endParaRPr kumimoji="0" lang="en-US" sz="2800" b="0" i="0" u="none" strike="noStrike" kern="0" cap="none" spc="0" normalizeH="0" baseline="0" noProof="0" dirty="0">
              <a:ln>
                <a:noFill/>
              </a:ln>
              <a:solidFill>
                <a:srgbClr val="000000"/>
              </a:solidFill>
              <a:effectLst/>
              <a:uLnTx/>
              <a:uFillTx/>
              <a:latin typeface="Calibri"/>
              <a:cs typeface="Calibri"/>
              <a:sym typeface="Calibri"/>
              <a:hlinkClick r:id="rId3"/>
            </a:endParaRPr>
          </a:p>
          <a:p>
            <a:pPr marL="257175" marR="0" lvl="0" indent="-257175" algn="l" defTabSz="685800" rtl="0" eaLnBrk="1" fontAlgn="auto" latinLnBrk="0" hangingPunct="1">
              <a:lnSpc>
                <a:spcPct val="100000"/>
              </a:lnSpc>
              <a:spcBef>
                <a:spcPts val="450"/>
              </a:spcBef>
              <a:spcAft>
                <a:spcPts val="0"/>
              </a:spcAft>
              <a:buClrTx/>
              <a:buSzPct val="100000"/>
              <a:buFont typeface="Arial"/>
              <a:buChar char="•"/>
              <a:tabLst/>
              <a:defRPr/>
            </a:pPr>
            <a:endParaRPr lang="en-US" dirty="0">
              <a:latin typeface="Calibri"/>
              <a:cs typeface="Calibri"/>
              <a:hlinkClick r:id="rId3"/>
            </a:endParaRPr>
          </a:p>
          <a:p>
            <a:pPr marL="257175" marR="0" lvl="0" indent="-257175" algn="l" defTabSz="685800" rtl="0" eaLnBrk="1" fontAlgn="auto" latinLnBrk="0" hangingPunct="1">
              <a:lnSpc>
                <a:spcPct val="100000"/>
              </a:lnSpc>
              <a:spcBef>
                <a:spcPts val="450"/>
              </a:spcBef>
              <a:spcAft>
                <a:spcPts val="0"/>
              </a:spcAft>
              <a:buClrTx/>
              <a:buSzPct val="100000"/>
              <a:buFont typeface="Arial"/>
              <a:buChar char="•"/>
              <a:tabLst/>
              <a:defRPr/>
            </a:pPr>
            <a:endParaRPr kumimoji="0" lang="en-US" sz="2800" b="0" i="0" u="none" strike="noStrike" kern="0" cap="none" spc="0" normalizeH="0" baseline="0" noProof="0" dirty="0">
              <a:ln>
                <a:noFill/>
              </a:ln>
              <a:solidFill>
                <a:srgbClr val="000000"/>
              </a:solidFill>
              <a:effectLst/>
              <a:uLnTx/>
              <a:uFillTx/>
              <a:latin typeface="Calibri"/>
              <a:cs typeface="Calibri"/>
              <a:sym typeface="Calibri"/>
              <a:hlinkClick r:id="rId3"/>
            </a:endParaRPr>
          </a:p>
          <a:p>
            <a:endParaRPr lang="en-US" dirty="0"/>
          </a:p>
        </p:txBody>
      </p:sp>
      <p:sp>
        <p:nvSpPr>
          <p:cNvPr id="3" name="Slide Number Placeholder 2">
            <a:extLst>
              <a:ext uri="{FF2B5EF4-FFF2-40B4-BE49-F238E27FC236}">
                <a16:creationId xmlns:a16="http://schemas.microsoft.com/office/drawing/2014/main" id="{29B0D4DE-B281-4949-A9D5-87A05B19276D}"/>
              </a:ext>
            </a:extLst>
          </p:cNvPr>
          <p:cNvSpPr>
            <a:spLocks noGrp="1"/>
          </p:cNvSpPr>
          <p:nvPr>
            <p:ph type="sldNum" sz="quarter" idx="2"/>
          </p:nvPr>
        </p:nvSpPr>
        <p:spPr/>
        <p:txBody>
          <a:bodyPr/>
          <a:lstStyle/>
          <a:p>
            <a:fld id="{86CB4B4D-7CA3-9044-876B-883B54F8677D}" type="slidenum">
              <a:rPr lang="en-US" smtClean="0"/>
              <a:t>15</a:t>
            </a:fld>
            <a:endParaRPr lang="en-US" dirty="0"/>
          </a:p>
        </p:txBody>
      </p:sp>
      <p:sp>
        <p:nvSpPr>
          <p:cNvPr id="4" name="Title 3">
            <a:extLst>
              <a:ext uri="{FF2B5EF4-FFF2-40B4-BE49-F238E27FC236}">
                <a16:creationId xmlns:a16="http://schemas.microsoft.com/office/drawing/2014/main" id="{86306BC2-6B26-48F5-9DD3-95B0BAA3E478}"/>
              </a:ext>
            </a:extLst>
          </p:cNvPr>
          <p:cNvSpPr>
            <a:spLocks noGrp="1"/>
          </p:cNvSpPr>
          <p:nvPr>
            <p:ph type="title"/>
          </p:nvPr>
        </p:nvSpPr>
        <p:spPr/>
        <p:txBody>
          <a:bodyPr>
            <a:normAutofit fontScale="90000"/>
          </a:bodyPr>
          <a:lstStyle/>
          <a:p>
            <a:r>
              <a:rPr lang="en-US" dirty="0"/>
              <a:t> Non-CMS-Certified Facility Reporting of </a:t>
            </a:r>
            <a:br>
              <a:rPr lang="en-US" dirty="0"/>
            </a:br>
            <a:r>
              <a:rPr lang="en-US" dirty="0"/>
              <a:t>Individual POC Antigen Tests to IDPH</a:t>
            </a:r>
          </a:p>
        </p:txBody>
      </p:sp>
    </p:spTree>
    <p:extLst>
      <p:ext uri="{BB962C8B-B14F-4D97-AF65-F5344CB8AC3E}">
        <p14:creationId xmlns:p14="http://schemas.microsoft.com/office/powerpoint/2010/main" val="14450623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CC2408-A2A6-461C-B989-1DF813C03752}"/>
              </a:ext>
            </a:extLst>
          </p:cNvPr>
          <p:cNvSpPr>
            <a:spLocks noGrp="1"/>
          </p:cNvSpPr>
          <p:nvPr>
            <p:ph type="body" idx="1"/>
          </p:nvPr>
        </p:nvSpPr>
        <p:spPr/>
        <p:txBody>
          <a:bodyPr/>
          <a:lstStyle/>
          <a:p>
            <a:pPr marR="0" lvl="0" algn="l" defTabSz="685800" rtl="0" eaLnBrk="1" fontAlgn="base" latinLnBrk="0" hangingPunct="1">
              <a:lnSpc>
                <a:spcPct val="100000"/>
              </a:lnSpc>
              <a:spcBef>
                <a:spcPts val="0"/>
              </a:spcBef>
              <a:spcAft>
                <a:spcPts val="0"/>
              </a:spcAft>
              <a:buClrTx/>
              <a:buSzPct val="95000"/>
              <a:buFont typeface="Arial" panose="020B0604020202020204" pitchFamily="34" charset="0"/>
              <a:buChar char="•"/>
              <a:tabLst>
                <a:tab pos="457200" algn="l"/>
              </a:tabLst>
              <a:defRPr/>
            </a:pPr>
            <a:r>
              <a:rPr lang="en-US" sz="2400" dirty="0">
                <a:solidFill>
                  <a:srgbClr val="000E14"/>
                </a:solidFill>
                <a:latin typeface="Calibri"/>
                <a:ea typeface="Times New Roman" panose="02020603050405020304" pitchFamily="18" charset="0"/>
                <a:cs typeface="Calibri"/>
              </a:rPr>
              <a:t>Ensure</a:t>
            </a:r>
            <a:r>
              <a:rPr kumimoji="0" lang="en-US" sz="2400" b="0" i="0" u="none" strike="noStrike" kern="0" cap="none" spc="0" normalizeH="0" baseline="0" noProof="0" dirty="0">
                <a:ln>
                  <a:noFill/>
                </a:ln>
                <a:solidFill>
                  <a:srgbClr val="000E14"/>
                </a:solidFill>
                <a:effectLst/>
                <a:uLnTx/>
                <a:uFillTx/>
                <a:latin typeface="Calibri"/>
                <a:ea typeface="Times New Roman" panose="02020603050405020304" pitchFamily="18" charset="0"/>
                <a:cs typeface="Calibri"/>
                <a:sym typeface="Calibri"/>
              </a:rPr>
              <a:t> that information entered is correct and complete –</a:t>
            </a:r>
          </a:p>
          <a:p>
            <a:pPr lvl="1" fontAlgn="base">
              <a:spcBef>
                <a:spcPts val="0"/>
              </a:spcBef>
              <a:buSzPct val="95000"/>
              <a:buFont typeface="Courier New" panose="02070309020205020404" pitchFamily="49" charset="0"/>
              <a:buChar char="o"/>
              <a:tabLst>
                <a:tab pos="457200" algn="l"/>
              </a:tabLst>
              <a:defRPr/>
            </a:pPr>
            <a:r>
              <a:rPr kumimoji="0" lang="en-US" sz="2400" b="0" i="0" u="none" strike="noStrike" kern="0" cap="none" spc="0" normalizeH="0" baseline="0" noProof="0" dirty="0">
                <a:ln>
                  <a:noFill/>
                </a:ln>
                <a:solidFill>
                  <a:srgbClr val="000E14"/>
                </a:solidFill>
                <a:effectLst/>
                <a:uLnTx/>
                <a:uFillTx/>
                <a:latin typeface="Calibri"/>
                <a:ea typeface="Times New Roman" panose="02020603050405020304" pitchFamily="18" charset="0"/>
                <a:cs typeface="Calibri"/>
                <a:sym typeface="Calibri"/>
              </a:rPr>
              <a:t>CLIA number, ordering provider, facility name, address, phone number, the type of test being used, point of contact email and phone number.</a:t>
            </a:r>
          </a:p>
          <a:p>
            <a:pPr marL="342900" lvl="1" indent="0" fontAlgn="base">
              <a:spcBef>
                <a:spcPts val="0"/>
              </a:spcBef>
              <a:buSzPct val="95000"/>
              <a:buNone/>
              <a:tabLst>
                <a:tab pos="457200" algn="l"/>
              </a:tabLst>
              <a:defRPr/>
            </a:pPr>
            <a:endParaRPr kumimoji="0" lang="en-US" sz="2400" b="0" i="0" u="none" strike="noStrike" kern="0" cap="none" spc="0" normalizeH="0" baseline="0" noProof="0" dirty="0">
              <a:ln>
                <a:noFill/>
              </a:ln>
              <a:solidFill>
                <a:srgbClr val="000E14"/>
              </a:solidFill>
              <a:effectLst/>
              <a:uLnTx/>
              <a:uFillTx/>
              <a:latin typeface="Calibri"/>
              <a:ea typeface="Calibri" panose="020F0502020204030204" pitchFamily="34" charset="0"/>
              <a:cs typeface="Calibri"/>
              <a:sym typeface="Calibri"/>
            </a:endParaRPr>
          </a:p>
          <a:p>
            <a:pPr marR="0" lvl="0" algn="l" defTabSz="685800" rtl="0" eaLnBrk="1" fontAlgn="base" latinLnBrk="0" hangingPunct="1">
              <a:lnSpc>
                <a:spcPct val="100000"/>
              </a:lnSpc>
              <a:spcBef>
                <a:spcPts val="0"/>
              </a:spcBef>
              <a:spcAft>
                <a:spcPts val="0"/>
              </a:spcAft>
              <a:buClrTx/>
              <a:buSzPct val="95000"/>
              <a:buFont typeface="Arial" panose="020B0604020202020204" pitchFamily="34" charset="0"/>
              <a:buChar char="•"/>
              <a:tabLst>
                <a:tab pos="457200" algn="l"/>
              </a:tabLst>
              <a:defRPr/>
            </a:pPr>
            <a:r>
              <a:rPr kumimoji="0" lang="en-US" sz="2400" b="0" i="0" u="none" strike="noStrike" kern="0" cap="none" spc="0" normalizeH="0" baseline="0" noProof="0" dirty="0">
                <a:ln>
                  <a:noFill/>
                </a:ln>
                <a:solidFill>
                  <a:srgbClr val="000E14"/>
                </a:solidFill>
                <a:effectLst/>
                <a:uLnTx/>
                <a:uFillTx/>
                <a:latin typeface="Calibri"/>
                <a:ea typeface="Times New Roman" panose="02020603050405020304" pitchFamily="18" charset="0"/>
                <a:cs typeface="Calibri"/>
                <a:sym typeface="Calibri"/>
              </a:rPr>
              <a:t>Once registration is received and processed, additional instructions will be sent, including how to access the portal for reporting.</a:t>
            </a:r>
          </a:p>
          <a:p>
            <a:pPr marR="0" lvl="0" algn="l" defTabSz="685800" rtl="0" eaLnBrk="1" fontAlgn="base" latinLnBrk="0" hangingPunct="1">
              <a:lnSpc>
                <a:spcPct val="100000"/>
              </a:lnSpc>
              <a:spcBef>
                <a:spcPts val="0"/>
              </a:spcBef>
              <a:spcAft>
                <a:spcPts val="0"/>
              </a:spcAft>
              <a:buClrTx/>
              <a:buSzPct val="95000"/>
              <a:buFont typeface="Arial" panose="020B0604020202020204" pitchFamily="34" charset="0"/>
              <a:buChar char="•"/>
              <a:tabLst>
                <a:tab pos="457200" algn="l"/>
              </a:tabLst>
              <a:defRPr/>
            </a:pPr>
            <a:endParaRPr kumimoji="0" lang="en-US" sz="2400" b="0" i="0" u="none" strike="noStrike" kern="0" cap="none" spc="0" normalizeH="0" baseline="0" noProof="0" dirty="0">
              <a:ln>
                <a:noFill/>
              </a:ln>
              <a:solidFill>
                <a:srgbClr val="000E14"/>
              </a:solidFill>
              <a:effectLst/>
              <a:uLnTx/>
              <a:uFillTx/>
              <a:latin typeface="Calibri"/>
              <a:ea typeface="Calibri" panose="020F0502020204030204" pitchFamily="34" charset="0"/>
              <a:cs typeface="Calibri"/>
              <a:sym typeface="Calibri"/>
            </a:endParaRPr>
          </a:p>
          <a:p>
            <a:pPr marR="0" lvl="0" algn="l" defTabSz="685800" rtl="0" eaLnBrk="1" fontAlgn="base" latinLnBrk="0" hangingPunct="1">
              <a:lnSpc>
                <a:spcPct val="100000"/>
              </a:lnSpc>
              <a:spcBef>
                <a:spcPts val="0"/>
              </a:spcBef>
              <a:spcAft>
                <a:spcPts val="0"/>
              </a:spcAft>
              <a:buClrTx/>
              <a:buSzPct val="95000"/>
              <a:buFont typeface="Arial" panose="020B0604020202020204" pitchFamily="34" charset="0"/>
              <a:buChar char="•"/>
              <a:tabLst>
                <a:tab pos="457200" algn="l"/>
              </a:tabLst>
              <a:defRPr/>
            </a:pPr>
            <a:r>
              <a:rPr kumimoji="0" lang="en-US" sz="2400" b="0" i="0" u="none" strike="noStrike" kern="0" cap="none" spc="0" normalizeH="0" baseline="0" noProof="0" dirty="0">
                <a:ln>
                  <a:noFill/>
                </a:ln>
                <a:solidFill>
                  <a:srgbClr val="000E14"/>
                </a:solidFill>
                <a:effectLst/>
                <a:uLnTx/>
                <a:uFillTx/>
                <a:latin typeface="Calibri"/>
                <a:ea typeface="Times New Roman" panose="02020603050405020304" pitchFamily="18" charset="0"/>
                <a:cs typeface="Calibri"/>
                <a:sym typeface="Calibri"/>
              </a:rPr>
              <a:t>If you have multiple facilities with multiple CLIAs, you will need to register all of them, and they would all be individually responsible for reporting.</a:t>
            </a:r>
          </a:p>
          <a:p>
            <a:pPr marR="0" lvl="0" algn="l" defTabSz="685800" rtl="0" eaLnBrk="1" fontAlgn="base" latinLnBrk="0" hangingPunct="1">
              <a:lnSpc>
                <a:spcPct val="100000"/>
              </a:lnSpc>
              <a:spcBef>
                <a:spcPts val="0"/>
              </a:spcBef>
              <a:spcAft>
                <a:spcPts val="0"/>
              </a:spcAft>
              <a:buClrTx/>
              <a:buSzPct val="95000"/>
              <a:buFont typeface="Arial" panose="020B0604020202020204" pitchFamily="34" charset="0"/>
              <a:buChar char="•"/>
              <a:tabLst>
                <a:tab pos="457200" algn="l"/>
              </a:tabLst>
              <a:defRPr/>
            </a:pPr>
            <a:endParaRPr kumimoji="0" lang="en-US" sz="2400" b="0" i="0" u="none" strike="noStrike" kern="0" cap="none" spc="0" normalizeH="0" baseline="0" noProof="0" dirty="0">
              <a:ln>
                <a:noFill/>
              </a:ln>
              <a:solidFill>
                <a:srgbClr val="000E14"/>
              </a:solidFill>
              <a:effectLst/>
              <a:uLnTx/>
              <a:uFillTx/>
              <a:latin typeface="Calibri"/>
              <a:ea typeface="Calibri" panose="020F0502020204030204" pitchFamily="34" charset="0"/>
              <a:cs typeface="Calibri"/>
              <a:sym typeface="Calibri"/>
            </a:endParaRPr>
          </a:p>
          <a:p>
            <a:pPr marR="0" lvl="0" algn="l" defTabSz="685800" rtl="0" eaLnBrk="1" fontAlgn="base" latinLnBrk="0" hangingPunct="1">
              <a:lnSpc>
                <a:spcPct val="100000"/>
              </a:lnSpc>
              <a:spcBef>
                <a:spcPts val="0"/>
              </a:spcBef>
              <a:spcAft>
                <a:spcPts val="0"/>
              </a:spcAft>
              <a:buClrTx/>
              <a:buSzPct val="95000"/>
              <a:buFont typeface="Arial" panose="020B0604020202020204" pitchFamily="34" charset="0"/>
              <a:buChar char="•"/>
              <a:tabLst>
                <a:tab pos="457200" algn="l"/>
              </a:tabLst>
              <a:defRPr/>
            </a:pPr>
            <a:r>
              <a:rPr kumimoji="0" lang="en-US" sz="2400" b="0" i="0" u="none" strike="noStrike" kern="0" cap="none" spc="0" normalizeH="0" baseline="0" noProof="0" dirty="0">
                <a:ln>
                  <a:noFill/>
                </a:ln>
                <a:solidFill>
                  <a:srgbClr val="000E14"/>
                </a:solidFill>
                <a:effectLst/>
                <a:uLnTx/>
                <a:uFillTx/>
                <a:latin typeface="Calibri"/>
                <a:ea typeface="Times New Roman" panose="02020603050405020304" pitchFamily="18" charset="0"/>
                <a:cs typeface="Calibri"/>
                <a:sym typeface="Calibri"/>
              </a:rPr>
              <a:t>If you have questions, please email: </a:t>
            </a:r>
            <a:r>
              <a:rPr kumimoji="0" lang="en-US" sz="2400" b="1" i="0" u="sng" strike="noStrike" kern="0" cap="none" spc="0" normalizeH="0" baseline="0" noProof="0" dirty="0">
                <a:ln>
                  <a:noFill/>
                </a:ln>
                <a:solidFill>
                  <a:srgbClr val="0365C0"/>
                </a:solidFill>
                <a:effectLst/>
                <a:uLnTx/>
                <a:uFillTx/>
                <a:latin typeface="Calibri"/>
                <a:ea typeface="Times New Roman" panose="02020603050405020304" pitchFamily="18" charset="0"/>
                <a:cs typeface="Calibri"/>
                <a:sym typeface="Calibri"/>
                <a:hlinkClick r:id="rId2"/>
              </a:rPr>
              <a:t>dph.elrresp@illinois.gov</a:t>
            </a:r>
            <a:endParaRPr kumimoji="0" lang="en-US" sz="2400" b="0" i="0" u="none" strike="noStrike" kern="0" cap="none" spc="0" normalizeH="0" baseline="0" noProof="0" dirty="0">
              <a:ln>
                <a:noFill/>
              </a:ln>
              <a:solidFill>
                <a:srgbClr val="000E14"/>
              </a:solidFill>
              <a:effectLst/>
              <a:uLnTx/>
              <a:uFillTx/>
              <a:latin typeface="Calibri"/>
              <a:ea typeface="Calibri" panose="020F0502020204030204" pitchFamily="34" charset="0"/>
              <a:cs typeface="Calibri"/>
              <a:sym typeface="Calibri"/>
            </a:endParaRPr>
          </a:p>
          <a:p>
            <a:endParaRPr lang="en-US" dirty="0"/>
          </a:p>
        </p:txBody>
      </p:sp>
      <p:sp>
        <p:nvSpPr>
          <p:cNvPr id="3" name="Slide Number Placeholder 2">
            <a:extLst>
              <a:ext uri="{FF2B5EF4-FFF2-40B4-BE49-F238E27FC236}">
                <a16:creationId xmlns:a16="http://schemas.microsoft.com/office/drawing/2014/main" id="{A17EDE94-3CCF-4F14-9271-DA116C11BC5B}"/>
              </a:ext>
            </a:extLst>
          </p:cNvPr>
          <p:cNvSpPr>
            <a:spLocks noGrp="1"/>
          </p:cNvSpPr>
          <p:nvPr>
            <p:ph type="sldNum" sz="quarter" idx="2"/>
          </p:nvPr>
        </p:nvSpPr>
        <p:spPr/>
        <p:txBody>
          <a:bodyPr/>
          <a:lstStyle/>
          <a:p>
            <a:fld id="{86CB4B4D-7CA3-9044-876B-883B54F8677D}" type="slidenum">
              <a:rPr lang="en-US" smtClean="0"/>
              <a:t>16</a:t>
            </a:fld>
            <a:endParaRPr lang="en-US" dirty="0"/>
          </a:p>
        </p:txBody>
      </p:sp>
      <p:sp>
        <p:nvSpPr>
          <p:cNvPr id="4" name="Title 3">
            <a:extLst>
              <a:ext uri="{FF2B5EF4-FFF2-40B4-BE49-F238E27FC236}">
                <a16:creationId xmlns:a16="http://schemas.microsoft.com/office/drawing/2014/main" id="{D48F297C-B0F4-4B91-AC07-74D1170E34F3}"/>
              </a:ext>
            </a:extLst>
          </p:cNvPr>
          <p:cNvSpPr>
            <a:spLocks noGrp="1"/>
          </p:cNvSpPr>
          <p:nvPr>
            <p:ph type="title"/>
          </p:nvPr>
        </p:nvSpPr>
        <p:spPr/>
        <p:txBody>
          <a:bodyPr>
            <a:normAutofit fontScale="90000"/>
          </a:bodyPr>
          <a:lstStyle/>
          <a:p>
            <a:r>
              <a:rPr kumimoji="0" lang="en-US" sz="3600" b="1" i="0" u="none" strike="noStrike" kern="0" cap="none" spc="0" normalizeH="0" baseline="0" noProof="0" dirty="0">
                <a:ln>
                  <a:noFill/>
                </a:ln>
                <a:solidFill>
                  <a:srgbClr val="20527C"/>
                </a:solidFill>
                <a:effectLst/>
                <a:uLnTx/>
                <a:uFillTx/>
                <a:latin typeface="Calibri"/>
                <a:cs typeface="Calibri"/>
                <a:sym typeface="Calibri"/>
              </a:rPr>
              <a:t>Non-CMS-Certified Facility Reporting of </a:t>
            </a:r>
            <a:br>
              <a:rPr kumimoji="0" lang="en-US" sz="3600" b="1" i="0" u="none" strike="noStrike" kern="0" cap="none" spc="0" normalizeH="0" baseline="0" noProof="0" dirty="0">
                <a:ln>
                  <a:noFill/>
                </a:ln>
                <a:solidFill>
                  <a:srgbClr val="20527C"/>
                </a:solidFill>
                <a:effectLst/>
                <a:uLnTx/>
                <a:uFillTx/>
                <a:latin typeface="Calibri"/>
                <a:cs typeface="Calibri"/>
                <a:sym typeface="Calibri"/>
              </a:rPr>
            </a:br>
            <a:r>
              <a:rPr kumimoji="0" lang="en-US" sz="3600" b="1" i="0" u="none" strike="noStrike" kern="0" cap="none" spc="0" normalizeH="0" baseline="0" noProof="0" dirty="0">
                <a:ln>
                  <a:noFill/>
                </a:ln>
                <a:solidFill>
                  <a:srgbClr val="20527C"/>
                </a:solidFill>
                <a:effectLst/>
                <a:uLnTx/>
                <a:uFillTx/>
                <a:latin typeface="Calibri"/>
                <a:cs typeface="Calibri"/>
                <a:sym typeface="Calibri"/>
              </a:rPr>
              <a:t>Individual POC Antigen Tests to IDPH (Cont.)</a:t>
            </a:r>
            <a:endParaRPr lang="en-US" dirty="0"/>
          </a:p>
        </p:txBody>
      </p:sp>
    </p:spTree>
    <p:extLst>
      <p:ext uri="{BB962C8B-B14F-4D97-AF65-F5344CB8AC3E}">
        <p14:creationId xmlns:p14="http://schemas.microsoft.com/office/powerpoint/2010/main" val="2165658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F4ABE2-381B-4B67-9C0F-27FFD64F7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8">
            <a:extLst>
              <a:ext uri="{FF2B5EF4-FFF2-40B4-BE49-F238E27FC236}">
                <a16:creationId xmlns:a16="http://schemas.microsoft.com/office/drawing/2014/main" id="{4AA509EC-4C56-4A74-A517-3ECD04C3F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A4D14E83-EA6E-4E36-9A64-5ABD6EB9B0CE}"/>
              </a:ext>
            </a:extLst>
          </p:cNvPr>
          <p:cNvSpPr>
            <a:spLocks noGrp="1"/>
          </p:cNvSpPr>
          <p:nvPr>
            <p:ph type="title"/>
          </p:nvPr>
        </p:nvSpPr>
        <p:spPr>
          <a:xfrm>
            <a:off x="4734906" y="2355785"/>
            <a:ext cx="5822343" cy="2439683"/>
          </a:xfrm>
        </p:spPr>
        <p:txBody>
          <a:bodyPr vert="horz" lIns="91440" tIns="45720" rIns="91440" bIns="45720" rtlCol="0" anchor="b">
            <a:normAutofit/>
          </a:bodyPr>
          <a:lstStyle/>
          <a:p>
            <a:pPr algn="l" defTabSz="914400">
              <a:lnSpc>
                <a:spcPct val="90000"/>
              </a:lnSpc>
              <a:spcBef>
                <a:spcPct val="0"/>
              </a:spcBef>
            </a:pPr>
            <a:r>
              <a:rPr lang="en-US" sz="5400" kern="1200" dirty="0">
                <a:solidFill>
                  <a:srgbClr val="FFFFFF"/>
                </a:solidFill>
                <a:latin typeface="+mj-lt"/>
                <a:ea typeface="+mj-ea"/>
                <a:cs typeface="+mj-cs"/>
              </a:rPr>
              <a:t>COVID-19 Therapeutics</a:t>
            </a:r>
          </a:p>
        </p:txBody>
      </p:sp>
      <p:sp>
        <p:nvSpPr>
          <p:cNvPr id="20" name="Freeform 5">
            <a:extLst>
              <a:ext uri="{FF2B5EF4-FFF2-40B4-BE49-F238E27FC236}">
                <a16:creationId xmlns:a16="http://schemas.microsoft.com/office/drawing/2014/main" id="{6FBC94C7-2F0E-4FBA-B442-0E0296AAA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6CF43A2F-2E6F-44F4-A006-A10CF1DCB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F83DA5F0-0D4C-4E74-8A5C-F6CBD391F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A7798713-AB3F-41E3-8CE3-1C1FBCF7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28" y="1120021"/>
            <a:ext cx="3268481"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DB1DDB8-3471-42E6-8371-7DAC81A4C3D9}"/>
              </a:ext>
            </a:extLst>
          </p:cNvPr>
          <p:cNvSpPr>
            <a:spLocks noGrp="1"/>
          </p:cNvSpPr>
          <p:nvPr>
            <p:ph type="sldNum" sz="quarter" idx="2"/>
          </p:nvPr>
        </p:nvSpPr>
        <p:spPr>
          <a:xfrm>
            <a:off x="10707624" y="6382512"/>
            <a:ext cx="685800" cy="320040"/>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86CB4B4D-7CA3-9044-876B-883B54F8677D}" type="slidenum">
              <a:rPr kumimoji="0" lang="en-US" sz="1000" b="0" i="0" u="none" strike="noStrike" cap="none" spc="0" normalizeH="0" baseline="0" noProof="0">
                <a:ln>
                  <a:noFill/>
                </a:ln>
                <a:solidFill>
                  <a:schemeClr val="tx1">
                    <a:tint val="75000"/>
                  </a:schemeClr>
                </a:solidFill>
                <a:effectLst/>
                <a:uLnTx/>
                <a:uFillTx/>
              </a:rPr>
              <a:pPr marR="0" lvl="0" indent="0" fontAlgn="auto">
                <a:spcBef>
                  <a:spcPts val="0"/>
                </a:spcBef>
                <a:spcAft>
                  <a:spcPts val="600"/>
                </a:spcAft>
                <a:buClrTx/>
                <a:buSzTx/>
                <a:buFontTx/>
                <a:buNone/>
                <a:tabLst/>
                <a:defRPr/>
              </a:pPr>
              <a:t>17</a:t>
            </a:fld>
            <a:endParaRPr kumimoji="0" lang="en-US" sz="1000" b="0" i="0" u="none" strike="noStrike" cap="none" spc="0" normalizeH="0" baseline="0" noProof="0">
              <a:ln>
                <a:noFill/>
              </a:ln>
              <a:solidFill>
                <a:schemeClr val="tx1">
                  <a:tint val="75000"/>
                </a:schemeClr>
              </a:solidFill>
              <a:effectLst/>
              <a:uLnTx/>
              <a:uFillTx/>
            </a:endParaRPr>
          </a:p>
        </p:txBody>
      </p:sp>
      <p:pic>
        <p:nvPicPr>
          <p:cNvPr id="5" name="Graphic 4" descr="Medicine outline">
            <a:extLst>
              <a:ext uri="{FF2B5EF4-FFF2-40B4-BE49-F238E27FC236}">
                <a16:creationId xmlns:a16="http://schemas.microsoft.com/office/drawing/2014/main" id="{5C8499CD-3834-4A4A-92E8-60226BE688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263" y="1496683"/>
            <a:ext cx="2962656" cy="2962656"/>
          </a:xfrm>
          <a:prstGeom prst="rect">
            <a:avLst/>
          </a:prstGeom>
        </p:spPr>
      </p:pic>
    </p:spTree>
    <p:extLst>
      <p:ext uri="{BB962C8B-B14F-4D97-AF65-F5344CB8AC3E}">
        <p14:creationId xmlns:p14="http://schemas.microsoft.com/office/powerpoint/2010/main" val="36692595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a:cs typeface="Helvetica"/>
            </a:endParaRPr>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a:cs typeface="Helvetica"/>
            </a:endParaRPr>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2" name="Title 1">
            <a:extLst>
              <a:ext uri="{FF2B5EF4-FFF2-40B4-BE49-F238E27FC236}">
                <a16:creationId xmlns:a16="http://schemas.microsoft.com/office/drawing/2014/main" id="{BE2970BD-7F84-4FD9-99CD-FC83C5BC6180}"/>
              </a:ext>
            </a:extLst>
          </p:cNvPr>
          <p:cNvSpPr>
            <a:spLocks noGrp="1"/>
          </p:cNvSpPr>
          <p:nvPr>
            <p:ph type="title"/>
          </p:nvPr>
        </p:nvSpPr>
        <p:spPr>
          <a:xfrm>
            <a:off x="356135" y="586855"/>
            <a:ext cx="3311953" cy="3387497"/>
          </a:xfrm>
        </p:spPr>
        <p:txBody>
          <a:bodyPr vert="horz" lIns="91440" tIns="45720" rIns="91440" bIns="45720" rtlCol="0" anchor="b">
            <a:normAutofit/>
          </a:bodyPr>
          <a:lstStyle/>
          <a:p>
            <a:pPr algn="r" defTabSz="914400">
              <a:lnSpc>
                <a:spcPct val="90000"/>
              </a:lnSpc>
              <a:spcBef>
                <a:spcPct val="0"/>
              </a:spcBef>
            </a:pPr>
            <a:r>
              <a:rPr lang="en-US" sz="4400" kern="1200" dirty="0">
                <a:solidFill>
                  <a:srgbClr val="FFFFFF"/>
                </a:solidFill>
                <a:latin typeface="+mj-lt"/>
                <a:ea typeface="+mj-ea"/>
                <a:cs typeface="+mj-cs"/>
              </a:rPr>
              <a:t>Overview</a:t>
            </a:r>
          </a:p>
        </p:txBody>
      </p:sp>
      <p:sp>
        <p:nvSpPr>
          <p:cNvPr id="4" name="Content Placeholder 2">
            <a:extLst>
              <a:ext uri="{FF2B5EF4-FFF2-40B4-BE49-F238E27FC236}">
                <a16:creationId xmlns:a16="http://schemas.microsoft.com/office/drawing/2014/main" id="{35566941-E5FC-447F-A4B0-35E3FDB0E2E5}"/>
              </a:ext>
            </a:extLst>
          </p:cNvPr>
          <p:cNvSpPr>
            <a:spLocks noGrp="1"/>
          </p:cNvSpPr>
          <p:nvPr>
            <p:ph idx="1"/>
          </p:nvPr>
        </p:nvSpPr>
        <p:spPr>
          <a:xfrm>
            <a:off x="4698858" y="355041"/>
            <a:ext cx="6827007" cy="6127638"/>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Therapeutics can prevent hospitalization and death from COVID-19</a:t>
            </a:r>
          </a:p>
          <a:p>
            <a:pPr marL="28575" indent="0" defTabSz="914400">
              <a:lnSpc>
                <a:spcPct val="90000"/>
              </a:lnSpc>
              <a:buNone/>
            </a:pPr>
            <a:endParaRPr lang="en-US" sz="2000" kern="1200" dirty="0">
              <a:solidFill>
                <a:schemeClr val="tx1"/>
              </a:solidFill>
              <a:latin typeface="+mn-lt"/>
              <a:ea typeface="+mn-ea"/>
              <a:cs typeface="+mn-cs"/>
            </a:endParaRPr>
          </a:p>
          <a:p>
            <a:pPr indent="-228600" defTabSz="914400">
              <a:lnSpc>
                <a:spcPct val="90000"/>
              </a:lnSpc>
              <a:buFont typeface="Arial" panose="020B0604020202020204" pitchFamily="34" charset="0"/>
              <a:buChar char="•"/>
            </a:pPr>
            <a:r>
              <a:rPr lang="en-US" sz="2400" b="1" u="sng" kern="1200" dirty="0">
                <a:solidFill>
                  <a:schemeClr val="tx1"/>
                </a:solidFill>
                <a:latin typeface="+mn-lt"/>
                <a:ea typeface="+mn-ea"/>
                <a:cs typeface="+mn-cs"/>
              </a:rPr>
              <a:t>Oral agents are widely accessible and work against variants</a:t>
            </a:r>
          </a:p>
          <a:p>
            <a:pPr marL="28575" indent="0" defTabSz="914400">
              <a:lnSpc>
                <a:spcPct val="90000"/>
              </a:lnSpc>
              <a:buNone/>
            </a:pPr>
            <a:endParaRPr lang="en-US" sz="2000" b="1" u="sng" kern="1200" dirty="0">
              <a:solidFill>
                <a:schemeClr val="tx1"/>
              </a:solidFill>
              <a:latin typeface="+mn-lt"/>
              <a:ea typeface="+mn-ea"/>
              <a:cs typeface="+mn-cs"/>
            </a:endParaRPr>
          </a:p>
          <a:p>
            <a:pPr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Offer to symptomatic individuals at higher risk of severe disease</a:t>
            </a:r>
          </a:p>
          <a:p>
            <a:pPr marL="28575" indent="0" defTabSz="914400">
              <a:lnSpc>
                <a:spcPct val="90000"/>
              </a:lnSpc>
              <a:buNone/>
            </a:pPr>
            <a:endParaRPr lang="en-US" sz="2000" kern="1200" dirty="0">
              <a:solidFill>
                <a:schemeClr val="tx1"/>
              </a:solidFill>
              <a:latin typeface="+mn-lt"/>
              <a:ea typeface="+mn-ea"/>
              <a:cs typeface="+mn-cs"/>
            </a:endParaRPr>
          </a:p>
          <a:p>
            <a:pPr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Must be given within 5 days of symptom onset</a:t>
            </a:r>
          </a:p>
          <a:p>
            <a:pPr indent="-228600" defTabSz="914400">
              <a:lnSpc>
                <a:spcPct val="90000"/>
              </a:lnSpc>
              <a:buFont typeface="Arial" panose="020B0604020202020204" pitchFamily="34" charset="0"/>
              <a:buChar char="•"/>
            </a:pPr>
            <a:endParaRPr lang="en-US" sz="2000" kern="1200" dirty="0">
              <a:solidFill>
                <a:schemeClr val="tx1"/>
              </a:solidFill>
              <a:latin typeface="+mn-lt"/>
              <a:ea typeface="+mn-ea"/>
              <a:cs typeface="+mn-cs"/>
            </a:endParaRPr>
          </a:p>
          <a:p>
            <a:pPr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CDC list of higher risk medical conditions: </a:t>
            </a:r>
            <a:r>
              <a:rPr lang="en-US" sz="2400" kern="1200" dirty="0">
                <a:solidFill>
                  <a:schemeClr val="tx1"/>
                </a:solidFill>
                <a:latin typeface="+mn-lt"/>
                <a:ea typeface="+mn-ea"/>
                <a:cs typeface="+mn-cs"/>
                <a:hlinkClick r:id="rId2"/>
              </a:rPr>
              <a:t>https://www.cdc.gov/coronavirus/2019-ncov/hcp/clinical-care/underlyingconditions.html</a:t>
            </a:r>
            <a:endParaRPr lang="en-US" sz="2400" kern="1200" dirty="0">
              <a:solidFill>
                <a:schemeClr val="tx1"/>
              </a:solidFill>
              <a:latin typeface="+mn-lt"/>
              <a:ea typeface="+mn-ea"/>
              <a:cs typeface="+mn-cs"/>
            </a:endParaRPr>
          </a:p>
          <a:p>
            <a:pPr marL="28575" indent="0" defTabSz="914400">
              <a:lnSpc>
                <a:spcPct val="90000"/>
              </a:lnSpc>
              <a:buNone/>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15512886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4" name="Title 3">
            <a:extLst>
              <a:ext uri="{FF2B5EF4-FFF2-40B4-BE49-F238E27FC236}">
                <a16:creationId xmlns:a16="http://schemas.microsoft.com/office/drawing/2014/main" id="{1E66FF7F-9E94-46C3-B6F2-CAAF3CC97389}"/>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gn="l" defTabSz="914400">
              <a:lnSpc>
                <a:spcPct val="90000"/>
              </a:lnSpc>
              <a:spcBef>
                <a:spcPct val="0"/>
              </a:spcBef>
            </a:pPr>
            <a:r>
              <a:rPr lang="en-US" kern="1200">
                <a:solidFill>
                  <a:srgbClr val="FFFFFF"/>
                </a:solidFill>
                <a:latin typeface="+mj-lt"/>
                <a:ea typeface="+mj-ea"/>
                <a:cs typeface="+mj-cs"/>
              </a:rPr>
              <a:t>Steroids and Antibiotics</a:t>
            </a:r>
          </a:p>
        </p:txBody>
      </p:sp>
      <p:sp>
        <p:nvSpPr>
          <p:cNvPr id="2" name="Text Placeholder 1">
            <a:extLst>
              <a:ext uri="{FF2B5EF4-FFF2-40B4-BE49-F238E27FC236}">
                <a16:creationId xmlns:a16="http://schemas.microsoft.com/office/drawing/2014/main" id="{4398BD83-4128-4BBB-A97D-8FA61ECC59DB}"/>
              </a:ext>
            </a:extLst>
          </p:cNvPr>
          <p:cNvSpPr>
            <a:spLocks noGrp="1"/>
          </p:cNvSpPr>
          <p:nvPr>
            <p:ph type="body" idx="1"/>
          </p:nvPr>
        </p:nvSpPr>
        <p:spPr>
          <a:xfrm>
            <a:off x="1371599" y="2318197"/>
            <a:ext cx="9724031" cy="3683358"/>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400" b="1" kern="1200" dirty="0">
                <a:solidFill>
                  <a:srgbClr val="002060"/>
                </a:solidFill>
                <a:latin typeface="+mn-lt"/>
                <a:ea typeface="+mn-ea"/>
                <a:cs typeface="+mn-cs"/>
              </a:rPr>
              <a:t>T</a:t>
            </a:r>
            <a:r>
              <a:rPr lang="en-US" sz="2400" b="1" i="0" u="none" strike="noStrike" kern="1200" baseline="0" dirty="0">
                <a:solidFill>
                  <a:srgbClr val="002060"/>
                </a:solidFill>
                <a:latin typeface="+mn-lt"/>
                <a:ea typeface="+mn-ea"/>
                <a:cs typeface="+mn-cs"/>
              </a:rPr>
              <a:t>hese drugs can cause harm and provide no demonstrated benefit </a:t>
            </a:r>
            <a:r>
              <a:rPr lang="en-US" sz="2400" b="0" i="0" u="none" strike="noStrike" kern="1200" baseline="0" dirty="0">
                <a:solidFill>
                  <a:schemeClr val="tx1"/>
                </a:solidFill>
                <a:latin typeface="+mn-lt"/>
                <a:ea typeface="+mn-ea"/>
                <a:cs typeface="+mn-cs"/>
              </a:rPr>
              <a:t>in patients with COVID-19 with no supplemental oxygen requirement or bacterial coinfection. </a:t>
            </a:r>
          </a:p>
          <a:p>
            <a:pPr marL="0" indent="-228600" defTabSz="914400">
              <a:lnSpc>
                <a:spcPct val="90000"/>
              </a:lnSpc>
              <a:buFont typeface="Arial" panose="020B0604020202020204" pitchFamily="34" charset="0"/>
              <a:buChar char="•"/>
            </a:pPr>
            <a:endParaRPr lang="en-US" sz="2400" b="0" i="0" u="none" strike="noStrike" kern="1200" baseline="0" dirty="0">
              <a:solidFill>
                <a:schemeClr val="tx1"/>
              </a:solidFill>
              <a:latin typeface="+mn-lt"/>
              <a:ea typeface="+mn-ea"/>
              <a:cs typeface="+mn-cs"/>
            </a:endParaRPr>
          </a:p>
          <a:p>
            <a:pPr indent="-228600" defTabSz="914400">
              <a:lnSpc>
                <a:spcPct val="90000"/>
              </a:lnSpc>
              <a:buFont typeface="Arial" panose="020B0604020202020204" pitchFamily="34" charset="0"/>
              <a:buChar char="•"/>
            </a:pPr>
            <a:r>
              <a:rPr lang="en-US" sz="2400" b="1" i="0" u="none" strike="noStrike" kern="1200" baseline="0" dirty="0">
                <a:solidFill>
                  <a:srgbClr val="002060"/>
                </a:solidFill>
                <a:latin typeface="+mn-lt"/>
                <a:ea typeface="+mn-ea"/>
                <a:cs typeface="+mn-cs"/>
              </a:rPr>
              <a:t>Systemic corticosteroids are not recommended</a:t>
            </a:r>
            <a:r>
              <a:rPr lang="en-US" sz="2400" b="1" i="0" u="none" strike="noStrike" kern="1200" baseline="0" dirty="0">
                <a:solidFill>
                  <a:srgbClr val="0070C0"/>
                </a:solidFill>
                <a:latin typeface="+mn-lt"/>
                <a:ea typeface="+mn-ea"/>
                <a:cs typeface="+mn-cs"/>
              </a:rPr>
              <a:t> </a:t>
            </a:r>
            <a:r>
              <a:rPr lang="en-US" sz="2400" b="0" i="0" u="none" strike="noStrike" kern="1200" baseline="0" dirty="0">
                <a:solidFill>
                  <a:schemeClr val="tx1"/>
                </a:solidFill>
                <a:latin typeface="+mn-lt"/>
                <a:ea typeface="+mn-ea"/>
                <a:cs typeface="+mn-cs"/>
              </a:rPr>
              <a:t>to treat patients with mild to moderate COVID-19 who do not require supplemental oxygen. </a:t>
            </a:r>
          </a:p>
          <a:p>
            <a:pPr marL="0" indent="-228600" defTabSz="914400">
              <a:lnSpc>
                <a:spcPct val="90000"/>
              </a:lnSpc>
              <a:buFont typeface="Arial" panose="020B0604020202020204" pitchFamily="34" charset="0"/>
              <a:buChar char="•"/>
            </a:pPr>
            <a:endParaRPr lang="en-US" sz="2400" b="0" i="0" u="none" strike="noStrike" kern="1200" baseline="0" dirty="0">
              <a:solidFill>
                <a:schemeClr val="tx1"/>
              </a:solidFill>
              <a:latin typeface="+mn-lt"/>
              <a:ea typeface="+mn-ea"/>
              <a:cs typeface="+mn-cs"/>
            </a:endParaRPr>
          </a:p>
          <a:p>
            <a:pPr indent="-228600" defTabSz="914400">
              <a:lnSpc>
                <a:spcPct val="90000"/>
              </a:lnSpc>
              <a:buFont typeface="Arial" panose="020B0604020202020204" pitchFamily="34" charset="0"/>
              <a:buChar char="•"/>
            </a:pPr>
            <a:r>
              <a:rPr lang="en-US" sz="2400" b="1" i="0" u="none" strike="noStrike" kern="1200" baseline="0" dirty="0">
                <a:solidFill>
                  <a:srgbClr val="002060"/>
                </a:solidFill>
                <a:latin typeface="+mn-lt"/>
                <a:ea typeface="+mn-ea"/>
                <a:cs typeface="+mn-cs"/>
              </a:rPr>
              <a:t>Antibacterial therapy is not recommended</a:t>
            </a:r>
            <a:r>
              <a:rPr lang="en-US" sz="2400" b="1" i="0" u="none" strike="noStrike" kern="1200" baseline="0" dirty="0">
                <a:solidFill>
                  <a:schemeClr val="tx1"/>
                </a:solidFill>
                <a:latin typeface="+mn-lt"/>
                <a:ea typeface="+mn-ea"/>
                <a:cs typeface="+mn-cs"/>
              </a:rPr>
              <a:t> </a:t>
            </a:r>
            <a:r>
              <a:rPr lang="en-US" sz="2400" b="0" i="0" u="none" strike="noStrike" kern="1200" baseline="0" dirty="0">
                <a:solidFill>
                  <a:schemeClr val="tx1"/>
                </a:solidFill>
                <a:latin typeface="+mn-lt"/>
                <a:ea typeface="+mn-ea"/>
                <a:cs typeface="+mn-cs"/>
              </a:rPr>
              <a:t>for the treatment of COVID-19 in the absence of another indication. </a:t>
            </a:r>
            <a:endParaRPr lang="en-US" sz="2400" kern="1200" dirty="0">
              <a:solidFill>
                <a:schemeClr val="tx1"/>
              </a:solidFill>
              <a:latin typeface="+mn-lt"/>
              <a:ea typeface="+mn-ea"/>
              <a:cs typeface="+mn-cs"/>
            </a:endParaRPr>
          </a:p>
        </p:txBody>
      </p:sp>
      <p:sp>
        <p:nvSpPr>
          <p:cNvPr id="3" name="Slide Number Placeholder 2">
            <a:extLst>
              <a:ext uri="{FF2B5EF4-FFF2-40B4-BE49-F238E27FC236}">
                <a16:creationId xmlns:a16="http://schemas.microsoft.com/office/drawing/2014/main" id="{9607C106-F529-4747-8352-D93FD5C08A15}"/>
              </a:ext>
            </a:extLst>
          </p:cNvPr>
          <p:cNvSpPr>
            <a:spLocks noGrp="1"/>
          </p:cNvSpPr>
          <p:nvPr>
            <p:ph type="sldNum" sz="quarter" idx="2"/>
          </p:nvPr>
        </p:nvSpPr>
        <p:spPr>
          <a:xfrm>
            <a:off x="11704320" y="6455431"/>
            <a:ext cx="445913"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6CB4B4D-7CA3-9044-876B-883B54F8677D}" type="slidenum">
              <a:rPr kumimoji="0" lang="en-US" sz="1100" b="0" i="0" u="none" strike="noStrike" kern="1200" cap="none" spc="0" normalizeH="0" baseline="0" noProof="0">
                <a:ln>
                  <a:noFill/>
                </a:ln>
                <a:solidFill>
                  <a:srgbClr val="000000">
                    <a:lumMod val="50000"/>
                    <a:lumOff val="50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100" b="0" i="0" u="none" strike="noStrike" kern="1200" cap="none" spc="0" normalizeH="0" baseline="0" noProof="0">
              <a:ln>
                <a:noFill/>
              </a:ln>
              <a:solidFill>
                <a:srgbClr val="000000">
                  <a:lumMod val="50000"/>
                  <a:lumOff val="50000"/>
                </a:srgbClr>
              </a:solidFill>
              <a:effectLst/>
              <a:uLnTx/>
              <a:uFillTx/>
              <a:latin typeface="Helvetica"/>
              <a:cs typeface="Helvetica"/>
            </a:endParaRPr>
          </a:p>
        </p:txBody>
      </p:sp>
    </p:spTree>
    <p:extLst>
      <p:ext uri="{BB962C8B-B14F-4D97-AF65-F5344CB8AC3E}">
        <p14:creationId xmlns:p14="http://schemas.microsoft.com/office/powerpoint/2010/main" val="9815049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title"/>
          </p:nvPr>
        </p:nvSpPr>
        <p:spPr>
          <a:xfrm>
            <a:off x="609600" y="76200"/>
            <a:ext cx="10972800" cy="1143000"/>
          </a:xfrm>
          <a:prstGeom prst="rect">
            <a:avLst/>
          </a:prstGeom>
        </p:spPr>
        <p:txBody>
          <a:bodyPr>
            <a:normAutofit/>
          </a:bodyPr>
          <a:lstStyle/>
          <a:p>
            <a:r>
              <a:rPr dirty="0"/>
              <a:t>Housekeeping</a:t>
            </a:r>
          </a:p>
        </p:txBody>
      </p:sp>
      <p:sp>
        <p:nvSpPr>
          <p:cNvPr id="108" name="Content Placeholder 2"/>
          <p:cNvSpPr txBox="1">
            <a:spLocks noGrp="1"/>
          </p:cNvSpPr>
          <p:nvPr>
            <p:ph type="body" idx="1"/>
          </p:nvPr>
        </p:nvSpPr>
        <p:spPr>
          <a:xfrm>
            <a:off x="609600" y="1557495"/>
            <a:ext cx="10549812" cy="4461468"/>
          </a:xfrm>
          <a:prstGeom prst="rect">
            <a:avLst/>
          </a:prstGeom>
        </p:spPr>
        <p:txBody>
          <a:bodyPr>
            <a:normAutofit/>
          </a:bodyPr>
          <a:lstStyle/>
          <a:p>
            <a:r>
              <a:rPr sz="2800" dirty="0"/>
              <a:t>All attendees in listen-only mode</a:t>
            </a:r>
          </a:p>
          <a:p>
            <a:pPr marL="0" indent="0">
              <a:buSzTx/>
              <a:buNone/>
            </a:pPr>
            <a:endParaRPr sz="2800" dirty="0"/>
          </a:p>
          <a:p>
            <a:r>
              <a:rPr sz="2800" dirty="0"/>
              <a:t>Submit questions via Q&amp;A pod to </a:t>
            </a:r>
            <a:r>
              <a:rPr sz="2800" b="1" dirty="0"/>
              <a:t>All Panelists</a:t>
            </a:r>
            <a:endParaRPr lang="en-US" sz="2800" dirty="0"/>
          </a:p>
          <a:p>
            <a:pPr marL="0" lvl="1" indent="342900">
              <a:spcBef>
                <a:spcPts val="375"/>
              </a:spcBef>
              <a:buSzTx/>
              <a:buNone/>
              <a:defRPr sz="2400"/>
            </a:pPr>
            <a:endParaRPr sz="3200" dirty="0"/>
          </a:p>
          <a:p>
            <a:r>
              <a:rPr sz="2800" dirty="0"/>
              <a:t>Slides and recording will be made available later</a:t>
            </a:r>
            <a:endParaRPr lang="en-US" sz="2800" dirty="0"/>
          </a:p>
          <a:p>
            <a:endParaRPr lang="en-US" dirty="0"/>
          </a:p>
          <a:p>
            <a:endParaRPr lang="en-US" sz="2800" dirty="0"/>
          </a:p>
          <a:p>
            <a:endParaRPr lang="en-US" sz="2400" dirty="0"/>
          </a:p>
          <a:p>
            <a:pPr marL="342900" lvl="1" indent="0">
              <a:buNone/>
            </a:pPr>
            <a:endParaRPr dirty="0"/>
          </a:p>
        </p:txBody>
      </p:sp>
      <p:sp>
        <p:nvSpPr>
          <p:cNvPr id="2" name="Slide Number Placeholder 1">
            <a:extLst>
              <a:ext uri="{FF2B5EF4-FFF2-40B4-BE49-F238E27FC236}">
                <a16:creationId xmlns:a16="http://schemas.microsoft.com/office/drawing/2014/main" id="{0296A72C-CBA6-F3BE-EF45-E622E666BB0E}"/>
              </a:ext>
            </a:extLst>
          </p:cNvPr>
          <p:cNvSpPr>
            <a:spLocks noGrp="1"/>
          </p:cNvSpPr>
          <p:nvPr>
            <p:ph type="sldNum" sz="quarter" idx="2"/>
          </p:nvPr>
        </p:nvSpPr>
        <p:spPr/>
        <p:txBody>
          <a:bodyPr/>
          <a:lstStyle/>
          <a:p>
            <a:fld id="{86CB4B4D-7CA3-9044-876B-883B54F8677D}" type="slidenum">
              <a:rPr lang="en-US" smtClean="0"/>
              <a:t>2</a:t>
            </a:fld>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B5A3ED-9078-4BC0-801A-4EF15E4D682E}"/>
              </a:ext>
            </a:extLst>
          </p:cNvPr>
          <p:cNvSpPr txBox="1"/>
          <p:nvPr/>
        </p:nvSpPr>
        <p:spPr>
          <a:xfrm>
            <a:off x="2958240" y="6394562"/>
            <a:ext cx="9798459" cy="3077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dirty="0">
                <a:hlinkClick r:id="rId2"/>
              </a:rPr>
              <a:t>Clinical Management of Adults Summary | COVID-19 Treatment Guidelines (nih.gov)</a:t>
            </a:r>
            <a:endParaRPr lang="en-US" sz="1400" dirty="0"/>
          </a:p>
        </p:txBody>
      </p:sp>
      <p:pic>
        <p:nvPicPr>
          <p:cNvPr id="6" name="Picture 5">
            <a:extLst>
              <a:ext uri="{FF2B5EF4-FFF2-40B4-BE49-F238E27FC236}">
                <a16:creationId xmlns:a16="http://schemas.microsoft.com/office/drawing/2014/main" id="{F53D5479-6B7D-405E-8AD3-DEFDB7B6A33C}"/>
              </a:ext>
            </a:extLst>
          </p:cNvPr>
          <p:cNvPicPr>
            <a:picLocks noChangeAspect="1"/>
          </p:cNvPicPr>
          <p:nvPr/>
        </p:nvPicPr>
        <p:blipFill rotWithShape="1">
          <a:blip r:embed="rId3"/>
          <a:srcRect t="16593" r="1417" b="5499"/>
          <a:stretch/>
        </p:blipFill>
        <p:spPr>
          <a:xfrm>
            <a:off x="86360" y="905008"/>
            <a:ext cx="12019280" cy="5342952"/>
          </a:xfrm>
          <a:prstGeom prst="rect">
            <a:avLst/>
          </a:prstGeom>
        </p:spPr>
      </p:pic>
      <p:sp>
        <p:nvSpPr>
          <p:cNvPr id="4" name="Title 3">
            <a:extLst>
              <a:ext uri="{FF2B5EF4-FFF2-40B4-BE49-F238E27FC236}">
                <a16:creationId xmlns:a16="http://schemas.microsoft.com/office/drawing/2014/main" id="{6E09332B-74DA-4271-A28E-9048EC6BCDB6}"/>
              </a:ext>
            </a:extLst>
          </p:cNvPr>
          <p:cNvSpPr txBox="1">
            <a:spLocks/>
          </p:cNvSpPr>
          <p:nvPr/>
        </p:nvSpPr>
        <p:spPr>
          <a:xfrm>
            <a:off x="609600" y="76200"/>
            <a:ext cx="10972800" cy="909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ctr" defTabSz="6858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1pPr>
            <a:lvl2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2pPr>
            <a:lvl3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3pPr>
            <a:lvl4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4pPr>
            <a:lvl5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5pPr>
            <a:lvl6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6pPr>
            <a:lvl7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7pPr>
            <a:lvl8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8pPr>
            <a:lvl9pPr marL="0" marR="0" indent="0" algn="ctr" defTabSz="685800" rtl="0" latinLnBrk="0">
              <a:lnSpc>
                <a:spcPct val="100000"/>
              </a:lnSpc>
              <a:spcBef>
                <a:spcPts val="0"/>
              </a:spcBef>
              <a:spcAft>
                <a:spcPts val="0"/>
              </a:spcAft>
              <a:buClrTx/>
              <a:buSzTx/>
              <a:buFontTx/>
              <a:buNone/>
              <a:tabLst/>
              <a:defRPr sz="3000" b="1" i="0" u="none" strike="noStrike" cap="none" spc="0" baseline="0">
                <a:solidFill>
                  <a:srgbClr val="20527C"/>
                </a:solidFill>
                <a:uFillTx/>
                <a:latin typeface="+mj-lt"/>
                <a:ea typeface="+mj-ea"/>
                <a:cs typeface="+mj-cs"/>
                <a:sym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Calibri"/>
                <a:cs typeface="Calibri"/>
                <a:sym typeface="Calibri"/>
              </a:rPr>
              <a:t>NIH COVID-19 Treatment Guidelines</a:t>
            </a:r>
          </a:p>
        </p:txBody>
      </p:sp>
      <p:sp>
        <p:nvSpPr>
          <p:cNvPr id="2" name="Rectangle 1">
            <a:extLst>
              <a:ext uri="{FF2B5EF4-FFF2-40B4-BE49-F238E27FC236}">
                <a16:creationId xmlns:a16="http://schemas.microsoft.com/office/drawing/2014/main" id="{0EB7D2CA-72FA-441B-A706-5834605CE02C}"/>
              </a:ext>
            </a:extLst>
          </p:cNvPr>
          <p:cNvSpPr/>
          <p:nvPr/>
        </p:nvSpPr>
        <p:spPr>
          <a:xfrm>
            <a:off x="4474564" y="3215390"/>
            <a:ext cx="7412636" cy="509666"/>
          </a:xfrm>
          <a:prstGeom prst="rect">
            <a:avLst/>
          </a:prstGeom>
          <a:noFill/>
          <a:ln w="2857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FFFFFF"/>
              </a:solidFill>
            </a:endParaRPr>
          </a:p>
        </p:txBody>
      </p:sp>
    </p:spTree>
    <p:extLst>
      <p:ext uri="{BB962C8B-B14F-4D97-AF65-F5344CB8AC3E}">
        <p14:creationId xmlns:p14="http://schemas.microsoft.com/office/powerpoint/2010/main" val="3352803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25EBEC-54E3-4A66-BF6F-2EC7AED671D0}"/>
              </a:ext>
            </a:extLst>
          </p:cNvPr>
          <p:cNvSpPr>
            <a:spLocks noGrp="1"/>
          </p:cNvSpPr>
          <p:nvPr>
            <p:ph type="sldNum" sz="quarter" idx="2"/>
          </p:nvPr>
        </p:nvSpPr>
        <p:spPr/>
        <p:txBody>
          <a:bodyPr/>
          <a:lstStyle/>
          <a:p>
            <a:fld id="{86CB4B4D-7CA3-9044-876B-883B54F8677D}" type="slidenum">
              <a:rPr lang="en-US" smtClean="0"/>
              <a:t>21</a:t>
            </a:fld>
            <a:endParaRPr lang="en-US" dirty="0"/>
          </a:p>
        </p:txBody>
      </p:sp>
      <p:pic>
        <p:nvPicPr>
          <p:cNvPr id="8" name="Picture 7">
            <a:extLst>
              <a:ext uri="{FF2B5EF4-FFF2-40B4-BE49-F238E27FC236}">
                <a16:creationId xmlns:a16="http://schemas.microsoft.com/office/drawing/2014/main" id="{F5B9D27C-043F-4D35-8EAF-F447765A8C4F}"/>
              </a:ext>
            </a:extLst>
          </p:cNvPr>
          <p:cNvPicPr>
            <a:picLocks noChangeAspect="1"/>
          </p:cNvPicPr>
          <p:nvPr/>
        </p:nvPicPr>
        <p:blipFill rotWithShape="1">
          <a:blip r:embed="rId2"/>
          <a:srcRect l="12126" t="13607" r="54720" b="26280"/>
          <a:stretch/>
        </p:blipFill>
        <p:spPr>
          <a:xfrm>
            <a:off x="1250247" y="476827"/>
            <a:ext cx="9691506" cy="5491173"/>
          </a:xfrm>
          <a:prstGeom prst="rect">
            <a:avLst/>
          </a:prstGeom>
          <a:ln>
            <a:solidFill>
              <a:schemeClr val="accent1">
                <a:lumMod val="75000"/>
              </a:schemeClr>
            </a:solidFill>
          </a:ln>
        </p:spPr>
      </p:pic>
      <p:sp>
        <p:nvSpPr>
          <p:cNvPr id="9" name="TextBox 8">
            <a:extLst>
              <a:ext uri="{FF2B5EF4-FFF2-40B4-BE49-F238E27FC236}">
                <a16:creationId xmlns:a16="http://schemas.microsoft.com/office/drawing/2014/main" id="{E17124E1-2A27-433D-8D62-B101572E6965}"/>
              </a:ext>
            </a:extLst>
          </p:cNvPr>
          <p:cNvSpPr txBox="1"/>
          <p:nvPr/>
        </p:nvSpPr>
        <p:spPr>
          <a:xfrm>
            <a:off x="1540804" y="6124434"/>
            <a:ext cx="787067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Calibri"/>
                <a:hlinkClick r:id="rId3"/>
              </a:rPr>
              <a:t>https://aspr.hhs.gov/COVID-19/Therapeutics/Documents/COVID-Therapeutics-Decision-Aid.pdf</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519333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C3C8D3-938A-48BF-AECF-BE8E981AE6A3}"/>
              </a:ext>
            </a:extLst>
          </p:cNvPr>
          <p:cNvPicPr>
            <a:picLocks noChangeAspect="1"/>
          </p:cNvPicPr>
          <p:nvPr/>
        </p:nvPicPr>
        <p:blipFill rotWithShape="1">
          <a:blip r:embed="rId2"/>
          <a:srcRect l="10947" t="17011" r="-7672" b="12644"/>
          <a:stretch/>
        </p:blipFill>
        <p:spPr>
          <a:xfrm>
            <a:off x="136051" y="662151"/>
            <a:ext cx="12923051" cy="5286703"/>
          </a:xfrm>
          <a:prstGeom prst="rect">
            <a:avLst/>
          </a:prstGeom>
        </p:spPr>
      </p:pic>
      <p:sp>
        <p:nvSpPr>
          <p:cNvPr id="4" name="TextBox 3">
            <a:extLst>
              <a:ext uri="{FF2B5EF4-FFF2-40B4-BE49-F238E27FC236}">
                <a16:creationId xmlns:a16="http://schemas.microsoft.com/office/drawing/2014/main" id="{CF333D00-7200-4994-A734-BD3C72E57618}"/>
              </a:ext>
            </a:extLst>
          </p:cNvPr>
          <p:cNvSpPr txBox="1"/>
          <p:nvPr/>
        </p:nvSpPr>
        <p:spPr>
          <a:xfrm>
            <a:off x="3333468" y="6122446"/>
            <a:ext cx="6528216"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https://www.covid19-druginteractions.org/checker</a:t>
            </a:r>
          </a:p>
        </p:txBody>
      </p:sp>
    </p:spTree>
    <p:extLst>
      <p:ext uri="{BB962C8B-B14F-4D97-AF65-F5344CB8AC3E}">
        <p14:creationId xmlns:p14="http://schemas.microsoft.com/office/powerpoint/2010/main" val="4087506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work Technology Background">
            <a:extLst>
              <a:ext uri="{FF2B5EF4-FFF2-40B4-BE49-F238E27FC236}">
                <a16:creationId xmlns:a16="http://schemas.microsoft.com/office/drawing/2014/main" id="{68C9ED8A-E13A-C371-0EC9-BF9CA978619F}"/>
              </a:ext>
            </a:extLst>
          </p:cNvPr>
          <p:cNvPicPr>
            <a:picLocks noChangeAspect="1"/>
          </p:cNvPicPr>
          <p:nvPr/>
        </p:nvPicPr>
        <p:blipFill rotWithShape="1">
          <a:blip r:embed="rId3">
            <a:alphaModFix amt="50000"/>
          </a:blip>
          <a:srcRect b="3433"/>
          <a:stretch/>
        </p:blipFill>
        <p:spPr>
          <a:xfrm>
            <a:off x="0" y="1"/>
            <a:ext cx="12191980" cy="6857999"/>
          </a:xfrm>
          <a:prstGeom prst="rect">
            <a:avLst/>
          </a:prstGeom>
        </p:spPr>
      </p:pic>
      <p:sp>
        <p:nvSpPr>
          <p:cNvPr id="2" name="Title 1">
            <a:extLst>
              <a:ext uri="{FF2B5EF4-FFF2-40B4-BE49-F238E27FC236}">
                <a16:creationId xmlns:a16="http://schemas.microsoft.com/office/drawing/2014/main" id="{ECD7C6DC-96E1-9AF0-A7C0-EE90003CA225}"/>
              </a:ext>
            </a:extLst>
          </p:cNvPr>
          <p:cNvSpPr>
            <a:spLocks noGrp="1"/>
          </p:cNvSpPr>
          <p:nvPr>
            <p:ph type="ctrTitle"/>
          </p:nvPr>
        </p:nvSpPr>
        <p:spPr>
          <a:xfrm>
            <a:off x="1523999" y="869133"/>
            <a:ext cx="9144000" cy="2484660"/>
          </a:xfrm>
        </p:spPr>
        <p:txBody>
          <a:bodyPr anchor="ctr">
            <a:normAutofit/>
          </a:bodyPr>
          <a:lstStyle/>
          <a:p>
            <a:r>
              <a:rPr lang="en-US" dirty="0">
                <a:solidFill>
                  <a:schemeClr val="tx1">
                    <a:alpha val="79000"/>
                  </a:schemeClr>
                </a:solidFill>
                <a:latin typeface="Tahoma" panose="020B0604030504040204" pitchFamily="34" charset="0"/>
                <a:ea typeface="Tahoma" panose="020B0604030504040204" pitchFamily="34" charset="0"/>
                <a:cs typeface="Tahoma" panose="020B0604030504040204" pitchFamily="34" charset="0"/>
              </a:rPr>
              <a:t>IDPH Long-Term Care COVID-19 Q&amp;A Webinar</a:t>
            </a:r>
          </a:p>
        </p:txBody>
      </p:sp>
      <p:sp>
        <p:nvSpPr>
          <p:cNvPr id="3" name="Subtitle 2">
            <a:extLst>
              <a:ext uri="{FF2B5EF4-FFF2-40B4-BE49-F238E27FC236}">
                <a16:creationId xmlns:a16="http://schemas.microsoft.com/office/drawing/2014/main" id="{852EA2E8-C201-6A3A-0523-1D9161F5D791}"/>
              </a:ext>
            </a:extLst>
          </p:cNvPr>
          <p:cNvSpPr>
            <a:spLocks noGrp="1"/>
          </p:cNvSpPr>
          <p:nvPr>
            <p:ph type="subTitle" idx="1"/>
          </p:nvPr>
        </p:nvSpPr>
        <p:spPr>
          <a:xfrm>
            <a:off x="2693095" y="3810623"/>
            <a:ext cx="6805808" cy="888584"/>
          </a:xfrm>
        </p:spPr>
        <p:txBody>
          <a:bodyPr>
            <a:normAutofit/>
          </a:bodyPr>
          <a:lstStyle/>
          <a:p>
            <a:r>
              <a:rPr lang="en-US" dirty="0">
                <a:solidFill>
                  <a:srgbClr val="FFFFFF">
                    <a:alpha val="79000"/>
                  </a:srgbClr>
                </a:solidFill>
                <a:latin typeface="Tahoma" panose="020B0604030504040204" pitchFamily="34" charset="0"/>
                <a:ea typeface="Tahoma" panose="020B0604030504040204" pitchFamily="34" charset="0"/>
                <a:cs typeface="Tahoma" panose="020B0604030504040204" pitchFamily="34" charset="0"/>
              </a:rPr>
              <a:t>January 13</a:t>
            </a:r>
            <a:r>
              <a:rPr lang="en-US" baseline="30000" dirty="0">
                <a:solidFill>
                  <a:srgbClr val="FFFFFF">
                    <a:alpha val="79000"/>
                  </a:srgbClr>
                </a:solidFill>
                <a:latin typeface="Tahoma" panose="020B0604030504040204" pitchFamily="34" charset="0"/>
                <a:ea typeface="Tahoma" panose="020B0604030504040204" pitchFamily="34" charset="0"/>
                <a:cs typeface="Tahoma" panose="020B0604030504040204" pitchFamily="34" charset="0"/>
              </a:rPr>
              <a:t>th</a:t>
            </a:r>
            <a:r>
              <a:rPr lang="en-US" dirty="0">
                <a:solidFill>
                  <a:srgbClr val="FFFFFF">
                    <a:alpha val="79000"/>
                  </a:srgbClr>
                </a:solidFill>
                <a:latin typeface="Tahoma" panose="020B0604030504040204" pitchFamily="34" charset="0"/>
                <a:ea typeface="Tahoma" panose="020B0604030504040204" pitchFamily="34" charset="0"/>
                <a:cs typeface="Tahoma" panose="020B0604030504040204" pitchFamily="34" charset="0"/>
              </a:rPr>
              <a:t>,  2023</a:t>
            </a:r>
          </a:p>
        </p:txBody>
      </p:sp>
      <p:pic>
        <p:nvPicPr>
          <p:cNvPr id="5" name="Picture 4" descr="Logo&#10;&#10;Description automatically generated">
            <a:extLst>
              <a:ext uri="{FF2B5EF4-FFF2-40B4-BE49-F238E27FC236}">
                <a16:creationId xmlns:a16="http://schemas.microsoft.com/office/drawing/2014/main" id="{4AD0A6CC-3A87-73D1-EA0A-E660DAB52C9B}"/>
              </a:ext>
            </a:extLst>
          </p:cNvPr>
          <p:cNvPicPr>
            <a:picLocks noChangeAspect="1"/>
          </p:cNvPicPr>
          <p:nvPr/>
        </p:nvPicPr>
        <p:blipFill>
          <a:blip r:embed="rId4"/>
          <a:stretch>
            <a:fillRect/>
          </a:stretch>
        </p:blipFill>
        <p:spPr>
          <a:xfrm>
            <a:off x="10441328" y="6347791"/>
            <a:ext cx="1650941" cy="435665"/>
          </a:xfrm>
          <a:prstGeom prst="rect">
            <a:avLst/>
          </a:prstGeom>
        </p:spPr>
      </p:pic>
      <p:sp>
        <p:nvSpPr>
          <p:cNvPr id="18" name="TextBox 17">
            <a:extLst>
              <a:ext uri="{FF2B5EF4-FFF2-40B4-BE49-F238E27FC236}">
                <a16:creationId xmlns:a16="http://schemas.microsoft.com/office/drawing/2014/main" id="{0F105A74-6E13-AE3E-7F00-33F5667CE697}"/>
              </a:ext>
            </a:extLst>
          </p:cNvPr>
          <p:cNvSpPr txBox="1"/>
          <p:nvPr/>
        </p:nvSpPr>
        <p:spPr>
          <a:xfrm>
            <a:off x="99731" y="5350231"/>
            <a:ext cx="3857038" cy="1277273"/>
          </a:xfrm>
          <a:prstGeom prst="rect">
            <a:avLst/>
          </a:prstGeom>
          <a:noFill/>
        </p:spPr>
        <p:txBody>
          <a:bodyPr wrap="square" rtlCol="0" anchor="ctr">
            <a:spAutoFit/>
          </a:bodyPr>
          <a:lstStyle/>
          <a:p>
            <a:r>
              <a:rPr lang="en-US" cap="small" dirty="0">
                <a:solidFill>
                  <a:schemeClr val="tx1">
                    <a:alpha val="79000"/>
                  </a:schemeClr>
                </a:solidFill>
                <a:latin typeface="Tahoma" panose="020B0604030504040204" pitchFamily="34" charset="0"/>
                <a:ea typeface="Tahoma" panose="020B0604030504040204" pitchFamily="34" charset="0"/>
                <a:cs typeface="Tahoma" panose="020B0604030504040204" pitchFamily="34" charset="0"/>
              </a:rPr>
              <a:t>Thomas C. Roome</a:t>
            </a:r>
            <a:r>
              <a:rPr lang="en-US" sz="1050" i="1" dirty="0">
                <a:solidFill>
                  <a:schemeClr val="tx1">
                    <a:alpha val="79000"/>
                  </a:schemeClr>
                </a:solidFill>
                <a:latin typeface="Tahoma" panose="020B0604030504040204" pitchFamily="34" charset="0"/>
                <a:ea typeface="Tahoma" panose="020B0604030504040204" pitchFamily="34" charset="0"/>
                <a:cs typeface="Tahoma" panose="020B0604030504040204" pitchFamily="34" charset="0"/>
              </a:rPr>
              <a:t>, MPH, EMT,</a:t>
            </a:r>
          </a:p>
          <a:p>
            <a:r>
              <a:rPr lang="en-US" sz="1600" dirty="0">
                <a:solidFill>
                  <a:schemeClr val="tx1">
                    <a:alpha val="79000"/>
                  </a:schemeClr>
                </a:solidFill>
                <a:latin typeface="Tahoma" panose="020B0604030504040204" pitchFamily="34" charset="0"/>
                <a:ea typeface="Tahoma" panose="020B0604030504040204" pitchFamily="34" charset="0"/>
                <a:cs typeface="Tahoma" panose="020B0604030504040204" pitchFamily="34" charset="0"/>
              </a:rPr>
              <a:t>Regional Infection Prevention Specialist, </a:t>
            </a:r>
          </a:p>
          <a:p>
            <a:r>
              <a:rPr lang="en-US" sz="1500" dirty="0">
                <a:solidFill>
                  <a:schemeClr val="tx1">
                    <a:alpha val="79000"/>
                  </a:schemeClr>
                </a:solidFill>
                <a:latin typeface="Tahoma" panose="020B0604030504040204" pitchFamily="34" charset="0"/>
                <a:ea typeface="Tahoma" panose="020B0604030504040204" pitchFamily="34" charset="0"/>
                <a:cs typeface="Tahoma" panose="020B0604030504040204" pitchFamily="34" charset="0"/>
              </a:rPr>
              <a:t>Illinois Department of Public Health,</a:t>
            </a:r>
          </a:p>
          <a:p>
            <a:r>
              <a:rPr lang="en-US" sz="1400" dirty="0">
                <a:solidFill>
                  <a:schemeClr val="tx1">
                    <a:alpha val="79000"/>
                  </a:schemeClr>
                </a:solidFill>
                <a:latin typeface="Tahoma" panose="020B0604030504040204" pitchFamily="34" charset="0"/>
                <a:ea typeface="Tahoma" panose="020B0604030504040204" pitchFamily="34" charset="0"/>
                <a:cs typeface="Tahoma" panose="020B0604030504040204" pitchFamily="34" charset="0"/>
              </a:rPr>
              <a:t>Office of Policy, Planning, and Statistics, </a:t>
            </a:r>
          </a:p>
          <a:p>
            <a:r>
              <a:rPr lang="en-US" sz="1400" dirty="0">
                <a:solidFill>
                  <a:schemeClr val="tx1">
                    <a:alpha val="79000"/>
                  </a:schemeClr>
                </a:solidFill>
                <a:latin typeface="Tahoma" panose="020B0604030504040204" pitchFamily="34" charset="0"/>
                <a:ea typeface="Tahoma" panose="020B0604030504040204" pitchFamily="34" charset="0"/>
                <a:cs typeface="Tahoma" panose="020B0604030504040204" pitchFamily="34" charset="0"/>
              </a:rPr>
              <a:t>Division of Patient Safety and Quality,  </a:t>
            </a:r>
          </a:p>
        </p:txBody>
      </p:sp>
      <p:cxnSp>
        <p:nvCxnSpPr>
          <p:cNvPr id="20" name="Straight Connector 19">
            <a:extLst>
              <a:ext uri="{FF2B5EF4-FFF2-40B4-BE49-F238E27FC236}">
                <a16:creationId xmlns:a16="http://schemas.microsoft.com/office/drawing/2014/main" id="{F6EC3089-D0CF-96C1-005C-1FC8FBD81742}"/>
              </a:ext>
            </a:extLst>
          </p:cNvPr>
          <p:cNvCxnSpPr/>
          <p:nvPr/>
        </p:nvCxnSpPr>
        <p:spPr>
          <a:xfrm>
            <a:off x="3578268" y="3428999"/>
            <a:ext cx="5035463" cy="0"/>
          </a:xfrm>
          <a:prstGeom prst="line">
            <a:avLst/>
          </a:prstGeom>
          <a:ln w="38100" cmpd="sng">
            <a:solidFill>
              <a:schemeClr val="tx1">
                <a:alpha val="79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150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0E044-4BA1-8443-B86A-23D6987E92C8}"/>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Q: Testing of Staff and Residents During an </a:t>
            </a:r>
            <a:br>
              <a:rPr lang="en-US" sz="3400" dirty="0">
                <a:solidFill>
                  <a:srgbClr val="FFFFFF"/>
                </a:solidFill>
              </a:rPr>
            </a:br>
            <a:r>
              <a:rPr lang="en-US" sz="3400" dirty="0">
                <a:solidFill>
                  <a:srgbClr val="FFFFFF"/>
                </a:solidFill>
              </a:rPr>
              <a:t>Outbreak Investigation:</a:t>
            </a:r>
          </a:p>
        </p:txBody>
      </p:sp>
      <p:sp>
        <p:nvSpPr>
          <p:cNvPr id="3" name="Content Placeholder 2">
            <a:extLst>
              <a:ext uri="{FF2B5EF4-FFF2-40B4-BE49-F238E27FC236}">
                <a16:creationId xmlns:a16="http://schemas.microsoft.com/office/drawing/2014/main" id="{99628D62-D5C3-AD0F-3B9C-50973AA13735}"/>
              </a:ext>
            </a:extLst>
          </p:cNvPr>
          <p:cNvSpPr>
            <a:spLocks noGrp="1"/>
          </p:cNvSpPr>
          <p:nvPr>
            <p:ph idx="1"/>
          </p:nvPr>
        </p:nvSpPr>
        <p:spPr>
          <a:xfrm>
            <a:off x="1371599" y="2318197"/>
            <a:ext cx="9724031" cy="3683358"/>
          </a:xfrm>
        </p:spPr>
        <p:txBody>
          <a:bodyPr anchor="ctr">
            <a:normAutofit fontScale="92500" lnSpcReduction="10000"/>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An outbreak investigation is initiated when a single new case of COVID-19 occurs among residents or staff to determine if others have been exposed. </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An outbreak investigation would not be triggered when a resident with known COVID-19 is admitted directly into TBP, or when a resident known to have close contact with someone with COVID-19 is admitted directly into TBP and develops COVID-19 before TBP are discontinued. </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In an outbreak investigation, rapid identification and isolation of new cases is critical in stopping further viral transmission.</a:t>
            </a:r>
          </a:p>
          <a:p>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Calibri" panose="020F0502020204030204" pitchFamily="34" charset="0"/>
                <a:ea typeface="Calibri" panose="020F0502020204030204" pitchFamily="34" charset="0"/>
                <a:cs typeface="Times New Roman" panose="02020603050405020304" pitchFamily="18" charset="0"/>
                <a:hlinkClick r:id="rId4"/>
              </a:rPr>
              <a:t>https://www.cms.gov/files/document/qso-20-38-nh-revised.pdf</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9A5008DF-9635-2D4A-E439-EC6A548FA1B2}"/>
              </a:ext>
            </a:extLst>
          </p:cNvPr>
          <p:cNvPicPr>
            <a:picLocks noChangeAspect="1"/>
          </p:cNvPicPr>
          <p:nvPr/>
        </p:nvPicPr>
        <p:blipFill>
          <a:blip r:embed="rId5"/>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1267535561"/>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0E044-4BA1-8443-B86A-23D6987E92C8}"/>
              </a:ext>
            </a:extLst>
          </p:cNvPr>
          <p:cNvSpPr>
            <a:spLocks noGrp="1"/>
          </p:cNvSpPr>
          <p:nvPr>
            <p:ph type="title"/>
          </p:nvPr>
        </p:nvSpPr>
        <p:spPr>
          <a:xfrm>
            <a:off x="1371599" y="294538"/>
            <a:ext cx="9895951" cy="1033669"/>
          </a:xfrm>
        </p:spPr>
        <p:txBody>
          <a:bodyPr>
            <a:normAutofit fontScale="90000"/>
          </a:bodyPr>
          <a:lstStyle/>
          <a:p>
            <a:r>
              <a:rPr lang="en-US" sz="4000" dirty="0">
                <a:solidFill>
                  <a:srgbClr val="FFFFFF"/>
                </a:solidFill>
              </a:rPr>
              <a:t>Q: What is the Definition of ‘COVID-19 Outbreak’? </a:t>
            </a:r>
          </a:p>
        </p:txBody>
      </p:sp>
      <p:sp>
        <p:nvSpPr>
          <p:cNvPr id="3" name="Content Placeholder 2">
            <a:extLst>
              <a:ext uri="{FF2B5EF4-FFF2-40B4-BE49-F238E27FC236}">
                <a16:creationId xmlns:a16="http://schemas.microsoft.com/office/drawing/2014/main" id="{99628D62-D5C3-AD0F-3B9C-50973AA13735}"/>
              </a:ext>
            </a:extLst>
          </p:cNvPr>
          <p:cNvSpPr>
            <a:spLocks noGrp="1"/>
          </p:cNvSpPr>
          <p:nvPr>
            <p:ph idx="1"/>
          </p:nvPr>
        </p:nvSpPr>
        <p:spPr>
          <a:xfrm>
            <a:off x="1371599" y="2318197"/>
            <a:ext cx="9724031" cy="3683358"/>
          </a:xfrm>
        </p:spPr>
        <p:txBody>
          <a:bodyPr anchor="ctr">
            <a:normAutofit/>
          </a:bodyPr>
          <a:lstStyle/>
          <a:p>
            <a:pPr>
              <a:lnSpc>
                <a:spcPct val="100000"/>
              </a:lnSpc>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One positive facility-associated case, identified in a resident or staff, requires the facility to begin an outbreak investigation.</a:t>
            </a:r>
          </a:p>
          <a:p>
            <a:pPr marL="0" indent="0">
              <a:lnSpc>
                <a:spcPct val="100000"/>
              </a:lnSpc>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0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This is considered “an outbreak” from a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(facility) </a:t>
            </a:r>
            <a:r>
              <a:rPr lang="en-US" sz="2000" dirty="0">
                <a:effectLst/>
                <a:latin typeface="Calibri" panose="020F0502020204030204" pitchFamily="34" charset="0"/>
                <a:ea typeface="Calibri" panose="020F0502020204030204" pitchFamily="34" charset="0"/>
                <a:cs typeface="Times New Roman" panose="02020603050405020304" pitchFamily="18" charset="0"/>
              </a:rPr>
              <a:t>response side of things and warrants an investigation. </a:t>
            </a:r>
          </a:p>
          <a:p>
            <a:pPr lvl="1">
              <a:lnSpc>
                <a:spcPct val="10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Local Health Departments use a different definition, however, for facilities the focus should remain on when they need to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take action </a:t>
            </a:r>
            <a:r>
              <a:rPr lang="en-US" sz="2000" dirty="0">
                <a:effectLst/>
                <a:latin typeface="Calibri" panose="020F0502020204030204" pitchFamily="34" charset="0"/>
                <a:ea typeface="Calibri" panose="020F0502020204030204" pitchFamily="34" charset="0"/>
                <a:cs typeface="Times New Roman" panose="02020603050405020304" pitchFamily="18" charset="0"/>
              </a:rPr>
              <a:t>(i.e. outbreak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response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60E69888-63D9-3229-8CEC-C7F933B13FE7}"/>
              </a:ext>
            </a:extLst>
          </p:cNvPr>
          <p:cNvPicPr>
            <a:picLocks noChangeAspect="1"/>
          </p:cNvPicPr>
          <p:nvPr/>
        </p:nvPicPr>
        <p:blipFill>
          <a:blip r:embed="rId4"/>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3733994932"/>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81F07-7A77-ECAB-3F1E-93718ECD2032}"/>
              </a:ext>
            </a:extLst>
          </p:cNvPr>
          <p:cNvSpPr>
            <a:spLocks noGrp="1"/>
          </p:cNvSpPr>
          <p:nvPr>
            <p:ph type="title"/>
          </p:nvPr>
        </p:nvSpPr>
        <p:spPr>
          <a:xfrm>
            <a:off x="1371599" y="294538"/>
            <a:ext cx="9895951" cy="1033669"/>
          </a:xfrm>
        </p:spPr>
        <p:txBody>
          <a:bodyPr>
            <a:noAutofit/>
          </a:bodyPr>
          <a:lstStyle/>
          <a:p>
            <a:r>
              <a:rPr lang="en-US" sz="3600" dirty="0">
                <a:solidFill>
                  <a:srgbClr val="FFFFFF"/>
                </a:solidFill>
              </a:rPr>
              <a:t>Q: </a:t>
            </a:r>
            <a:r>
              <a:rPr lang="en-US" sz="3600" dirty="0">
                <a:solidFill>
                  <a:schemeClr val="bg1"/>
                </a:solidFill>
                <a:effectLst/>
                <a:ea typeface="Calibri" panose="020F0502020204030204" pitchFamily="34" charset="0"/>
                <a:cs typeface="Times New Roman" panose="02020603050405020304" pitchFamily="18" charset="0"/>
              </a:rPr>
              <a:t>Do we Need to </a:t>
            </a:r>
            <a:r>
              <a:rPr lang="en-US" sz="3600" u="sng" dirty="0">
                <a:solidFill>
                  <a:schemeClr val="bg1"/>
                </a:solidFill>
                <a:effectLst/>
                <a:ea typeface="Calibri" panose="020F0502020204030204" pitchFamily="34" charset="0"/>
                <a:cs typeface="Times New Roman" panose="02020603050405020304" pitchFamily="18" charset="0"/>
              </a:rPr>
              <a:t>Report</a:t>
            </a:r>
            <a:r>
              <a:rPr lang="en-US" sz="3600" dirty="0">
                <a:solidFill>
                  <a:schemeClr val="bg1"/>
                </a:solidFill>
                <a:effectLst/>
                <a:ea typeface="Calibri" panose="020F0502020204030204" pitchFamily="34" charset="0"/>
                <a:cs typeface="Times New Roman" panose="02020603050405020304" pitchFamily="18" charset="0"/>
              </a:rPr>
              <a:t> </a:t>
            </a:r>
            <a:r>
              <a:rPr lang="en-US" sz="3600" dirty="0">
                <a:solidFill>
                  <a:schemeClr val="bg1"/>
                </a:solidFill>
                <a:ea typeface="Calibri" panose="020F0502020204030204" pitchFamily="34" charset="0"/>
                <a:cs typeface="Times New Roman" panose="02020603050405020304" pitchFamily="18" charset="0"/>
              </a:rPr>
              <a:t>C</a:t>
            </a:r>
            <a:r>
              <a:rPr lang="en-US" sz="3600" dirty="0">
                <a:solidFill>
                  <a:schemeClr val="bg1"/>
                </a:solidFill>
                <a:effectLst/>
                <a:ea typeface="Calibri" panose="020F0502020204030204" pitchFamily="34" charset="0"/>
                <a:cs typeface="Times New Roman" panose="02020603050405020304" pitchFamily="18" charset="0"/>
              </a:rPr>
              <a:t>ases if They </a:t>
            </a:r>
            <a:r>
              <a:rPr lang="en-US" sz="3600" dirty="0">
                <a:solidFill>
                  <a:schemeClr val="bg1"/>
                </a:solidFill>
                <a:ea typeface="Calibri" panose="020F0502020204030204" pitchFamily="34" charset="0"/>
                <a:cs typeface="Times New Roman" panose="02020603050405020304" pitchFamily="18" charset="0"/>
              </a:rPr>
              <a:t>A</a:t>
            </a:r>
            <a:r>
              <a:rPr lang="en-US" sz="3600" dirty="0">
                <a:solidFill>
                  <a:schemeClr val="bg1"/>
                </a:solidFill>
                <a:effectLst/>
                <a:ea typeface="Calibri" panose="020F0502020204030204" pitchFamily="34" charset="0"/>
                <a:cs typeface="Times New Roman" panose="02020603050405020304" pitchFamily="18" charset="0"/>
              </a:rPr>
              <a:t>ren’t </a:t>
            </a:r>
            <a:r>
              <a:rPr lang="en-US" sz="3600" dirty="0">
                <a:solidFill>
                  <a:schemeClr val="bg1"/>
                </a:solidFill>
                <a:ea typeface="Calibri" panose="020F0502020204030204" pitchFamily="34" charset="0"/>
                <a:cs typeface="Times New Roman" panose="02020603050405020304" pitchFamily="18" charset="0"/>
              </a:rPr>
              <a:t>F</a:t>
            </a:r>
            <a:r>
              <a:rPr lang="en-US" sz="3600" dirty="0">
                <a:solidFill>
                  <a:schemeClr val="bg1"/>
                </a:solidFill>
                <a:effectLst/>
                <a:ea typeface="Calibri" panose="020F0502020204030204" pitchFamily="34" charset="0"/>
                <a:cs typeface="Times New Roman" panose="02020603050405020304" pitchFamily="18" charset="0"/>
              </a:rPr>
              <a:t>acility-Associated?</a:t>
            </a:r>
            <a:r>
              <a:rPr lang="en-US" sz="3600" dirty="0">
                <a:solidFill>
                  <a:schemeClr val="bg1"/>
                </a:solidFill>
                <a:effectLst/>
              </a:rPr>
              <a:t> </a:t>
            </a:r>
            <a:endParaRPr lang="en-US" sz="3600" dirty="0">
              <a:solidFill>
                <a:schemeClr val="bg1"/>
              </a:solidFill>
            </a:endParaRPr>
          </a:p>
        </p:txBody>
      </p:sp>
      <p:sp>
        <p:nvSpPr>
          <p:cNvPr id="3" name="Content Placeholder 2">
            <a:extLst>
              <a:ext uri="{FF2B5EF4-FFF2-40B4-BE49-F238E27FC236}">
                <a16:creationId xmlns:a16="http://schemas.microsoft.com/office/drawing/2014/main" id="{043AF30C-9DE7-8755-637C-6A05B4A8BCE8}"/>
              </a:ext>
            </a:extLst>
          </p:cNvPr>
          <p:cNvSpPr>
            <a:spLocks noGrp="1"/>
          </p:cNvSpPr>
          <p:nvPr>
            <p:ph idx="1"/>
          </p:nvPr>
        </p:nvSpPr>
        <p:spPr>
          <a:xfrm>
            <a:off x="1371599" y="2318196"/>
            <a:ext cx="9724031" cy="4335991"/>
          </a:xfrm>
        </p:spPr>
        <p:txBody>
          <a:bodyPr anchor="ctr">
            <a:normAutofit fontScale="85000" lnSpcReduction="10000"/>
          </a:bodyPr>
          <a:lstStyle/>
          <a:p>
            <a:pPr marL="0" indent="0">
              <a:buNone/>
            </a:pPr>
            <a:endParaRPr lang="en-US" sz="240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No, it is only required that you report cases that are facility-associated.</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In addition, cases that </a:t>
            </a:r>
            <a:r>
              <a:rPr lang="en-US" sz="2400" b="1" u="sng" dirty="0">
                <a:latin typeface="Calibri" panose="020F0502020204030204" pitchFamily="34" charset="0"/>
                <a:ea typeface="Calibri" panose="020F0502020204030204" pitchFamily="34" charset="0"/>
                <a:cs typeface="Times New Roman" panose="02020603050405020304" pitchFamily="18" charset="0"/>
              </a:rPr>
              <a:t>aren’t</a:t>
            </a:r>
            <a:r>
              <a:rPr lang="en-US" sz="2400" dirty="0">
                <a:latin typeface="Calibri" panose="020F0502020204030204" pitchFamily="34" charset="0"/>
                <a:ea typeface="Calibri" panose="020F0502020204030204" pitchFamily="34" charset="0"/>
                <a:cs typeface="Times New Roman" panose="02020603050405020304" pitchFamily="18" charset="0"/>
              </a:rPr>
              <a:t> facility-associated wouldn’t count toward an outbreak. </a:t>
            </a:r>
          </a:p>
          <a:p>
            <a:pPr marL="0" indent="0">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For instance, you </a:t>
            </a:r>
            <a:r>
              <a:rPr lang="en-US" sz="2400" b="1" dirty="0">
                <a:latin typeface="Calibri" panose="020F0502020204030204" pitchFamily="34" charset="0"/>
                <a:ea typeface="Calibri" panose="020F0502020204030204" pitchFamily="34" charset="0"/>
                <a:cs typeface="Times New Roman" panose="02020603050405020304" pitchFamily="18" charset="0"/>
              </a:rPr>
              <a:t>wouldn’t</a:t>
            </a:r>
            <a:r>
              <a:rPr lang="en-US" sz="2400" dirty="0">
                <a:latin typeface="Calibri" panose="020F0502020204030204" pitchFamily="34" charset="0"/>
                <a:ea typeface="Calibri" panose="020F0502020204030204" pitchFamily="34" charset="0"/>
                <a:cs typeface="Times New Roman" panose="02020603050405020304" pitchFamily="18" charset="0"/>
              </a:rPr>
              <a:t> have to report if.....</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 resident arrives already positive and is put on TBP, or</a:t>
            </a:r>
          </a:p>
          <a:p>
            <a:pPr lvl="1"/>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They test positive within 14 days following admission (without a known exposure at your facility), or</a:t>
            </a:r>
          </a:p>
          <a:p>
            <a:pPr lvl="1"/>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If </a:t>
            </a:r>
            <a:r>
              <a:rPr lang="en-US" sz="2000" dirty="0">
                <a:latin typeface="Calibri" panose="020F0502020204030204" pitchFamily="34" charset="0"/>
                <a:ea typeface="Calibri" panose="020F0502020204030204" pitchFamily="34" charset="0"/>
                <a:cs typeface="Times New Roman" panose="02020603050405020304" pitchFamily="18" charset="0"/>
              </a:rPr>
              <a:t>a staff member is away on vacation and contracts COVID-19, but hasn’t worked within 48h (of the positive test or symptom onset), </a:t>
            </a:r>
          </a:p>
          <a:p>
            <a:pPr lvl="1"/>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pic>
        <p:nvPicPr>
          <p:cNvPr id="5" name="Picture 4" descr="Logo&#10;&#10;Description automatically generated">
            <a:extLst>
              <a:ext uri="{FF2B5EF4-FFF2-40B4-BE49-F238E27FC236}">
                <a16:creationId xmlns:a16="http://schemas.microsoft.com/office/drawing/2014/main" id="{4C5180D6-36D8-83AB-2FCE-B0F6FD2395B1}"/>
              </a:ext>
            </a:extLst>
          </p:cNvPr>
          <p:cNvPicPr>
            <a:picLocks noChangeAspect="1"/>
          </p:cNvPicPr>
          <p:nvPr/>
        </p:nvPicPr>
        <p:blipFill>
          <a:blip r:embed="rId2"/>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230998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FA2C8-9F87-BB2B-F9BD-E2191C23C057}"/>
              </a:ext>
            </a:extLst>
          </p:cNvPr>
          <p:cNvSpPr>
            <a:spLocks noGrp="1"/>
          </p:cNvSpPr>
          <p:nvPr>
            <p:ph type="title"/>
          </p:nvPr>
        </p:nvSpPr>
        <p:spPr>
          <a:xfrm>
            <a:off x="466722" y="586855"/>
            <a:ext cx="3201366" cy="3387497"/>
          </a:xfrm>
        </p:spPr>
        <p:txBody>
          <a:bodyPr anchor="t">
            <a:noAutofit/>
          </a:bodyPr>
          <a:lstStyle/>
          <a:p>
            <a:r>
              <a:rPr lang="en-US" sz="3200" dirty="0">
                <a:solidFill>
                  <a:schemeClr val="bg1"/>
                </a:solidFill>
                <a:effectLst/>
                <a:ea typeface="Calibri" panose="020F0502020204030204" pitchFamily="34" charset="0"/>
                <a:cs typeface="Times New Roman" panose="02020603050405020304" pitchFamily="18" charset="0"/>
              </a:rPr>
              <a:t>Q: How do you Distinguish </a:t>
            </a:r>
            <a:r>
              <a:rPr lang="en-US" sz="3200" dirty="0">
                <a:solidFill>
                  <a:schemeClr val="bg1"/>
                </a:solidFill>
                <a:ea typeface="Calibri" panose="020F0502020204030204" pitchFamily="34" charset="0"/>
                <a:cs typeface="Times New Roman" panose="02020603050405020304" pitchFamily="18" charset="0"/>
              </a:rPr>
              <a:t>B</a:t>
            </a:r>
            <a:r>
              <a:rPr lang="en-US" sz="3200" dirty="0">
                <a:solidFill>
                  <a:schemeClr val="bg1"/>
                </a:solidFill>
                <a:effectLst/>
                <a:ea typeface="Calibri" panose="020F0502020204030204" pitchFamily="34" charset="0"/>
                <a:cs typeface="Times New Roman" panose="02020603050405020304" pitchFamily="18" charset="0"/>
              </a:rPr>
              <a:t>etween </a:t>
            </a:r>
            <a:r>
              <a:rPr lang="en-US" sz="3200" dirty="0">
                <a:solidFill>
                  <a:schemeClr val="bg1"/>
                </a:solidFill>
                <a:ea typeface="Calibri" panose="020F0502020204030204" pitchFamily="34" charset="0"/>
                <a:cs typeface="Times New Roman" panose="02020603050405020304" pitchFamily="18" charset="0"/>
              </a:rPr>
              <a:t>F</a:t>
            </a:r>
            <a:r>
              <a:rPr lang="en-US" sz="3200" dirty="0">
                <a:solidFill>
                  <a:schemeClr val="bg1"/>
                </a:solidFill>
                <a:effectLst/>
                <a:ea typeface="Calibri" panose="020F0502020204030204" pitchFamily="34" charset="0"/>
                <a:cs typeface="Times New Roman" panose="02020603050405020304" pitchFamily="18" charset="0"/>
              </a:rPr>
              <a:t>acility </a:t>
            </a:r>
            <a:r>
              <a:rPr lang="en-US" sz="3200" dirty="0">
                <a:solidFill>
                  <a:schemeClr val="bg1"/>
                </a:solidFill>
                <a:ea typeface="Calibri" panose="020F0502020204030204" pitchFamily="34" charset="0"/>
                <a:cs typeface="Times New Roman" panose="02020603050405020304" pitchFamily="18" charset="0"/>
              </a:rPr>
              <a:t>C</a:t>
            </a:r>
            <a:r>
              <a:rPr lang="en-US" sz="3200" dirty="0">
                <a:solidFill>
                  <a:schemeClr val="bg1"/>
                </a:solidFill>
                <a:effectLst/>
                <a:ea typeface="Calibri" panose="020F0502020204030204" pitchFamily="34" charset="0"/>
                <a:cs typeface="Times New Roman" panose="02020603050405020304" pitchFamily="18" charset="0"/>
              </a:rPr>
              <a:t>ases and Community </a:t>
            </a:r>
            <a:r>
              <a:rPr lang="en-US" sz="3200" dirty="0">
                <a:solidFill>
                  <a:schemeClr val="bg1"/>
                </a:solidFill>
                <a:ea typeface="Calibri" panose="020F0502020204030204" pitchFamily="34" charset="0"/>
                <a:cs typeface="Times New Roman" panose="02020603050405020304" pitchFamily="18" charset="0"/>
              </a:rPr>
              <a:t>C</a:t>
            </a:r>
            <a:r>
              <a:rPr lang="en-US" sz="3200" dirty="0">
                <a:solidFill>
                  <a:schemeClr val="bg1"/>
                </a:solidFill>
                <a:effectLst/>
                <a:ea typeface="Calibri" panose="020F0502020204030204" pitchFamily="34" charset="0"/>
                <a:cs typeface="Times New Roman" panose="02020603050405020304" pitchFamily="18" charset="0"/>
              </a:rPr>
              <a:t>ases </a:t>
            </a:r>
            <a:r>
              <a:rPr lang="en-US" sz="3200" dirty="0">
                <a:solidFill>
                  <a:schemeClr val="bg1"/>
                </a:solidFill>
                <a:ea typeface="Calibri" panose="020F0502020204030204" pitchFamily="34" charset="0"/>
                <a:cs typeface="Times New Roman" panose="02020603050405020304" pitchFamily="18" charset="0"/>
              </a:rPr>
              <a:t>for a</a:t>
            </a:r>
            <a:r>
              <a:rPr lang="en-US" sz="3200" dirty="0">
                <a:solidFill>
                  <a:schemeClr val="bg1"/>
                </a:solidFill>
                <a:effectLst/>
                <a:ea typeface="Calibri" panose="020F0502020204030204" pitchFamily="34" charset="0"/>
                <a:cs typeface="Times New Roman" panose="02020603050405020304" pitchFamily="18" charset="0"/>
              </a:rPr>
              <a:t> </a:t>
            </a:r>
            <a:r>
              <a:rPr lang="en-US" sz="3200" dirty="0">
                <a:solidFill>
                  <a:schemeClr val="bg1"/>
                </a:solidFill>
                <a:ea typeface="Calibri" panose="020F0502020204030204" pitchFamily="34" charset="0"/>
                <a:cs typeface="Times New Roman" panose="02020603050405020304" pitchFamily="18" charset="0"/>
              </a:rPr>
              <a:t>R</a:t>
            </a:r>
            <a:r>
              <a:rPr lang="en-US" sz="3200" dirty="0">
                <a:solidFill>
                  <a:schemeClr val="bg1"/>
                </a:solidFill>
                <a:effectLst/>
                <a:ea typeface="Calibri" panose="020F0502020204030204" pitchFamily="34" charset="0"/>
                <a:cs typeface="Times New Roman" panose="02020603050405020304" pitchFamily="18" charset="0"/>
              </a:rPr>
              <a:t>ecent new </a:t>
            </a:r>
            <a:r>
              <a:rPr lang="en-US" sz="3200" dirty="0">
                <a:solidFill>
                  <a:schemeClr val="bg1"/>
                </a:solidFill>
                <a:ea typeface="Calibri" panose="020F0502020204030204" pitchFamily="34" charset="0"/>
                <a:cs typeface="Times New Roman" panose="02020603050405020304" pitchFamily="18" charset="0"/>
              </a:rPr>
              <a:t>A</a:t>
            </a:r>
            <a:r>
              <a:rPr lang="en-US" sz="3200" dirty="0">
                <a:solidFill>
                  <a:schemeClr val="bg1"/>
                </a:solidFill>
                <a:effectLst/>
                <a:ea typeface="Calibri" panose="020F0502020204030204" pitchFamily="34" charset="0"/>
                <a:cs typeface="Times New Roman" panose="02020603050405020304" pitchFamily="18" charset="0"/>
              </a:rPr>
              <a:t>dmission to a LTCF?</a:t>
            </a:r>
            <a:endParaRPr lang="en-US" sz="3200" dirty="0">
              <a:solidFill>
                <a:schemeClr val="bg1"/>
              </a:solidFill>
            </a:endParaRPr>
          </a:p>
        </p:txBody>
      </p:sp>
      <p:sp>
        <p:nvSpPr>
          <p:cNvPr id="3" name="Content Placeholder 2">
            <a:extLst>
              <a:ext uri="{FF2B5EF4-FFF2-40B4-BE49-F238E27FC236}">
                <a16:creationId xmlns:a16="http://schemas.microsoft.com/office/drawing/2014/main" id="{33BE783C-F274-F345-2D38-91FDC35450CA}"/>
              </a:ext>
            </a:extLst>
          </p:cNvPr>
          <p:cNvSpPr>
            <a:spLocks noGrp="1"/>
          </p:cNvSpPr>
          <p:nvPr>
            <p:ph idx="1"/>
          </p:nvPr>
        </p:nvSpPr>
        <p:spPr>
          <a:xfrm>
            <a:off x="4810259" y="649480"/>
            <a:ext cx="6555347" cy="5546047"/>
          </a:xfrm>
        </p:spPr>
        <p:txBody>
          <a:bodyPr anchor="t">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If a positive case is identified in an individual within 14 days of admission the case is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not</a:t>
            </a:r>
            <a:r>
              <a:rPr lang="en-US" sz="2400" dirty="0">
                <a:effectLst/>
                <a:latin typeface="Calibri" panose="020F0502020204030204" pitchFamily="34" charset="0"/>
                <a:ea typeface="Calibri" panose="020F0502020204030204" pitchFamily="34" charset="0"/>
                <a:cs typeface="Times New Roman" panose="02020603050405020304" pitchFamily="18" charset="0"/>
              </a:rPr>
              <a:t> considered facility-associated.</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Unless there is a known exposure at the admitting facility during those 14 days, then it </a:t>
            </a:r>
            <a:r>
              <a:rPr lang="en-US" sz="2000" b="1" i="1" dirty="0">
                <a:latin typeface="Calibri" panose="020F0502020204030204" pitchFamily="34" charset="0"/>
                <a:ea typeface="Calibri" panose="020F0502020204030204" pitchFamily="34" charset="0"/>
                <a:cs typeface="Times New Roman" panose="02020603050405020304" pitchFamily="18" charset="0"/>
              </a:rPr>
              <a:t>would</a:t>
            </a:r>
            <a:r>
              <a:rPr lang="en-US" sz="2000" dirty="0">
                <a:latin typeface="Calibri" panose="020F0502020204030204" pitchFamily="34" charset="0"/>
                <a:ea typeface="Calibri" panose="020F0502020204030204" pitchFamily="34" charset="0"/>
                <a:cs typeface="Times New Roman" panose="02020603050405020304" pitchFamily="18" charset="0"/>
              </a:rPr>
              <a:t> be facility-associated. </a:t>
            </a:r>
          </a:p>
          <a:p>
            <a:pPr lvl="1"/>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Conversely, if the resident has a known exposure at a previous facility, it would </a:t>
            </a:r>
            <a:r>
              <a:rPr lang="en-US" sz="2400" b="1" u="sng" dirty="0">
                <a:latin typeface="Calibri" panose="020F0502020204030204" pitchFamily="34" charset="0"/>
                <a:ea typeface="Calibri" panose="020F0502020204030204" pitchFamily="34" charset="0"/>
                <a:cs typeface="Times New Roman" panose="02020603050405020304" pitchFamily="18" charset="0"/>
              </a:rPr>
              <a:t>not</a:t>
            </a:r>
            <a:r>
              <a:rPr lang="en-US" sz="2400" dirty="0">
                <a:latin typeface="Calibri" panose="020F0502020204030204" pitchFamily="34" charset="0"/>
                <a:ea typeface="Calibri" panose="020F0502020204030204" pitchFamily="34" charset="0"/>
                <a:cs typeface="Times New Roman" panose="02020603050405020304" pitchFamily="18" charset="0"/>
              </a:rPr>
              <a:t> be considered facility-associated </a:t>
            </a:r>
            <a:r>
              <a:rPr lang="en-US" sz="2400" i="1" dirty="0">
                <a:latin typeface="Calibri" panose="020F0502020204030204" pitchFamily="34" charset="0"/>
                <a:ea typeface="Calibri" panose="020F0502020204030204" pitchFamily="34" charset="0"/>
                <a:cs typeface="Times New Roman" panose="02020603050405020304" pitchFamily="18" charset="0"/>
              </a:rPr>
              <a:t>(for the admitting facility)</a:t>
            </a:r>
          </a:p>
          <a:p>
            <a:pPr marL="0" indent="0">
              <a:buNone/>
            </a:pPr>
            <a:endParaRPr lang="en-US" sz="2400" i="1"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The case would be attributed to the facility where the resident resided at last.</a:t>
            </a:r>
          </a:p>
          <a:p>
            <a:endParaRPr lang="en-US" sz="2000" dirty="0"/>
          </a:p>
        </p:txBody>
      </p:sp>
      <p:pic>
        <p:nvPicPr>
          <p:cNvPr id="5" name="Picture 4" descr="Logo&#10;&#10;Description automatically generated">
            <a:extLst>
              <a:ext uri="{FF2B5EF4-FFF2-40B4-BE49-F238E27FC236}">
                <a16:creationId xmlns:a16="http://schemas.microsoft.com/office/drawing/2014/main" id="{99453BDC-54D6-D7F6-4FF3-1EC065B821A7}"/>
              </a:ext>
            </a:extLst>
          </p:cNvPr>
          <p:cNvPicPr>
            <a:picLocks noChangeAspect="1"/>
          </p:cNvPicPr>
          <p:nvPr/>
        </p:nvPicPr>
        <p:blipFill>
          <a:blip r:embed="rId2"/>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1309661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86B5-76A1-DAD3-9D8C-9DCF4D377976}"/>
              </a:ext>
            </a:extLst>
          </p:cNvPr>
          <p:cNvSpPr>
            <a:spLocks noGrp="1"/>
          </p:cNvSpPr>
          <p:nvPr>
            <p:ph type="title"/>
          </p:nvPr>
        </p:nvSpPr>
        <p:spPr>
          <a:xfrm>
            <a:off x="791749" y="315021"/>
            <a:ext cx="10515600" cy="1325563"/>
          </a:xfrm>
        </p:spPr>
        <p:txBody>
          <a:bodyPr>
            <a:noAutofit/>
          </a:bodyPr>
          <a:lstStyle/>
          <a:p>
            <a:r>
              <a:rPr lang="en-US" sz="3600" dirty="0"/>
              <a:t>Q: </a:t>
            </a:r>
            <a:r>
              <a:rPr lang="en-US" sz="3600" dirty="0">
                <a:effectLst/>
                <a:ea typeface="Calibri" panose="020F0502020204030204" pitchFamily="34" charset="0"/>
                <a:cs typeface="Times New Roman" panose="02020603050405020304" pitchFamily="18" charset="0"/>
              </a:rPr>
              <a:t>How do you Choose </a:t>
            </a:r>
            <a:r>
              <a:rPr lang="en-US" sz="3600" dirty="0">
                <a:ea typeface="Calibri" panose="020F0502020204030204" pitchFamily="34" charset="0"/>
                <a:cs typeface="Times New Roman" panose="02020603050405020304" pitchFamily="18" charset="0"/>
              </a:rPr>
              <a:t>B</a:t>
            </a:r>
            <a:r>
              <a:rPr lang="en-US" sz="3600" dirty="0">
                <a:effectLst/>
                <a:ea typeface="Calibri" panose="020F0502020204030204" pitchFamily="34" charset="0"/>
                <a:cs typeface="Times New Roman" panose="02020603050405020304" pitchFamily="18" charset="0"/>
              </a:rPr>
              <a:t>etween the Contact Tracing and Broad-Based </a:t>
            </a:r>
            <a:r>
              <a:rPr lang="en-US" sz="3600" dirty="0">
                <a:ea typeface="Calibri" panose="020F0502020204030204" pitchFamily="34" charset="0"/>
                <a:cs typeface="Times New Roman" panose="02020603050405020304" pitchFamily="18" charset="0"/>
              </a:rPr>
              <a:t>A</a:t>
            </a:r>
            <a:r>
              <a:rPr lang="en-US" sz="3600" dirty="0">
                <a:effectLst/>
                <a:ea typeface="Calibri" panose="020F0502020204030204" pitchFamily="34" charset="0"/>
                <a:cs typeface="Times New Roman" panose="02020603050405020304" pitchFamily="18" charset="0"/>
              </a:rPr>
              <a:t>pproaches?</a:t>
            </a:r>
            <a:br>
              <a:rPr lang="en-US" sz="3600" dirty="0">
                <a:effectLst/>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A87F8463-29D0-2AC7-FC12-3CCC047B72A1}"/>
              </a:ext>
            </a:extLst>
          </p:cNvPr>
          <p:cNvSpPr>
            <a:spLocks noGrp="1"/>
          </p:cNvSpPr>
          <p:nvPr>
            <p:ph idx="1"/>
          </p:nvPr>
        </p:nvSpPr>
        <p:spPr>
          <a:xfrm>
            <a:off x="791749" y="1299532"/>
            <a:ext cx="10422699" cy="879997"/>
          </a:xfrm>
        </p:spPr>
        <p:txBody>
          <a:bodyPr/>
          <a:lstStyle/>
          <a:p>
            <a:r>
              <a:rPr lang="en-US" sz="2000" dirty="0">
                <a:latin typeface="+mj-lt"/>
                <a:ea typeface="Calibri" panose="020F0502020204030204" pitchFamily="34" charset="0"/>
                <a:cs typeface="Times New Roman" panose="02020603050405020304" pitchFamily="18" charset="0"/>
              </a:rPr>
              <a:t>T</a:t>
            </a:r>
            <a:r>
              <a:rPr lang="en-US" sz="2000" dirty="0">
                <a:effectLst/>
                <a:latin typeface="+mj-lt"/>
                <a:ea typeface="Calibri" panose="020F0502020204030204" pitchFamily="34" charset="0"/>
                <a:cs typeface="Times New Roman" panose="02020603050405020304" pitchFamily="18" charset="0"/>
              </a:rPr>
              <a:t>here are two outbreak testing approaches a facility can use when they identify a case:</a:t>
            </a:r>
            <a:endParaRPr lang="en-US" dirty="0"/>
          </a:p>
        </p:txBody>
      </p:sp>
      <p:graphicFrame>
        <p:nvGraphicFramePr>
          <p:cNvPr id="10" name="Diagram 9">
            <a:extLst>
              <a:ext uri="{FF2B5EF4-FFF2-40B4-BE49-F238E27FC236}">
                <a16:creationId xmlns:a16="http://schemas.microsoft.com/office/drawing/2014/main" id="{1AD9835E-B906-760F-373A-763AA1ED269F}"/>
              </a:ext>
            </a:extLst>
          </p:cNvPr>
          <p:cNvGraphicFramePr/>
          <p:nvPr>
            <p:extLst>
              <p:ext uri="{D42A27DB-BD31-4B8C-83A1-F6EECF244321}">
                <p14:modId xmlns:p14="http://schemas.microsoft.com/office/powerpoint/2010/main" val="161205034"/>
              </p:ext>
            </p:extLst>
          </p:nvPr>
        </p:nvGraphicFramePr>
        <p:xfrm>
          <a:off x="321501" y="1805917"/>
          <a:ext cx="11548997" cy="4869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10;&#10;Description automatically generated">
            <a:extLst>
              <a:ext uri="{FF2B5EF4-FFF2-40B4-BE49-F238E27FC236}">
                <a16:creationId xmlns:a16="http://schemas.microsoft.com/office/drawing/2014/main" id="{20DD9873-CD0A-CC97-BC3B-924D0C12FBD2}"/>
              </a:ext>
            </a:extLst>
          </p:cNvPr>
          <p:cNvPicPr>
            <a:picLocks noChangeAspect="1"/>
          </p:cNvPicPr>
          <p:nvPr/>
        </p:nvPicPr>
        <p:blipFill>
          <a:blip r:embed="rId8"/>
          <a:stretch>
            <a:fillRect/>
          </a:stretch>
        </p:blipFill>
        <p:spPr>
          <a:xfrm>
            <a:off x="11480014" y="6613833"/>
            <a:ext cx="666090" cy="201391"/>
          </a:xfrm>
          <a:prstGeom prst="rect">
            <a:avLst/>
          </a:prstGeom>
        </p:spPr>
      </p:pic>
    </p:spTree>
    <p:extLst>
      <p:ext uri="{BB962C8B-B14F-4D97-AF65-F5344CB8AC3E}">
        <p14:creationId xmlns:p14="http://schemas.microsoft.com/office/powerpoint/2010/main" val="3616889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73870-8FAF-2F67-594C-664BB4C06156}"/>
              </a:ext>
            </a:extLst>
          </p:cNvPr>
          <p:cNvSpPr>
            <a:spLocks noGrp="1"/>
          </p:cNvSpPr>
          <p:nvPr>
            <p:ph type="title"/>
          </p:nvPr>
        </p:nvSpPr>
        <p:spPr>
          <a:xfrm>
            <a:off x="1371599" y="294538"/>
            <a:ext cx="9895951" cy="1033669"/>
          </a:xfrm>
        </p:spPr>
        <p:txBody>
          <a:bodyPr>
            <a:normAutofit fontScale="90000"/>
          </a:bodyPr>
          <a:lstStyle/>
          <a:p>
            <a:r>
              <a:rPr lang="en-US" sz="4000" dirty="0">
                <a:solidFill>
                  <a:schemeClr val="bg1"/>
                </a:solidFill>
              </a:rPr>
              <a:t>Q: </a:t>
            </a:r>
            <a:r>
              <a:rPr lang="en-US" sz="4000" dirty="0">
                <a:solidFill>
                  <a:schemeClr val="bg1"/>
                </a:solidFill>
                <a:effectLst/>
                <a:ea typeface="Calibri" panose="020F0502020204030204" pitchFamily="34" charset="0"/>
                <a:cs typeface="Times New Roman" panose="02020603050405020304" pitchFamily="18" charset="0"/>
              </a:rPr>
              <a:t>How do you Choose </a:t>
            </a:r>
            <a:r>
              <a:rPr lang="en-US" sz="4000" dirty="0">
                <a:solidFill>
                  <a:schemeClr val="bg1"/>
                </a:solidFill>
                <a:ea typeface="Calibri" panose="020F0502020204030204" pitchFamily="34" charset="0"/>
                <a:cs typeface="Times New Roman" panose="02020603050405020304" pitchFamily="18" charset="0"/>
              </a:rPr>
              <a:t>B</a:t>
            </a:r>
            <a:r>
              <a:rPr lang="en-US" sz="4000" dirty="0">
                <a:solidFill>
                  <a:schemeClr val="bg1"/>
                </a:solidFill>
                <a:effectLst/>
                <a:ea typeface="Calibri" panose="020F0502020204030204" pitchFamily="34" charset="0"/>
                <a:cs typeface="Times New Roman" panose="02020603050405020304" pitchFamily="18" charset="0"/>
              </a:rPr>
              <a:t>etween Contact Tracing and Broad-Based </a:t>
            </a:r>
            <a:r>
              <a:rPr lang="en-US" sz="4000" dirty="0">
                <a:solidFill>
                  <a:schemeClr val="bg1"/>
                </a:solidFill>
                <a:ea typeface="Calibri" panose="020F0502020204030204" pitchFamily="34" charset="0"/>
                <a:cs typeface="Times New Roman" panose="02020603050405020304" pitchFamily="18" charset="0"/>
              </a:rPr>
              <a:t>A</a:t>
            </a:r>
            <a:r>
              <a:rPr lang="en-US" sz="4000" dirty="0">
                <a:solidFill>
                  <a:schemeClr val="bg1"/>
                </a:solidFill>
                <a:effectLst/>
                <a:ea typeface="Calibri" panose="020F0502020204030204" pitchFamily="34" charset="0"/>
                <a:cs typeface="Times New Roman" panose="02020603050405020304" pitchFamily="18" charset="0"/>
              </a:rPr>
              <a:t>pproaches? (Cont.)</a:t>
            </a:r>
            <a:endParaRPr lang="en-US" sz="4000" dirty="0">
              <a:solidFill>
                <a:schemeClr val="bg1"/>
              </a:solidFill>
            </a:endParaRPr>
          </a:p>
        </p:txBody>
      </p:sp>
      <p:graphicFrame>
        <p:nvGraphicFramePr>
          <p:cNvPr id="6" name="Content Placeholder 5">
            <a:extLst>
              <a:ext uri="{FF2B5EF4-FFF2-40B4-BE49-F238E27FC236}">
                <a16:creationId xmlns:a16="http://schemas.microsoft.com/office/drawing/2014/main" id="{85C1263C-CDA2-FFBF-9656-434E6EAB2D0A}"/>
              </a:ext>
            </a:extLst>
          </p:cNvPr>
          <p:cNvGraphicFramePr>
            <a:graphicFrameLocks noGrp="1"/>
          </p:cNvGraphicFramePr>
          <p:nvPr>
            <p:ph idx="1"/>
            <p:extLst>
              <p:ext uri="{D42A27DB-BD31-4B8C-83A1-F6EECF244321}">
                <p14:modId xmlns:p14="http://schemas.microsoft.com/office/powerpoint/2010/main" val="351149081"/>
              </p:ext>
            </p:extLst>
          </p:nvPr>
        </p:nvGraphicFramePr>
        <p:xfrm>
          <a:off x="1058450" y="1756611"/>
          <a:ext cx="9723438" cy="4806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10;&#10;Description automatically generated">
            <a:extLst>
              <a:ext uri="{FF2B5EF4-FFF2-40B4-BE49-F238E27FC236}">
                <a16:creationId xmlns:a16="http://schemas.microsoft.com/office/drawing/2014/main" id="{30A58518-CE6B-24E3-DF41-2239124A4F46}"/>
              </a:ext>
            </a:extLst>
          </p:cNvPr>
          <p:cNvPicPr>
            <a:picLocks noChangeAspect="1"/>
          </p:cNvPicPr>
          <p:nvPr/>
        </p:nvPicPr>
        <p:blipFill>
          <a:blip r:embed="rId7"/>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365173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609600" y="76200"/>
            <a:ext cx="10972800" cy="1143000"/>
          </a:xfrm>
          <a:prstGeom prst="rect">
            <a:avLst/>
          </a:prstGeom>
        </p:spPr>
        <p:txBody>
          <a:bodyPr>
            <a:normAutofit/>
          </a:bodyPr>
          <a:lstStyle/>
          <a:p>
            <a:r>
              <a:rPr dirty="0"/>
              <a:t>Agenda</a:t>
            </a:r>
            <a:endParaRPr sz="3600" dirty="0"/>
          </a:p>
        </p:txBody>
      </p:sp>
      <p:sp>
        <p:nvSpPr>
          <p:cNvPr id="111" name="Content Placeholder 2"/>
          <p:cNvSpPr txBox="1">
            <a:spLocks noGrp="1"/>
          </p:cNvSpPr>
          <p:nvPr>
            <p:ph type="body" idx="1"/>
          </p:nvPr>
        </p:nvSpPr>
        <p:spPr>
          <a:xfrm>
            <a:off x="609600" y="1503271"/>
            <a:ext cx="10082645" cy="4045474"/>
          </a:xfrm>
          <a:prstGeom prst="rect">
            <a:avLst/>
          </a:prstGeom>
        </p:spPr>
        <p:txBody>
          <a:bodyPr lIns="45719" tIns="45720" rIns="45719" bIns="45720" anchor="t">
            <a:normAutofit/>
          </a:bodyPr>
          <a:lstStyle/>
          <a:p>
            <a:r>
              <a:rPr lang="en-US" sz="2800" dirty="0"/>
              <a:t>Upcoming Events &amp; Webinars</a:t>
            </a:r>
          </a:p>
          <a:p>
            <a:r>
              <a:rPr lang="en-US" dirty="0"/>
              <a:t>Building an Infection Prevention Program</a:t>
            </a:r>
            <a:endParaRPr lang="en-US" sz="2800" dirty="0"/>
          </a:p>
          <a:p>
            <a:r>
              <a:rPr lang="en-US" dirty="0">
                <a:ea typeface="+mj-lt"/>
                <a:cs typeface="+mj-lt"/>
              </a:rPr>
              <a:t>COVID-19 Q&amp;A: EOs, ERs, Reporting, Therapeutics</a:t>
            </a:r>
            <a:endParaRPr lang="en-US" dirty="0"/>
          </a:p>
          <a:p>
            <a:r>
              <a:rPr lang="en-US" dirty="0"/>
              <a:t>COVID-19 FAQ</a:t>
            </a:r>
          </a:p>
          <a:p>
            <a:r>
              <a:rPr lang="en-US" sz="2800" dirty="0"/>
              <a:t>Open Q &amp; A</a:t>
            </a:r>
          </a:p>
          <a:p>
            <a:pPr marL="0" indent="0">
              <a:buNone/>
            </a:pPr>
            <a:endParaRPr lang="en-US" sz="2800" dirty="0"/>
          </a:p>
        </p:txBody>
      </p:sp>
      <p:sp>
        <p:nvSpPr>
          <p:cNvPr id="112" name="TextBox 5"/>
          <p:cNvSpPr txBox="1"/>
          <p:nvPr/>
        </p:nvSpPr>
        <p:spPr>
          <a:xfrm>
            <a:off x="1993913" y="6432209"/>
            <a:ext cx="6278307"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r>
              <a:rPr sz="1350" b="1" dirty="0"/>
              <a:t>Slides and recording will be made available after the session.</a:t>
            </a:r>
          </a:p>
        </p:txBody>
      </p:sp>
      <p:sp>
        <p:nvSpPr>
          <p:cNvPr id="2" name="Slide Number Placeholder 1">
            <a:extLst>
              <a:ext uri="{FF2B5EF4-FFF2-40B4-BE49-F238E27FC236}">
                <a16:creationId xmlns:a16="http://schemas.microsoft.com/office/drawing/2014/main" id="{1B48994D-987E-062D-3969-8186BDAF7C61}"/>
              </a:ext>
            </a:extLst>
          </p:cNvPr>
          <p:cNvSpPr>
            <a:spLocks noGrp="1"/>
          </p:cNvSpPr>
          <p:nvPr>
            <p:ph type="sldNum" sz="quarter" idx="2"/>
          </p:nvPr>
        </p:nvSpPr>
        <p:spPr/>
        <p:txBody>
          <a:bodyPr/>
          <a:lstStyle/>
          <a:p>
            <a:fld id="{86CB4B4D-7CA3-9044-876B-883B54F8677D}" type="slidenum">
              <a:rPr lang="en-US" smtClean="0"/>
              <a:t>3</a:t>
            </a:fld>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FA2C8-9F87-BB2B-F9BD-E2191C23C057}"/>
              </a:ext>
            </a:extLst>
          </p:cNvPr>
          <p:cNvSpPr>
            <a:spLocks noGrp="1"/>
          </p:cNvSpPr>
          <p:nvPr>
            <p:ph type="title"/>
          </p:nvPr>
        </p:nvSpPr>
        <p:spPr>
          <a:xfrm>
            <a:off x="466722" y="586855"/>
            <a:ext cx="3201366" cy="3387497"/>
          </a:xfrm>
        </p:spPr>
        <p:txBody>
          <a:bodyPr anchor="ctr">
            <a:normAutofit/>
          </a:bodyPr>
          <a:lstStyle/>
          <a:p>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 Is Quarantine Required for Close Contacts Residents?</a:t>
            </a:r>
            <a:endParaRPr lang="en-US" sz="3200" dirty="0">
              <a:solidFill>
                <a:schemeClr val="bg1"/>
              </a:solidFill>
            </a:endParaRPr>
          </a:p>
        </p:txBody>
      </p:sp>
      <p:sp>
        <p:nvSpPr>
          <p:cNvPr id="3" name="Content Placeholder 2">
            <a:extLst>
              <a:ext uri="{FF2B5EF4-FFF2-40B4-BE49-F238E27FC236}">
                <a16:creationId xmlns:a16="http://schemas.microsoft.com/office/drawing/2014/main" id="{33BE783C-F274-F345-2D38-91FDC35450CA}"/>
              </a:ext>
            </a:extLst>
          </p:cNvPr>
          <p:cNvSpPr>
            <a:spLocks noGrp="1"/>
          </p:cNvSpPr>
          <p:nvPr>
            <p:ph idx="1"/>
          </p:nvPr>
        </p:nvSpPr>
        <p:spPr>
          <a:xfrm>
            <a:off x="4810259" y="649480"/>
            <a:ext cx="6555347" cy="5546047"/>
          </a:xfrm>
        </p:spPr>
        <p:txBody>
          <a:bodyPr anchor="ct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This depends on whether the exposed resident has symptoms or not. </a:t>
            </a: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b="1" u="sng" dirty="0">
                <a:effectLst/>
                <a:latin typeface="Calibri" panose="020F0502020204030204" pitchFamily="34" charset="0"/>
                <a:ea typeface="Calibri" panose="020F0502020204030204" pitchFamily="34" charset="0"/>
                <a:cs typeface="Times New Roman" panose="02020603050405020304" pitchFamily="18" charset="0"/>
              </a:rPr>
              <a:t>Symptomatic residents </a:t>
            </a:r>
            <a:r>
              <a:rPr lang="en-US" dirty="0">
                <a:effectLst/>
                <a:latin typeface="Calibri" panose="020F0502020204030204" pitchFamily="34" charset="0"/>
                <a:ea typeface="Calibri" panose="020F0502020204030204" pitchFamily="34" charset="0"/>
                <a:cs typeface="Times New Roman" panose="02020603050405020304" pitchFamily="18" charset="0"/>
              </a:rPr>
              <a:t>should be placed into TBP empirically until test results are known.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lvl="1"/>
            <a:r>
              <a:rPr lang="en-US" b="1" u="sng" dirty="0">
                <a:effectLst/>
                <a:latin typeface="Calibri" panose="020F0502020204030204" pitchFamily="34" charset="0"/>
                <a:ea typeface="Calibri" panose="020F0502020204030204" pitchFamily="34" charset="0"/>
                <a:cs typeface="Times New Roman" panose="02020603050405020304" pitchFamily="18" charset="0"/>
              </a:rPr>
              <a:t>Asymptomatic residents </a:t>
            </a:r>
            <a:r>
              <a:rPr lang="en-US" dirty="0">
                <a:effectLst/>
                <a:latin typeface="Calibri" panose="020F0502020204030204" pitchFamily="34" charset="0"/>
                <a:ea typeface="Calibri" panose="020F0502020204030204" pitchFamily="34" charset="0"/>
                <a:cs typeface="Times New Roman" panose="02020603050405020304" pitchFamily="18" charset="0"/>
              </a:rPr>
              <a:t>should be tested but do </a:t>
            </a:r>
            <a:r>
              <a:rPr lang="en-US" b="1" u="sng" dirty="0">
                <a:effectLst/>
                <a:latin typeface="Calibri" panose="020F0502020204030204" pitchFamily="34" charset="0"/>
                <a:ea typeface="Calibri" panose="020F0502020204030204" pitchFamily="34" charset="0"/>
                <a:cs typeface="Times New Roman" panose="02020603050405020304" pitchFamily="18" charset="0"/>
              </a:rPr>
              <a:t>NOT</a:t>
            </a:r>
            <a:r>
              <a:rPr lang="en-US" dirty="0">
                <a:effectLst/>
                <a:latin typeface="Calibri" panose="020F0502020204030204" pitchFamily="34" charset="0"/>
                <a:ea typeface="Calibri" panose="020F0502020204030204" pitchFamily="34" charset="0"/>
                <a:cs typeface="Times New Roman" panose="02020603050405020304" pitchFamily="18" charset="0"/>
              </a:rPr>
              <a:t> require TBP while waiting on the test results.</a:t>
            </a:r>
          </a:p>
          <a:p>
            <a:pPr marL="457200" lvl="1"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en-US" dirty="0">
                <a:effectLst/>
                <a:latin typeface="Calibri" panose="020F0502020204030204" pitchFamily="34" charset="0"/>
                <a:ea typeface="Calibri" panose="020F0502020204030204" pitchFamily="34" charset="0"/>
                <a:cs typeface="Times New Roman" panose="02020603050405020304" pitchFamily="18" charset="0"/>
              </a:rPr>
              <a:t>Asymptomatic, exposed residents should mask until day 10 after exposure (day 0). </a:t>
            </a:r>
          </a:p>
          <a:p>
            <a:endParaRPr lang="en-US" sz="2000" dirty="0"/>
          </a:p>
        </p:txBody>
      </p:sp>
      <p:pic>
        <p:nvPicPr>
          <p:cNvPr id="5" name="Picture 4" descr="Logo&#10;&#10;Description automatically generated">
            <a:extLst>
              <a:ext uri="{FF2B5EF4-FFF2-40B4-BE49-F238E27FC236}">
                <a16:creationId xmlns:a16="http://schemas.microsoft.com/office/drawing/2014/main" id="{57F51E84-EA4A-2A30-A1B5-B70F282D96A7}"/>
              </a:ext>
            </a:extLst>
          </p:cNvPr>
          <p:cNvPicPr>
            <a:picLocks noChangeAspect="1"/>
          </p:cNvPicPr>
          <p:nvPr/>
        </p:nvPicPr>
        <p:blipFill>
          <a:blip r:embed="rId2"/>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2011958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6074E-BD9D-CE4D-29E1-40F44C8B228D}"/>
              </a:ext>
            </a:extLst>
          </p:cNvPr>
          <p:cNvSpPr>
            <a:spLocks noGrp="1"/>
          </p:cNvSpPr>
          <p:nvPr>
            <p:ph type="title"/>
          </p:nvPr>
        </p:nvSpPr>
        <p:spPr>
          <a:xfrm>
            <a:off x="1136397" y="502021"/>
            <a:ext cx="9688296" cy="1642969"/>
          </a:xfrm>
        </p:spPr>
        <p:txBody>
          <a:bodyPr anchor="b">
            <a:noAutofit/>
          </a:bodyPr>
          <a:lstStyle/>
          <a:p>
            <a:r>
              <a:rPr lang="en-US" sz="3600" dirty="0">
                <a:latin typeface="+mn-lt"/>
              </a:rPr>
              <a:t>Q: </a:t>
            </a:r>
            <a:r>
              <a:rPr lang="en-US" sz="3600" dirty="0">
                <a:effectLst/>
                <a:latin typeface="+mn-lt"/>
                <a:ea typeface="Calibri" panose="020F0502020204030204" pitchFamily="34" charset="0"/>
                <a:cs typeface="Times New Roman" panose="02020603050405020304" pitchFamily="18" charset="0"/>
              </a:rPr>
              <a:t>Are </a:t>
            </a:r>
            <a:r>
              <a:rPr lang="en-US" sz="3600" dirty="0">
                <a:latin typeface="+mn-lt"/>
                <a:ea typeface="Calibri" panose="020F0502020204030204" pitchFamily="34" charset="0"/>
                <a:cs typeface="Times New Roman" panose="02020603050405020304" pitchFamily="18" charset="0"/>
              </a:rPr>
              <a:t>t</a:t>
            </a:r>
            <a:r>
              <a:rPr lang="en-US" sz="3600" dirty="0">
                <a:effectLst/>
                <a:latin typeface="+mn-lt"/>
                <a:ea typeface="Calibri" panose="020F0502020204030204" pitchFamily="34" charset="0"/>
                <a:cs typeface="Times New Roman" panose="02020603050405020304" pitchFamily="18" charset="0"/>
              </a:rPr>
              <a:t>here Other Situations where we may Still Need to Quarantine </a:t>
            </a:r>
            <a:r>
              <a:rPr lang="en-US" sz="3600" dirty="0">
                <a:latin typeface="+mn-lt"/>
                <a:ea typeface="Calibri" panose="020F0502020204030204" pitchFamily="34" charset="0"/>
                <a:cs typeface="Times New Roman" panose="02020603050405020304" pitchFamily="18" charset="0"/>
              </a:rPr>
              <a:t>R</a:t>
            </a:r>
            <a:r>
              <a:rPr lang="en-US" sz="3600" dirty="0">
                <a:effectLst/>
                <a:latin typeface="+mn-lt"/>
                <a:ea typeface="Calibri" panose="020F0502020204030204" pitchFamily="34" charset="0"/>
                <a:cs typeface="Times New Roman" panose="02020603050405020304" pitchFamily="18" charset="0"/>
              </a:rPr>
              <a:t>esidents?</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A9AC3907-5F7D-2C98-6A00-82A1506D2647}"/>
              </a:ext>
            </a:extLst>
          </p:cNvPr>
          <p:cNvSpPr>
            <a:spLocks noGrp="1"/>
          </p:cNvSpPr>
          <p:nvPr>
            <p:ph idx="1"/>
          </p:nvPr>
        </p:nvSpPr>
        <p:spPr>
          <a:xfrm>
            <a:off x="1136397" y="1753644"/>
            <a:ext cx="9688296" cy="4805418"/>
          </a:xfrm>
        </p:spPr>
        <p:txBody>
          <a:bodyPr anchor="t">
            <a:normAutofit lnSpcReduction="10000"/>
          </a:bodyPr>
          <a:lstStyle/>
          <a:p>
            <a:pPr>
              <a:lnSpc>
                <a:spcPct val="100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Empiric Transmission-Based Precautions following close contact may be considered when:</a:t>
            </a:r>
          </a:p>
          <a:p>
            <a:pPr marL="0" indent="0">
              <a:lnSpc>
                <a:spcPct val="100000"/>
              </a:lnSpc>
              <a:spcBef>
                <a:spcPts val="0"/>
              </a:spcBef>
              <a:spcAft>
                <a:spcPts val="80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0000"/>
              </a:lnSpc>
              <a:spcBef>
                <a:spcPts val="0"/>
              </a:spcBef>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The r</a:t>
            </a:r>
            <a:r>
              <a:rPr lang="en-US" sz="2200" dirty="0">
                <a:effectLst/>
                <a:latin typeface="Calibri" panose="020F0502020204030204" pitchFamily="34" charset="0"/>
                <a:ea typeface="Calibri" panose="020F0502020204030204" pitchFamily="34" charset="0"/>
                <a:cs typeface="Times New Roman" panose="02020603050405020304" pitchFamily="18" charset="0"/>
              </a:rPr>
              <a:t>esident </a:t>
            </a:r>
            <a:r>
              <a:rPr lang="en-US" sz="2200" dirty="0">
                <a:latin typeface="Calibri" panose="020F0502020204030204" pitchFamily="34" charset="0"/>
                <a:ea typeface="Calibri" panose="020F0502020204030204" pitchFamily="34" charset="0"/>
                <a:cs typeface="Times New Roman" panose="02020603050405020304" pitchFamily="18" charset="0"/>
              </a:rPr>
              <a:t>can’t </a:t>
            </a:r>
            <a:r>
              <a:rPr lang="en-US" sz="2200" dirty="0">
                <a:effectLst/>
                <a:latin typeface="Calibri" panose="020F0502020204030204" pitchFamily="34" charset="0"/>
                <a:ea typeface="Calibri" panose="020F0502020204030204" pitchFamily="34" charset="0"/>
                <a:cs typeface="Times New Roman" panose="02020603050405020304" pitchFamily="18" charset="0"/>
              </a:rPr>
              <a:t>be tested or can’t wear source control for 10 days after exposure. </a:t>
            </a:r>
          </a:p>
          <a:p>
            <a:pPr marL="457200" lvl="1">
              <a:lnSpc>
                <a:spcPct val="100000"/>
              </a:lnSpc>
              <a:spcBef>
                <a:spcPts val="0"/>
              </a:spcBef>
              <a:spcAft>
                <a:spcPts val="80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0000"/>
              </a:lnSpc>
              <a:spcBef>
                <a:spcPts val="0"/>
              </a:spcBef>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The r</a:t>
            </a:r>
            <a:r>
              <a:rPr lang="en-US" sz="2200" dirty="0">
                <a:effectLst/>
                <a:latin typeface="Calibri" panose="020F0502020204030204" pitchFamily="34" charset="0"/>
                <a:ea typeface="Calibri" panose="020F0502020204030204" pitchFamily="34" charset="0"/>
                <a:cs typeface="Times New Roman" panose="02020603050405020304" pitchFamily="18" charset="0"/>
              </a:rPr>
              <a:t>esident is moderately to severely immunocompromised. </a:t>
            </a:r>
          </a:p>
          <a:p>
            <a:pPr marL="457200" lvl="1">
              <a:lnSpc>
                <a:spcPct val="100000"/>
              </a:lnSpc>
              <a:spcBef>
                <a:spcPts val="0"/>
              </a:spcBef>
              <a:spcAft>
                <a:spcPts val="80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0000"/>
              </a:lnSpc>
              <a:spcBef>
                <a:spcPts val="0"/>
              </a:spcBef>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The r</a:t>
            </a:r>
            <a:r>
              <a:rPr lang="en-US" sz="2200" dirty="0">
                <a:effectLst/>
                <a:latin typeface="Calibri" panose="020F0502020204030204" pitchFamily="34" charset="0"/>
                <a:ea typeface="Calibri" panose="020F0502020204030204" pitchFamily="34" charset="0"/>
                <a:cs typeface="Times New Roman" panose="02020603050405020304" pitchFamily="18" charset="0"/>
              </a:rPr>
              <a:t>esident resides on a unit with others who are immunocompromised.</a:t>
            </a:r>
          </a:p>
          <a:p>
            <a:pPr marL="457200" lvl="1">
              <a:lnSpc>
                <a:spcPct val="100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0000"/>
              </a:lnSpc>
              <a:spcBef>
                <a:spcPts val="0"/>
              </a:spcBef>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The r</a:t>
            </a:r>
            <a:r>
              <a:rPr lang="en-US" sz="2200" dirty="0">
                <a:effectLst/>
                <a:latin typeface="Calibri" panose="020F0502020204030204" pitchFamily="34" charset="0"/>
                <a:ea typeface="Calibri" panose="020F0502020204030204" pitchFamily="34" charset="0"/>
                <a:cs typeface="Times New Roman" panose="02020603050405020304" pitchFamily="18" charset="0"/>
              </a:rPr>
              <a:t>esident resides on a unit with ongoing SARS-CoV-2 transmission that is not controlled with initial interventions.</a:t>
            </a:r>
          </a:p>
          <a:p>
            <a:endParaRPr lang="en-US" sz="2000" dirty="0"/>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5536DE49-B61A-1D8F-33F1-3C9F0BB1C5C2}"/>
              </a:ext>
            </a:extLst>
          </p:cNvPr>
          <p:cNvPicPr>
            <a:picLocks noChangeAspect="1"/>
          </p:cNvPicPr>
          <p:nvPr/>
        </p:nvPicPr>
        <p:blipFill>
          <a:blip r:embed="rId2"/>
          <a:stretch>
            <a:fillRect/>
          </a:stretch>
        </p:blipFill>
        <p:spPr>
          <a:xfrm>
            <a:off x="10779257" y="33125"/>
            <a:ext cx="1367305" cy="413402"/>
          </a:xfrm>
          <a:prstGeom prst="rect">
            <a:avLst/>
          </a:prstGeom>
        </p:spPr>
      </p:pic>
    </p:spTree>
    <p:extLst>
      <p:ext uri="{BB962C8B-B14F-4D97-AF65-F5344CB8AC3E}">
        <p14:creationId xmlns:p14="http://schemas.microsoft.com/office/powerpoint/2010/main" val="3576311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FA2C8-9F87-BB2B-F9BD-E2191C23C057}"/>
              </a:ext>
            </a:extLst>
          </p:cNvPr>
          <p:cNvSpPr>
            <a:spLocks noGrp="1"/>
          </p:cNvSpPr>
          <p:nvPr>
            <p:ph type="title"/>
          </p:nvPr>
        </p:nvSpPr>
        <p:spPr>
          <a:xfrm>
            <a:off x="466722" y="586855"/>
            <a:ext cx="3201366" cy="3387497"/>
          </a:xfrm>
        </p:spPr>
        <p:txBody>
          <a:bodyPr anchor="t">
            <a:normAutofit/>
          </a:bodyPr>
          <a:lstStyle/>
          <a:p>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 What Should we do if a Close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ontact who Wasn’t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Q</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uarantined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ecomes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ositive? </a:t>
            </a:r>
            <a:endParaRPr lang="en-US" sz="3200" dirty="0">
              <a:solidFill>
                <a:schemeClr val="bg1"/>
              </a:solidFill>
            </a:endParaRPr>
          </a:p>
        </p:txBody>
      </p:sp>
      <p:sp>
        <p:nvSpPr>
          <p:cNvPr id="3" name="Content Placeholder 2">
            <a:extLst>
              <a:ext uri="{FF2B5EF4-FFF2-40B4-BE49-F238E27FC236}">
                <a16:creationId xmlns:a16="http://schemas.microsoft.com/office/drawing/2014/main" id="{33BE783C-F274-F345-2D38-91FDC35450CA}"/>
              </a:ext>
            </a:extLst>
          </p:cNvPr>
          <p:cNvSpPr>
            <a:spLocks noGrp="1"/>
          </p:cNvSpPr>
          <p:nvPr>
            <p:ph idx="1"/>
          </p:nvPr>
        </p:nvSpPr>
        <p:spPr>
          <a:xfrm>
            <a:off x="4810259" y="649480"/>
            <a:ext cx="6555347" cy="5546047"/>
          </a:xfrm>
        </p:spPr>
        <p:txBody>
          <a:bodyPr anchor="ctr">
            <a:normAutofit/>
          </a:bodyPr>
          <a:lstStyle/>
          <a:p>
            <a:endParaRPr lang="en-US" sz="2000" dirty="0">
              <a:highlight>
                <a:srgbClr val="FFFF00"/>
              </a:highlight>
            </a:endParaRPr>
          </a:p>
          <a:p>
            <a:r>
              <a:rPr lang="en-US" sz="2000" b="0" i="0" u="none" strike="noStrike" dirty="0">
                <a:solidFill>
                  <a:srgbClr val="000000"/>
                </a:solidFill>
                <a:effectLst/>
              </a:rPr>
              <a:t>If you do have positive cases from testing exposed residents or staff (day 1, 3, 5),</a:t>
            </a:r>
          </a:p>
          <a:p>
            <a:endParaRPr lang="en-US" sz="2000" b="0" i="0" u="none" strike="noStrike" dirty="0">
              <a:solidFill>
                <a:srgbClr val="000000"/>
              </a:solidFill>
              <a:effectLst/>
            </a:endParaRPr>
          </a:p>
          <a:p>
            <a:pPr lvl="1"/>
            <a:r>
              <a:rPr lang="en-US" sz="1800" b="0" i="0" u="none" strike="noStrike" dirty="0">
                <a:solidFill>
                  <a:srgbClr val="000000"/>
                </a:solidFill>
                <a:effectLst/>
              </a:rPr>
              <a:t>Assume a broad approach (unit, floor, or facility) testing every 3-7 days until there are no new cases for 14d. </a:t>
            </a:r>
          </a:p>
          <a:p>
            <a:pPr lvl="1"/>
            <a:endParaRPr lang="en-US" sz="1800" b="0" i="0" u="none" strike="noStrike" dirty="0">
              <a:solidFill>
                <a:srgbClr val="000000"/>
              </a:solidFill>
              <a:effectLst/>
            </a:endParaRPr>
          </a:p>
          <a:p>
            <a:r>
              <a:rPr lang="en-US" sz="2000" b="0" i="0" u="none" strike="noStrike" dirty="0">
                <a:solidFill>
                  <a:srgbClr val="000000"/>
                </a:solidFill>
                <a:effectLst/>
              </a:rPr>
              <a:t>If no one tests positive after the 3</a:t>
            </a:r>
            <a:r>
              <a:rPr lang="en-US" sz="2000" b="0" i="0" u="none" strike="noStrike" baseline="30000" dirty="0">
                <a:solidFill>
                  <a:srgbClr val="000000"/>
                </a:solidFill>
                <a:effectLst/>
              </a:rPr>
              <a:t>rd</a:t>
            </a:r>
            <a:r>
              <a:rPr lang="en-US" sz="2000" b="0" i="0" u="none" strike="noStrike" dirty="0">
                <a:solidFill>
                  <a:srgbClr val="000000"/>
                </a:solidFill>
                <a:effectLst/>
              </a:rPr>
              <a:t> test (day 5), no further testing is indicated.  </a:t>
            </a:r>
          </a:p>
          <a:p>
            <a:pPr marL="0" indent="0">
              <a:buNone/>
            </a:pPr>
            <a:endParaRPr lang="en-US" sz="2000" b="0" i="0" u="none" strike="noStrike" dirty="0">
              <a:solidFill>
                <a:srgbClr val="000000"/>
              </a:solidFill>
              <a:effectLst/>
            </a:endParaRPr>
          </a:p>
          <a:p>
            <a:pPr lvl="1"/>
            <a:r>
              <a:rPr lang="en-US" sz="1800" b="0" i="0" u="none" strike="noStrike" dirty="0">
                <a:solidFill>
                  <a:srgbClr val="000000"/>
                </a:solidFill>
                <a:effectLst/>
              </a:rPr>
              <a:t>Remember, they should still be wearing masks for 10 days post-exposure (i.e. an additional 5 days after testing)--</a:t>
            </a:r>
          </a:p>
          <a:p>
            <a:pPr lvl="1"/>
            <a:endParaRPr lang="en-US" sz="1600" dirty="0">
              <a:highlight>
                <a:srgbClr val="FFFF00"/>
              </a:highlight>
            </a:endParaRPr>
          </a:p>
        </p:txBody>
      </p:sp>
      <p:pic>
        <p:nvPicPr>
          <p:cNvPr id="5" name="Picture 4" descr="Logo&#10;&#10;Description automatically generated">
            <a:extLst>
              <a:ext uri="{FF2B5EF4-FFF2-40B4-BE49-F238E27FC236}">
                <a16:creationId xmlns:a16="http://schemas.microsoft.com/office/drawing/2014/main" id="{05E1D422-62BE-1000-50AB-670905C6451E}"/>
              </a:ext>
            </a:extLst>
          </p:cNvPr>
          <p:cNvPicPr>
            <a:picLocks noChangeAspect="1"/>
          </p:cNvPicPr>
          <p:nvPr/>
        </p:nvPicPr>
        <p:blipFill>
          <a:blip r:embed="rId2"/>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3252891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FCC27-CE3F-B3B4-CAC0-87CE814945DB}"/>
              </a:ext>
            </a:extLst>
          </p:cNvPr>
          <p:cNvSpPr>
            <a:spLocks noGrp="1"/>
          </p:cNvSpPr>
          <p:nvPr>
            <p:ph type="title"/>
          </p:nvPr>
        </p:nvSpPr>
        <p:spPr>
          <a:xfrm>
            <a:off x="783374" y="150998"/>
            <a:ext cx="9688296" cy="1183904"/>
          </a:xfrm>
        </p:spPr>
        <p:txBody>
          <a:bodyPr anchor="t">
            <a:normAutofit fontScale="90000"/>
          </a:bodyPr>
          <a:lstStyle/>
          <a:p>
            <a:r>
              <a:rPr lang="en-US" sz="4000" dirty="0"/>
              <a:t>Q:</a:t>
            </a:r>
            <a:r>
              <a:rPr lang="en-US" sz="4000" dirty="0">
                <a:effectLst/>
                <a:ea typeface="Calibri" panose="020F0502020204030204" pitchFamily="34" charset="0"/>
                <a:cs typeface="Times New Roman" panose="02020603050405020304" pitchFamily="18" charset="0"/>
              </a:rPr>
              <a:t> How do I Know where my Facility Needs to Report COVID-19 Cases?</a:t>
            </a:r>
            <a:endParaRPr lang="en-US" sz="4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4">
            <a:extLst>
              <a:ext uri="{FF2B5EF4-FFF2-40B4-BE49-F238E27FC236}">
                <a16:creationId xmlns:a16="http://schemas.microsoft.com/office/drawing/2014/main" id="{4F8B7079-FE10-92AA-48E1-0B8B627248B9}"/>
              </a:ext>
            </a:extLst>
          </p:cNvPr>
          <p:cNvGraphicFramePr>
            <a:graphicFrameLocks noGrp="1"/>
          </p:cNvGraphicFramePr>
          <p:nvPr>
            <p:ph idx="1"/>
            <p:extLst>
              <p:ext uri="{D42A27DB-BD31-4B8C-83A1-F6EECF244321}">
                <p14:modId xmlns:p14="http://schemas.microsoft.com/office/powerpoint/2010/main" val="1783954458"/>
              </p:ext>
            </p:extLst>
          </p:nvPr>
        </p:nvGraphicFramePr>
        <p:xfrm>
          <a:off x="557213" y="1485900"/>
          <a:ext cx="11315699" cy="4870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ogo&#10;&#10;Description automatically generated">
            <a:extLst>
              <a:ext uri="{FF2B5EF4-FFF2-40B4-BE49-F238E27FC236}">
                <a16:creationId xmlns:a16="http://schemas.microsoft.com/office/drawing/2014/main" id="{1278577E-31C5-C2BA-97A4-ED14CC943AD9}"/>
              </a:ext>
            </a:extLst>
          </p:cNvPr>
          <p:cNvPicPr>
            <a:picLocks noChangeAspect="1"/>
          </p:cNvPicPr>
          <p:nvPr/>
        </p:nvPicPr>
        <p:blipFill>
          <a:blip r:embed="rId8"/>
          <a:stretch>
            <a:fillRect/>
          </a:stretch>
        </p:blipFill>
        <p:spPr>
          <a:xfrm>
            <a:off x="10779257" y="33125"/>
            <a:ext cx="1367305" cy="413402"/>
          </a:xfrm>
          <a:prstGeom prst="rect">
            <a:avLst/>
          </a:prstGeom>
        </p:spPr>
      </p:pic>
    </p:spTree>
    <p:extLst>
      <p:ext uri="{BB962C8B-B14F-4D97-AF65-F5344CB8AC3E}">
        <p14:creationId xmlns:p14="http://schemas.microsoft.com/office/powerpoint/2010/main" val="183513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81F07-7A77-ECAB-3F1E-93718ECD2032}"/>
              </a:ext>
            </a:extLst>
          </p:cNvPr>
          <p:cNvSpPr>
            <a:spLocks noGrp="1"/>
          </p:cNvSpPr>
          <p:nvPr>
            <p:ph type="title"/>
          </p:nvPr>
        </p:nvSpPr>
        <p:spPr>
          <a:xfrm>
            <a:off x="1371599" y="294538"/>
            <a:ext cx="9895951" cy="1033669"/>
          </a:xfrm>
        </p:spPr>
        <p:txBody>
          <a:bodyPr>
            <a:normAutofit fontScale="90000"/>
          </a:bodyPr>
          <a:lstStyle/>
          <a:p>
            <a:r>
              <a:rPr lang="en-US" sz="3600" dirty="0">
                <a:solidFill>
                  <a:schemeClr val="bg1"/>
                </a:solidFill>
              </a:rPr>
              <a:t>Q: </a:t>
            </a:r>
            <a:r>
              <a:rPr lang="en-US" sz="3600" dirty="0">
                <a:solidFill>
                  <a:schemeClr val="bg1"/>
                </a:solidFill>
                <a:effectLst/>
                <a:latin typeface="Apple Symbols" panose="02000000000000000000" pitchFamily="2" charset="-79"/>
                <a:ea typeface="Times New Roman" panose="02020603050405020304" pitchFamily="18" charset="0"/>
              </a:rPr>
              <a:t>Does a CLIA Waiver apply to only COVID-19 tests, or other tests too?</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a:t>
            </a:r>
            <a:endParaRPr lang="en-US" sz="4000" dirty="0">
              <a:solidFill>
                <a:srgbClr val="FFFFFF"/>
              </a:solidFill>
            </a:endParaRPr>
          </a:p>
        </p:txBody>
      </p:sp>
      <p:sp>
        <p:nvSpPr>
          <p:cNvPr id="3" name="Content Placeholder 2">
            <a:extLst>
              <a:ext uri="{FF2B5EF4-FFF2-40B4-BE49-F238E27FC236}">
                <a16:creationId xmlns:a16="http://schemas.microsoft.com/office/drawing/2014/main" id="{043AF30C-9DE7-8755-637C-6A05B4A8BCE8}"/>
              </a:ext>
            </a:extLst>
          </p:cNvPr>
          <p:cNvSpPr>
            <a:spLocks noGrp="1"/>
          </p:cNvSpPr>
          <p:nvPr>
            <p:ph idx="1"/>
          </p:nvPr>
        </p:nvSpPr>
        <p:spPr>
          <a:xfrm>
            <a:off x="717297" y="1625593"/>
            <a:ext cx="9724031" cy="963622"/>
          </a:xfrm>
        </p:spPr>
        <p:txBody>
          <a:bodyPr anchor="ctr">
            <a:normAutofit/>
          </a:bodyPr>
          <a:lstStyle/>
          <a:p>
            <a:pPr>
              <a:spcBef>
                <a:spcPts val="0"/>
              </a:spcBef>
            </a:pPr>
            <a:r>
              <a:rPr lang="en-US" sz="2600" dirty="0">
                <a:effectLst/>
                <a:latin typeface="+mj-lt"/>
                <a:ea typeface="Times New Roman" panose="02020603050405020304" pitchFamily="18" charset="0"/>
              </a:rPr>
              <a:t>A CLIA Waiver applies to </a:t>
            </a:r>
            <a:r>
              <a:rPr lang="en-US" sz="2600" i="1" dirty="0">
                <a:effectLst/>
                <a:latin typeface="+mj-lt"/>
                <a:ea typeface="Times New Roman" panose="02020603050405020304" pitchFamily="18" charset="0"/>
              </a:rPr>
              <a:t>all</a:t>
            </a:r>
            <a:r>
              <a:rPr lang="en-US" sz="2600" dirty="0">
                <a:effectLst/>
                <a:latin typeface="+mj-lt"/>
                <a:ea typeface="Times New Roman" panose="02020603050405020304" pitchFamily="18" charset="0"/>
              </a:rPr>
              <a:t> CLIA Waived tests. </a:t>
            </a:r>
          </a:p>
        </p:txBody>
      </p:sp>
      <p:graphicFrame>
        <p:nvGraphicFramePr>
          <p:cNvPr id="7" name="Diagram 6">
            <a:extLst>
              <a:ext uri="{FF2B5EF4-FFF2-40B4-BE49-F238E27FC236}">
                <a16:creationId xmlns:a16="http://schemas.microsoft.com/office/drawing/2014/main" id="{BCF3DD50-500B-C4A0-DC56-871415B83533}"/>
              </a:ext>
            </a:extLst>
          </p:cNvPr>
          <p:cNvGraphicFramePr/>
          <p:nvPr>
            <p:extLst>
              <p:ext uri="{D42A27DB-BD31-4B8C-83A1-F6EECF244321}">
                <p14:modId xmlns:p14="http://schemas.microsoft.com/office/powerpoint/2010/main" val="2376036702"/>
              </p:ext>
            </p:extLst>
          </p:nvPr>
        </p:nvGraphicFramePr>
        <p:xfrm>
          <a:off x="459350" y="2498977"/>
          <a:ext cx="7327726" cy="96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5C075738-B9ED-4AD4-F63B-4C9D30B2E9FA}"/>
              </a:ext>
            </a:extLst>
          </p:cNvPr>
          <p:cNvSpPr txBox="1"/>
          <p:nvPr/>
        </p:nvSpPr>
        <p:spPr>
          <a:xfrm>
            <a:off x="717296" y="3490760"/>
            <a:ext cx="6710637" cy="2862322"/>
          </a:xfrm>
          <a:prstGeom prst="rect">
            <a:avLst/>
          </a:prstGeom>
          <a:noFill/>
        </p:spPr>
        <p:txBody>
          <a:bodyPr wrap="square">
            <a:spAutoFit/>
          </a:bodyPr>
          <a:lstStyle/>
          <a:p>
            <a:pPr marL="285750" indent="-285750">
              <a:buFont typeface="Arial" panose="020B0604020202020204" pitchFamily="34" charset="0"/>
              <a:buChar char="•"/>
            </a:pPr>
            <a:r>
              <a:rPr lang="en-US" sz="2000" b="1" dirty="0">
                <a:latin typeface="+mj-lt"/>
                <a:ea typeface="Times New Roman" panose="02020603050405020304" pitchFamily="18" charset="0"/>
              </a:rPr>
              <a:t>Many</a:t>
            </a:r>
            <a:r>
              <a:rPr lang="en-US" sz="2000" b="1" dirty="0">
                <a:effectLst/>
                <a:latin typeface="+mj-lt"/>
                <a:ea typeface="Times New Roman" panose="02020603050405020304" pitchFamily="18" charset="0"/>
              </a:rPr>
              <a:t> tests are CLIA waived </a:t>
            </a:r>
          </a:p>
          <a:p>
            <a:pPr marL="285750" indent="-285750">
              <a:buFont typeface="Arial" panose="020B0604020202020204" pitchFamily="34" charset="0"/>
              <a:buChar char="•"/>
            </a:pPr>
            <a:r>
              <a:rPr lang="en-US" sz="2000" b="1" dirty="0">
                <a:effectLst/>
                <a:latin typeface="+mj-lt"/>
                <a:ea typeface="Times New Roman" panose="02020603050405020304" pitchFamily="18" charset="0"/>
              </a:rPr>
              <a:t>For Infectious Diseases and common tests in nursing homes, this including:</a:t>
            </a:r>
          </a:p>
          <a:p>
            <a:pPr marL="742950" lvl="1" indent="-285750">
              <a:buFont typeface="Arial" panose="020B0604020202020204" pitchFamily="34" charset="0"/>
              <a:buChar char="•"/>
            </a:pPr>
            <a:r>
              <a:rPr lang="en-US" sz="2000" b="1" dirty="0">
                <a:effectLst/>
                <a:latin typeface="+mj-lt"/>
                <a:ea typeface="Times New Roman" panose="02020603050405020304" pitchFamily="18" charset="0"/>
              </a:rPr>
              <a:t>SARS-CoV-2</a:t>
            </a:r>
          </a:p>
          <a:p>
            <a:pPr marL="742950" lvl="1" indent="-285750">
              <a:buFont typeface="Arial" panose="020B0604020202020204" pitchFamily="34" charset="0"/>
              <a:buChar char="•"/>
            </a:pPr>
            <a:r>
              <a:rPr lang="en-US" sz="2000" b="1" dirty="0">
                <a:effectLst/>
                <a:latin typeface="+mj-lt"/>
                <a:ea typeface="Times New Roman" panose="02020603050405020304" pitchFamily="18" charset="0"/>
              </a:rPr>
              <a:t>Influenza A, Influenza A/B, and Influenza B</a:t>
            </a:r>
          </a:p>
          <a:p>
            <a:pPr marL="742950" lvl="1" indent="-285750">
              <a:buFont typeface="Arial" panose="020B0604020202020204" pitchFamily="34" charset="0"/>
              <a:buChar char="•"/>
            </a:pPr>
            <a:r>
              <a:rPr lang="en-US" sz="2000" b="1" dirty="0">
                <a:effectLst/>
                <a:latin typeface="+mj-lt"/>
                <a:ea typeface="Times New Roman" panose="02020603050405020304" pitchFamily="18" charset="0"/>
              </a:rPr>
              <a:t>RSV</a:t>
            </a:r>
          </a:p>
          <a:p>
            <a:pPr marL="742950" lvl="1" indent="-285750">
              <a:buFont typeface="Arial" panose="020B0604020202020204" pitchFamily="34" charset="0"/>
              <a:buChar char="•"/>
            </a:pPr>
            <a:r>
              <a:rPr lang="en-US" sz="2000" b="1" dirty="0">
                <a:effectLst/>
                <a:latin typeface="+mj-lt"/>
                <a:ea typeface="Times New Roman" panose="02020603050405020304" pitchFamily="18" charset="0"/>
              </a:rPr>
              <a:t>Respiratory Viruses</a:t>
            </a:r>
          </a:p>
          <a:p>
            <a:pPr marL="742950" lvl="1" indent="-285750">
              <a:buFont typeface="Arial" panose="020B0604020202020204" pitchFamily="34" charset="0"/>
              <a:buChar char="•"/>
            </a:pPr>
            <a:r>
              <a:rPr lang="en-US" sz="2000" b="1" dirty="0">
                <a:effectLst/>
                <a:latin typeface="+mj-lt"/>
                <a:ea typeface="Times New Roman" panose="02020603050405020304" pitchFamily="18" charset="0"/>
              </a:rPr>
              <a:t>Respiratory Bacterial Pathogens  </a:t>
            </a:r>
          </a:p>
          <a:p>
            <a:pPr marL="742950" lvl="1" indent="-285750">
              <a:buFont typeface="Arial" panose="020B0604020202020204" pitchFamily="34" charset="0"/>
              <a:buChar char="•"/>
            </a:pPr>
            <a:r>
              <a:rPr lang="en-US" sz="2000" b="1" dirty="0">
                <a:effectLst/>
                <a:latin typeface="+mj-lt"/>
                <a:ea typeface="Times New Roman" panose="02020603050405020304" pitchFamily="18" charset="0"/>
              </a:rPr>
              <a:t>Group A Strep</a:t>
            </a:r>
          </a:p>
        </p:txBody>
      </p:sp>
      <p:pic>
        <p:nvPicPr>
          <p:cNvPr id="5" name="Picture 4" descr="Logo&#10;&#10;Description automatically generated">
            <a:extLst>
              <a:ext uri="{FF2B5EF4-FFF2-40B4-BE49-F238E27FC236}">
                <a16:creationId xmlns:a16="http://schemas.microsoft.com/office/drawing/2014/main" id="{C43E09D8-F838-781E-4127-7402C08ECE64}"/>
              </a:ext>
            </a:extLst>
          </p:cNvPr>
          <p:cNvPicPr>
            <a:picLocks noChangeAspect="1"/>
          </p:cNvPicPr>
          <p:nvPr/>
        </p:nvPicPr>
        <p:blipFill>
          <a:blip r:embed="rId8"/>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2553305812"/>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FA2C8-9F87-BB2B-F9BD-E2191C23C057}"/>
              </a:ext>
            </a:extLst>
          </p:cNvPr>
          <p:cNvSpPr>
            <a:spLocks noGrp="1"/>
          </p:cNvSpPr>
          <p:nvPr>
            <p:ph type="title"/>
          </p:nvPr>
        </p:nvSpPr>
        <p:spPr>
          <a:xfrm>
            <a:off x="466722" y="586855"/>
            <a:ext cx="3201366" cy="3387497"/>
          </a:xfrm>
        </p:spPr>
        <p:txBody>
          <a:bodyPr anchor="t">
            <a:normAutofit/>
          </a:bodyPr>
          <a:lstStyle/>
          <a:p>
            <a:r>
              <a:rPr lang="en-US" sz="3600" dirty="0">
                <a:solidFill>
                  <a:schemeClr val="bg1"/>
                </a:solidFill>
                <a:effectLst/>
                <a:ea typeface="Times New Roman" panose="02020603050405020304" pitchFamily="18" charset="0"/>
              </a:rPr>
              <a:t>Q: How do we </a:t>
            </a:r>
            <a:r>
              <a:rPr lang="en-US" sz="3600" dirty="0">
                <a:solidFill>
                  <a:schemeClr val="bg1"/>
                </a:solidFill>
                <a:ea typeface="Times New Roman" panose="02020603050405020304" pitchFamily="18" charset="0"/>
              </a:rPr>
              <a:t>O</a:t>
            </a:r>
            <a:r>
              <a:rPr lang="en-US" sz="3600" dirty="0">
                <a:solidFill>
                  <a:schemeClr val="bg1"/>
                </a:solidFill>
                <a:effectLst/>
                <a:ea typeface="Times New Roman" panose="02020603050405020304" pitchFamily="18" charset="0"/>
              </a:rPr>
              <a:t>btain POC Antigen </a:t>
            </a:r>
            <a:r>
              <a:rPr lang="en-US" sz="3600" dirty="0">
                <a:solidFill>
                  <a:schemeClr val="bg1"/>
                </a:solidFill>
                <a:ea typeface="Times New Roman" panose="02020603050405020304" pitchFamily="18" charset="0"/>
              </a:rPr>
              <a:t>T</a:t>
            </a:r>
            <a:r>
              <a:rPr lang="en-US" sz="3600" dirty="0">
                <a:solidFill>
                  <a:schemeClr val="bg1"/>
                </a:solidFill>
                <a:effectLst/>
                <a:ea typeface="Times New Roman" panose="02020603050405020304" pitchFamily="18" charset="0"/>
              </a:rPr>
              <a:t>est </a:t>
            </a:r>
            <a:r>
              <a:rPr lang="en-US" sz="3600" dirty="0">
                <a:solidFill>
                  <a:schemeClr val="bg1"/>
                </a:solidFill>
                <a:ea typeface="Times New Roman" panose="02020603050405020304" pitchFamily="18" charset="0"/>
              </a:rPr>
              <a:t>K</a:t>
            </a:r>
            <a:r>
              <a:rPr lang="en-US" sz="3600" dirty="0">
                <a:solidFill>
                  <a:schemeClr val="bg1"/>
                </a:solidFill>
                <a:effectLst/>
                <a:ea typeface="Times New Roman" panose="02020603050405020304" pitchFamily="18" charset="0"/>
              </a:rPr>
              <a:t>its? </a:t>
            </a:r>
            <a:br>
              <a:rPr lang="en-US" sz="3600" dirty="0">
                <a:solidFill>
                  <a:schemeClr val="bg1"/>
                </a:solidFill>
                <a:effectLst/>
                <a:ea typeface="Times New Roman" panose="02020603050405020304" pitchFamily="18" charset="0"/>
              </a:rPr>
            </a:br>
            <a:endParaRPr lang="en-US" sz="3600" dirty="0">
              <a:solidFill>
                <a:schemeClr val="bg1"/>
              </a:solidFill>
            </a:endParaRPr>
          </a:p>
        </p:txBody>
      </p:sp>
      <p:sp>
        <p:nvSpPr>
          <p:cNvPr id="3" name="Content Placeholder 2">
            <a:extLst>
              <a:ext uri="{FF2B5EF4-FFF2-40B4-BE49-F238E27FC236}">
                <a16:creationId xmlns:a16="http://schemas.microsoft.com/office/drawing/2014/main" id="{33BE783C-F274-F345-2D38-91FDC35450CA}"/>
              </a:ext>
            </a:extLst>
          </p:cNvPr>
          <p:cNvSpPr>
            <a:spLocks noGrp="1"/>
          </p:cNvSpPr>
          <p:nvPr>
            <p:ph idx="1"/>
          </p:nvPr>
        </p:nvSpPr>
        <p:spPr>
          <a:xfrm>
            <a:off x="4810259" y="649480"/>
            <a:ext cx="6555347" cy="5546047"/>
          </a:xfrm>
        </p:spPr>
        <p:txBody>
          <a:bodyPr anchor="ctr">
            <a:normAutofit/>
          </a:bodyPr>
          <a:lstStyle/>
          <a:p>
            <a:pPr>
              <a:spcBef>
                <a:spcPts val="0"/>
              </a:spcBef>
            </a:pPr>
            <a:r>
              <a:rPr lang="en-US" sz="2600" dirty="0">
                <a:effectLst/>
                <a:ea typeface="Times New Roman" panose="02020603050405020304" pitchFamily="18" charset="0"/>
              </a:rPr>
              <a:t>You either have to: </a:t>
            </a:r>
          </a:p>
          <a:p>
            <a:pPr lvl="1">
              <a:spcBef>
                <a:spcPts val="0"/>
              </a:spcBef>
            </a:pPr>
            <a:r>
              <a:rPr lang="en-US" sz="2200" dirty="0">
                <a:ea typeface="Times New Roman" panose="02020603050405020304" pitchFamily="18" charset="0"/>
              </a:rPr>
              <a:t>B</a:t>
            </a:r>
            <a:r>
              <a:rPr lang="en-US" sz="2200" dirty="0">
                <a:effectLst/>
                <a:ea typeface="Times New Roman" panose="02020603050405020304" pitchFamily="18" charset="0"/>
              </a:rPr>
              <a:t>uy them, </a:t>
            </a:r>
          </a:p>
          <a:p>
            <a:pPr lvl="1">
              <a:spcBef>
                <a:spcPts val="0"/>
              </a:spcBef>
            </a:pPr>
            <a:r>
              <a:rPr lang="en-US" sz="2200" dirty="0">
                <a:effectLst/>
                <a:ea typeface="Times New Roman" panose="02020603050405020304" pitchFamily="18" charset="0"/>
              </a:rPr>
              <a:t>Or apply for them for free through US HHS. </a:t>
            </a:r>
          </a:p>
          <a:p>
            <a:pPr marL="457200" lvl="1" indent="0">
              <a:spcBef>
                <a:spcPts val="0"/>
              </a:spcBef>
              <a:buNone/>
            </a:pPr>
            <a:endParaRPr lang="en-US" sz="2200" dirty="0">
              <a:effectLst/>
              <a:ea typeface="Times New Roman" panose="02020603050405020304" pitchFamily="18" charset="0"/>
            </a:endParaRPr>
          </a:p>
          <a:p>
            <a:r>
              <a:rPr lang="en-US" sz="2600" dirty="0">
                <a:effectLst/>
                <a:ea typeface="Times New Roman" panose="02020603050405020304" pitchFamily="18" charset="0"/>
              </a:rPr>
              <a:t>To enroll, or see if you’re eligible, for free test kits </a:t>
            </a:r>
          </a:p>
          <a:p>
            <a:pPr lvl="1"/>
            <a:r>
              <a:rPr lang="en-US" dirty="0">
                <a:effectLst/>
                <a:ea typeface="Times New Roman" panose="02020603050405020304" pitchFamily="18" charset="0"/>
              </a:rPr>
              <a:t>Email the U.S. Department of Health and Human Services (HHS) </a:t>
            </a:r>
            <a:r>
              <a:rPr lang="en-US" dirty="0" err="1">
                <a:effectLst/>
                <a:ea typeface="Times New Roman" panose="02020603050405020304" pitchFamily="18" charset="0"/>
              </a:rPr>
              <a:t>Binax</a:t>
            </a:r>
            <a:r>
              <a:rPr lang="en-US" dirty="0">
                <a:effectLst/>
                <a:ea typeface="Times New Roman" panose="02020603050405020304" pitchFamily="18" charset="0"/>
              </a:rPr>
              <a:t> NOW Team at: </a:t>
            </a:r>
          </a:p>
          <a:p>
            <a:pPr lvl="2"/>
            <a:r>
              <a:rPr lang="en-US" sz="2200" u="sng"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Binax.Team@hhs.gov</a:t>
            </a:r>
            <a:r>
              <a:rPr lang="en-US" sz="2200" u="sng" dirty="0">
                <a:effectLst/>
                <a:ea typeface="Times New Roman" panose="02020603050405020304" pitchFamily="18" charset="0"/>
              </a:rPr>
              <a:t> </a:t>
            </a:r>
            <a:endParaRPr lang="en-US" sz="2200" dirty="0">
              <a:effectLst/>
              <a:ea typeface="Times New Roman" panose="02020603050405020304" pitchFamily="18" charset="0"/>
            </a:endParaRPr>
          </a:p>
          <a:p>
            <a:endParaRPr lang="en-US" sz="2000" dirty="0"/>
          </a:p>
        </p:txBody>
      </p:sp>
      <p:pic>
        <p:nvPicPr>
          <p:cNvPr id="5" name="Picture 4" descr="Logo&#10;&#10;Description automatically generated">
            <a:extLst>
              <a:ext uri="{FF2B5EF4-FFF2-40B4-BE49-F238E27FC236}">
                <a16:creationId xmlns:a16="http://schemas.microsoft.com/office/drawing/2014/main" id="{8C4F3B9D-235C-D01B-5D2B-BA934E57AA06}"/>
              </a:ext>
            </a:extLst>
          </p:cNvPr>
          <p:cNvPicPr>
            <a:picLocks noChangeAspect="1"/>
          </p:cNvPicPr>
          <p:nvPr/>
        </p:nvPicPr>
        <p:blipFill>
          <a:blip r:embed="rId3"/>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4045495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0FB9630-BD0B-4AD4-2CE9-5047928E8272}"/>
              </a:ext>
            </a:extLst>
          </p:cNvPr>
          <p:cNvSpPr>
            <a:spLocks noGrp="1"/>
          </p:cNvSpPr>
          <p:nvPr>
            <p:ph type="title"/>
          </p:nvPr>
        </p:nvSpPr>
        <p:spPr>
          <a:xfrm>
            <a:off x="1314824" y="735106"/>
            <a:ext cx="10053763" cy="2928470"/>
          </a:xfrm>
        </p:spPr>
        <p:txBody>
          <a:bodyPr vert="horz" lIns="91440" tIns="45720" rIns="91440" bIns="45720" rtlCol="0" anchor="ctr">
            <a:normAutofit/>
          </a:bodyPr>
          <a:lstStyle/>
          <a:p>
            <a:pPr algn="ctr"/>
            <a:r>
              <a:rPr lang="en-US" sz="4800" kern="1200" dirty="0">
                <a:solidFill>
                  <a:srgbClr val="FFFFFF"/>
                </a:solidFill>
                <a:latin typeface="Tahoma" panose="020B0604030504040204" pitchFamily="34" charset="0"/>
                <a:ea typeface="Tahoma" panose="020B0604030504040204" pitchFamily="34" charset="0"/>
                <a:cs typeface="Tahoma" panose="020B0604030504040204" pitchFamily="34" charset="0"/>
              </a:rPr>
              <a:t>COVID-19 and Influenza Vaccination</a:t>
            </a:r>
          </a:p>
        </p:txBody>
      </p:sp>
      <p:pic>
        <p:nvPicPr>
          <p:cNvPr id="5" name="Picture 4" descr="Logo&#10;&#10;Description automatically generated">
            <a:extLst>
              <a:ext uri="{FF2B5EF4-FFF2-40B4-BE49-F238E27FC236}">
                <a16:creationId xmlns:a16="http://schemas.microsoft.com/office/drawing/2014/main" id="{A7A3AC05-CF27-D9C2-DE86-445EF85E4B7F}"/>
              </a:ext>
            </a:extLst>
          </p:cNvPr>
          <p:cNvPicPr>
            <a:picLocks noChangeAspect="1"/>
          </p:cNvPicPr>
          <p:nvPr/>
        </p:nvPicPr>
        <p:blipFill>
          <a:blip r:embed="rId2"/>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4235780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FA2C8-9F87-BB2B-F9BD-E2191C23C057}"/>
              </a:ext>
            </a:extLst>
          </p:cNvPr>
          <p:cNvSpPr>
            <a:spLocks noGrp="1"/>
          </p:cNvSpPr>
          <p:nvPr>
            <p:ph type="title"/>
          </p:nvPr>
        </p:nvSpPr>
        <p:spPr>
          <a:xfrm>
            <a:off x="466722" y="586855"/>
            <a:ext cx="3201366" cy="3387497"/>
          </a:xfrm>
        </p:spPr>
        <p:txBody>
          <a:bodyPr anchor="t">
            <a:normAutofit fontScale="90000"/>
          </a:bodyPr>
          <a:lstStyle/>
          <a:p>
            <a:r>
              <a:rPr lang="en-US" sz="3200" dirty="0">
                <a:solidFill>
                  <a:schemeClr val="bg1"/>
                </a:solidFill>
                <a:effectLst/>
                <a:latin typeface="+mn-lt"/>
                <a:ea typeface="Calibri" panose="020F0502020204030204" pitchFamily="34" charset="0"/>
                <a:cs typeface="Times New Roman" panose="02020603050405020304" pitchFamily="18" charset="0"/>
              </a:rPr>
              <a:t>Q: </a:t>
            </a:r>
            <a:r>
              <a:rPr lang="en-US" sz="3600" dirty="0">
                <a:solidFill>
                  <a:schemeClr val="bg1"/>
                </a:solidFill>
                <a:effectLst/>
                <a:latin typeface="+mn-lt"/>
                <a:ea typeface="Calibri" panose="020F0502020204030204" pitchFamily="34" charset="0"/>
                <a:cs typeface="Times New Roman" panose="02020603050405020304" pitchFamily="18" charset="0"/>
              </a:rPr>
              <a:t>Is </a:t>
            </a:r>
            <a:r>
              <a:rPr lang="en-US" sz="3600" dirty="0">
                <a:solidFill>
                  <a:schemeClr val="bg1"/>
                </a:solidFill>
                <a:latin typeface="+mn-lt"/>
                <a:ea typeface="Calibri" panose="020F0502020204030204" pitchFamily="34" charset="0"/>
                <a:cs typeface="Times New Roman" panose="02020603050405020304" pitchFamily="18" charset="0"/>
              </a:rPr>
              <a:t>T</a:t>
            </a:r>
            <a:r>
              <a:rPr lang="en-US" sz="3600" dirty="0">
                <a:solidFill>
                  <a:schemeClr val="bg1"/>
                </a:solidFill>
                <a:effectLst/>
                <a:latin typeface="+mn-lt"/>
                <a:ea typeface="Calibri" panose="020F0502020204030204" pitchFamily="34" charset="0"/>
                <a:cs typeface="Times New Roman" panose="02020603050405020304" pitchFamily="18" charset="0"/>
              </a:rPr>
              <a:t>here a Sample </a:t>
            </a:r>
            <a:r>
              <a:rPr lang="en-US" sz="3600" dirty="0">
                <a:solidFill>
                  <a:schemeClr val="bg1"/>
                </a:solidFill>
                <a:latin typeface="+mn-lt"/>
                <a:ea typeface="Calibri" panose="020F0502020204030204" pitchFamily="34" charset="0"/>
                <a:cs typeface="Times New Roman" panose="02020603050405020304" pitchFamily="18" charset="0"/>
              </a:rPr>
              <a:t>D</a:t>
            </a:r>
            <a:r>
              <a:rPr lang="en-US" sz="3600" dirty="0">
                <a:solidFill>
                  <a:schemeClr val="bg1"/>
                </a:solidFill>
                <a:effectLst/>
                <a:latin typeface="+mn-lt"/>
                <a:ea typeface="Calibri" panose="020F0502020204030204" pitchFamily="34" charset="0"/>
                <a:cs typeface="Times New Roman" panose="02020603050405020304" pitchFamily="18" charset="0"/>
              </a:rPr>
              <a:t>eclination </a:t>
            </a:r>
            <a:r>
              <a:rPr lang="en-US" sz="3600" dirty="0">
                <a:solidFill>
                  <a:schemeClr val="bg1"/>
                </a:solidFill>
                <a:latin typeface="+mn-lt"/>
                <a:ea typeface="Calibri" panose="020F0502020204030204" pitchFamily="34" charset="0"/>
                <a:cs typeface="Times New Roman" panose="02020603050405020304" pitchFamily="18" charset="0"/>
              </a:rPr>
              <a:t>F</a:t>
            </a:r>
            <a:r>
              <a:rPr lang="en-US" sz="3600" dirty="0">
                <a:solidFill>
                  <a:schemeClr val="bg1"/>
                </a:solidFill>
                <a:effectLst/>
                <a:latin typeface="+mn-lt"/>
                <a:ea typeface="Calibri" panose="020F0502020204030204" pitchFamily="34" charset="0"/>
                <a:cs typeface="Times New Roman" panose="02020603050405020304" pitchFamily="18" charset="0"/>
              </a:rPr>
              <a:t>orm for Influenza Vaccination, and if so, Where can it be Found?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solidFill>
                <a:schemeClr val="bg1"/>
              </a:solidFill>
            </a:endParaRPr>
          </a:p>
        </p:txBody>
      </p:sp>
      <p:sp>
        <p:nvSpPr>
          <p:cNvPr id="3" name="Content Placeholder 2">
            <a:extLst>
              <a:ext uri="{FF2B5EF4-FFF2-40B4-BE49-F238E27FC236}">
                <a16:creationId xmlns:a16="http://schemas.microsoft.com/office/drawing/2014/main" id="{33BE783C-F274-F345-2D38-91FDC35450CA}"/>
              </a:ext>
            </a:extLst>
          </p:cNvPr>
          <p:cNvSpPr>
            <a:spLocks noGrp="1"/>
          </p:cNvSpPr>
          <p:nvPr>
            <p:ph idx="1"/>
          </p:nvPr>
        </p:nvSpPr>
        <p:spPr>
          <a:xfrm>
            <a:off x="4810259" y="649480"/>
            <a:ext cx="6713686" cy="5546047"/>
          </a:xfrm>
        </p:spPr>
        <p:txBody>
          <a:bodyPr anchor="ctr">
            <a:normAutofit/>
          </a:bodyPr>
          <a:lstStyle/>
          <a:p>
            <a:pPr>
              <a:spcBef>
                <a:spcPts val="0"/>
              </a:spcBef>
            </a:pPr>
            <a:r>
              <a:rPr lang="en-US" sz="2200" dirty="0">
                <a:effectLst/>
                <a:latin typeface="+mj-lt"/>
                <a:ea typeface="Calibri" panose="020F0502020204030204" pitchFamily="34" charset="0"/>
                <a:cs typeface="Times New Roman" panose="02020603050405020304" pitchFamily="18" charset="0"/>
              </a:rPr>
              <a:t>HCP must receive an influenza vaccine or have a declination on file per </a:t>
            </a:r>
            <a:r>
              <a:rPr lang="en-US" sz="2200" dirty="0">
                <a:solidFill>
                  <a:srgbClr val="C00000"/>
                </a:solidFill>
                <a:effectLst/>
                <a:latin typeface="+mj-lt"/>
                <a:ea typeface="Calibri" panose="020F0502020204030204" pitchFamily="34" charset="0"/>
                <a:cs typeface="Times New Roman" panose="02020603050405020304" pitchFamily="18" charset="0"/>
                <a:hlinkClick r:id="rId3"/>
              </a:rPr>
              <a:t>77 Ill. Admin. Code §956.30(c)</a:t>
            </a:r>
            <a:r>
              <a:rPr lang="en-US" sz="2200" dirty="0">
                <a:solidFill>
                  <a:srgbClr val="C00000"/>
                </a:solidFill>
                <a:effectLst/>
                <a:latin typeface="+mj-lt"/>
                <a:ea typeface="Calibri" panose="020F0502020204030204" pitchFamily="34" charset="0"/>
                <a:cs typeface="Times New Roman" panose="02020603050405020304" pitchFamily="18" charset="0"/>
              </a:rPr>
              <a:t>. </a:t>
            </a:r>
          </a:p>
          <a:p>
            <a:pPr marL="0" indent="0">
              <a:spcBef>
                <a:spcPts val="0"/>
              </a:spcBef>
              <a:buNone/>
            </a:pPr>
            <a:endParaRPr lang="en-US" sz="2000" dirty="0">
              <a:solidFill>
                <a:srgbClr val="C00000"/>
              </a:solidFill>
              <a:effectLst/>
              <a:latin typeface="+mj-lt"/>
              <a:ea typeface="Calibri" panose="020F0502020204030204" pitchFamily="34" charset="0"/>
              <a:cs typeface="Times New Roman" panose="02020603050405020304" pitchFamily="18" charset="0"/>
            </a:endParaRPr>
          </a:p>
          <a:p>
            <a:pPr marL="457200" lvl="1" indent="0">
              <a:spcBef>
                <a:spcPts val="0"/>
              </a:spcBef>
              <a:buNone/>
            </a:pPr>
            <a:r>
              <a:rPr lang="en-US" sz="20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“c) Declination of Vaccine </a:t>
            </a:r>
          </a:p>
          <a:p>
            <a:pPr marL="914400" lvl="2" indent="0">
              <a:spcBef>
                <a:spcPts val="0"/>
              </a:spcBef>
              <a:buNone/>
            </a:pP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1) </a:t>
            </a:r>
            <a:r>
              <a:rPr lang="en-US" sz="1600" i="1" strike="noStrike" dirty="0">
                <a:effectLst/>
                <a:latin typeface="Apple Symbols" panose="02000000000000000000" pitchFamily="2" charset="-79"/>
                <a:ea typeface="Apple Symbols" panose="02000000000000000000" pitchFamily="2" charset="-79"/>
                <a:cs typeface="Apple Symbols" panose="02000000000000000000" pitchFamily="2" charset="-79"/>
              </a:rPr>
              <a:t>A health care employee </a:t>
            </a:r>
            <a:r>
              <a:rPr lang="en-US" sz="1600" b="1" i="1" u="sng" strike="noStrike" dirty="0">
                <a:effectLst/>
                <a:latin typeface="Apple Symbols" panose="02000000000000000000" pitchFamily="2" charset="-79"/>
                <a:ea typeface="Apple Symbols" panose="02000000000000000000" pitchFamily="2" charset="-79"/>
                <a:cs typeface="Apple Symbols" panose="02000000000000000000" pitchFamily="2" charset="-79"/>
              </a:rPr>
              <a:t>may decline the offer of vaccination if:</a:t>
            </a:r>
          </a:p>
          <a:p>
            <a:pPr marL="1371600" lvl="3" indent="0">
              <a:spcBef>
                <a:spcPts val="0"/>
              </a:spcBef>
              <a:buNone/>
            </a:pP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A) the vaccine is medically contraindicated;</a:t>
            </a:r>
            <a:endParaRPr lang="en-US" sz="1600" i="1" dirty="0">
              <a:latin typeface="Apple Symbols" panose="02000000000000000000" pitchFamily="2" charset="-79"/>
              <a:ea typeface="Apple Symbols" panose="02000000000000000000" pitchFamily="2" charset="-79"/>
              <a:cs typeface="Apple Symbols" panose="02000000000000000000" pitchFamily="2" charset="-79"/>
            </a:endParaRPr>
          </a:p>
          <a:p>
            <a:pPr marL="1371600" lvl="3" indent="0">
              <a:spcBef>
                <a:spcPts val="0"/>
              </a:spcBef>
              <a:buNone/>
            </a:pP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B) the vaccination is against the employee's religious belief; or</a:t>
            </a:r>
            <a:endParaRPr lang="en-US" sz="1600" i="1" dirty="0">
              <a:latin typeface="Apple Symbols" panose="02000000000000000000" pitchFamily="2" charset="-79"/>
              <a:ea typeface="Apple Symbols" panose="02000000000000000000" pitchFamily="2" charset="-79"/>
              <a:cs typeface="Apple Symbols" panose="02000000000000000000" pitchFamily="2" charset="-79"/>
            </a:endParaRPr>
          </a:p>
          <a:p>
            <a:pPr marL="1371600" lvl="3" indent="0">
              <a:spcBef>
                <a:spcPts val="0"/>
              </a:spcBef>
              <a:buNone/>
            </a:pP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C) the employee has already been vaccinated.</a:t>
            </a:r>
          </a:p>
          <a:p>
            <a:pPr marL="914400" lvl="2" indent="0">
              <a:spcBef>
                <a:spcPts val="0"/>
              </a:spcBef>
              <a:spcAft>
                <a:spcPts val="600"/>
              </a:spcAft>
              <a:buNone/>
            </a:pP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2) </a:t>
            </a:r>
            <a:r>
              <a:rPr lang="en-US" sz="1600" b="0" i="1" u="sng" strike="noStrike" dirty="0">
                <a:effectLst/>
                <a:latin typeface="Apple Symbols" panose="02000000000000000000" pitchFamily="2" charset="-79"/>
                <a:ea typeface="Apple Symbols" panose="02000000000000000000" pitchFamily="2" charset="-79"/>
                <a:cs typeface="Apple Symbols" panose="02000000000000000000" pitchFamily="2" charset="-79"/>
              </a:rPr>
              <a:t>General philosophical or moral reluctance</a:t>
            </a: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 to influenza vaccinations </a:t>
            </a:r>
            <a:r>
              <a:rPr lang="en-US" sz="1600" b="1" i="1" u="sng" strike="noStrike" dirty="0">
                <a:effectLst/>
                <a:latin typeface="Apple Symbols" panose="02000000000000000000" pitchFamily="2" charset="-79"/>
                <a:ea typeface="Apple Symbols" panose="02000000000000000000" pitchFamily="2" charset="-79"/>
                <a:cs typeface="Apple Symbols" panose="02000000000000000000" pitchFamily="2" charset="-79"/>
              </a:rPr>
              <a:t>does not</a:t>
            </a:r>
            <a:r>
              <a:rPr lang="en-US" sz="1600" b="1" i="1" strike="noStrike" dirty="0">
                <a:effectLst/>
                <a:latin typeface="Apple Symbols" panose="02000000000000000000" pitchFamily="2" charset="-79"/>
                <a:ea typeface="Apple Symbols" panose="02000000000000000000" pitchFamily="2" charset="-79"/>
                <a:cs typeface="Apple Symbols" panose="02000000000000000000" pitchFamily="2" charset="-79"/>
              </a:rPr>
              <a:t> </a:t>
            </a: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provide basis for an exemption. (Section 2310-650 of the Act)</a:t>
            </a:r>
          </a:p>
          <a:p>
            <a:pPr marL="914400" lvl="2" indent="0">
              <a:spcBef>
                <a:spcPts val="0"/>
              </a:spcBef>
              <a:spcAft>
                <a:spcPts val="600"/>
              </a:spcAft>
              <a:buNone/>
            </a:pP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3) Health care employees who decline vaccination for any reason indicated in subsection (c)(1) </a:t>
            </a:r>
            <a:r>
              <a:rPr lang="en-US" sz="1600" b="1"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shall sign a statement </a:t>
            </a: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declining vaccination </a:t>
            </a:r>
            <a:r>
              <a:rPr lang="en-US" sz="1600" b="1"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and certifying </a:t>
            </a:r>
            <a:r>
              <a:rPr lang="en-US" sz="1600" b="0" i="1" u="none" strike="noStrike" dirty="0">
                <a:effectLst/>
                <a:latin typeface="Apple Symbols" panose="02000000000000000000" pitchFamily="2" charset="-79"/>
                <a:ea typeface="Apple Symbols" panose="02000000000000000000" pitchFamily="2" charset="-79"/>
                <a:cs typeface="Apple Symbols" panose="02000000000000000000" pitchFamily="2" charset="-79"/>
              </a:rPr>
              <a:t>that he or she received education about the benefits of influenza vaccine.”</a:t>
            </a:r>
            <a:endParaRPr lang="en-US" sz="2000" i="1" dirty="0">
              <a:solidFill>
                <a:srgbClr val="C00000"/>
              </a:solidFill>
              <a:effectLst/>
              <a:latin typeface="Apple Symbols" panose="02000000000000000000" pitchFamily="2" charset="-79"/>
              <a:ea typeface="Apple Symbols" panose="02000000000000000000" pitchFamily="2" charset="-79"/>
              <a:cs typeface="Apple Symbols" panose="02000000000000000000" pitchFamily="2" charset="-79"/>
            </a:endParaRPr>
          </a:p>
          <a:p>
            <a:pPr>
              <a:spcBef>
                <a:spcPts val="0"/>
              </a:spcBef>
            </a:pPr>
            <a:endParaRPr lang="en-US" sz="1800" dirty="0">
              <a:solidFill>
                <a:srgbClr val="C00000"/>
              </a:solidFill>
              <a:effectLst/>
              <a:latin typeface="+mj-lt"/>
              <a:ea typeface="Calibri" panose="020F0502020204030204" pitchFamily="34" charset="0"/>
              <a:cs typeface="Times New Roman" panose="02020603050405020304" pitchFamily="18" charset="0"/>
            </a:endParaRPr>
          </a:p>
          <a:p>
            <a:pPr>
              <a:spcBef>
                <a:spcPts val="0"/>
              </a:spcBef>
            </a:pPr>
            <a:r>
              <a:rPr lang="en-US" sz="2200" dirty="0">
                <a:effectLst/>
                <a:latin typeface="+mj-lt"/>
                <a:ea typeface="Calibri" panose="020F0502020204030204" pitchFamily="34" charset="0"/>
                <a:cs typeface="Times New Roman" panose="02020603050405020304" pitchFamily="18" charset="0"/>
              </a:rPr>
              <a:t>A sample declination form can be found in appendix A of 77 Ill. Admin. Code §956</a:t>
            </a:r>
            <a:endParaRPr lang="en-US" sz="2200" dirty="0">
              <a:latin typeface="+mj-lt"/>
              <a:ea typeface="Calibri" panose="020F0502020204030204" pitchFamily="34" charset="0"/>
              <a:cs typeface="Times New Roman" panose="02020603050405020304" pitchFamily="18" charset="0"/>
            </a:endParaRPr>
          </a:p>
          <a:p>
            <a:pPr lvl="1">
              <a:spcBef>
                <a:spcPts val="0"/>
              </a:spcBef>
            </a:pPr>
            <a:r>
              <a:rPr lang="en-US" sz="2200" dirty="0">
                <a:effectLst/>
                <a:latin typeface="+mj-lt"/>
                <a:ea typeface="Calibri" panose="020F0502020204030204" pitchFamily="34" charset="0"/>
                <a:cs typeface="Times New Roman" panose="02020603050405020304" pitchFamily="18" charset="0"/>
              </a:rPr>
              <a:t>Appendix A, Sample Declination: </a:t>
            </a:r>
            <a:r>
              <a:rPr lang="en-US" sz="1600" u="sng" dirty="0">
                <a:solidFill>
                  <a:srgbClr val="C00000"/>
                </a:solidFill>
                <a:effectLst/>
                <a:latin typeface="+mj-lt"/>
                <a:ea typeface="Calibri" panose="020F0502020204030204" pitchFamily="34" charset="0"/>
                <a:cs typeface="Times New Roman" panose="02020603050405020304" pitchFamily="18" charset="0"/>
                <a:hlinkClick r:id="rId4"/>
              </a:rPr>
              <a:t>https://www.ilga.gov/commission/jcar/admincode/077/07700956ZZ9996AR.html</a:t>
            </a:r>
            <a:endParaRPr lang="en-US" sz="1600" dirty="0">
              <a:effectLst/>
              <a:latin typeface="+mj-lt"/>
              <a:ea typeface="Calibri" panose="020F0502020204030204" pitchFamily="34" charset="0"/>
              <a:cs typeface="Times New Roman" panose="02020603050405020304" pitchFamily="18" charset="0"/>
            </a:endParaRPr>
          </a:p>
          <a:p>
            <a:endParaRPr lang="en-US" sz="2000" dirty="0">
              <a:highlight>
                <a:srgbClr val="FFFF00"/>
              </a:highlight>
            </a:endParaRPr>
          </a:p>
        </p:txBody>
      </p:sp>
      <p:pic>
        <p:nvPicPr>
          <p:cNvPr id="5" name="Picture 4" descr="Logo&#10;&#10;Description automatically generated">
            <a:extLst>
              <a:ext uri="{FF2B5EF4-FFF2-40B4-BE49-F238E27FC236}">
                <a16:creationId xmlns:a16="http://schemas.microsoft.com/office/drawing/2014/main" id="{4FC87715-9DC9-B63A-A59D-73B45AC365CD}"/>
              </a:ext>
            </a:extLst>
          </p:cNvPr>
          <p:cNvPicPr>
            <a:picLocks noChangeAspect="1"/>
          </p:cNvPicPr>
          <p:nvPr/>
        </p:nvPicPr>
        <p:blipFill>
          <a:blip r:embed="rId5"/>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2614176351"/>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6074E-BD9D-CE4D-29E1-40F44C8B228D}"/>
              </a:ext>
            </a:extLst>
          </p:cNvPr>
          <p:cNvSpPr>
            <a:spLocks noGrp="1"/>
          </p:cNvSpPr>
          <p:nvPr>
            <p:ph type="title"/>
          </p:nvPr>
        </p:nvSpPr>
        <p:spPr>
          <a:xfrm>
            <a:off x="1136397" y="502021"/>
            <a:ext cx="9688296" cy="1642969"/>
          </a:xfrm>
        </p:spPr>
        <p:txBody>
          <a:bodyPr anchor="ctr">
            <a:noAutofit/>
          </a:bodyPr>
          <a:lstStyle/>
          <a:p>
            <a:r>
              <a:rPr lang="en-US" sz="3200" dirty="0"/>
              <a:t>Q:</a:t>
            </a:r>
            <a:r>
              <a:rPr lang="en-US" sz="3200" dirty="0">
                <a:effectLst/>
                <a:ea typeface="Calibri" panose="020F0502020204030204" pitchFamily="34" charset="0"/>
                <a:cs typeface="Times New Roman" panose="02020603050405020304" pitchFamily="18" charset="0"/>
              </a:rPr>
              <a:t> Do we </a:t>
            </a:r>
            <a:r>
              <a:rPr lang="en-US" sz="3200" b="1" u="sng" dirty="0">
                <a:effectLst/>
                <a:ea typeface="Calibri" panose="020F0502020204030204" pitchFamily="34" charset="0"/>
                <a:cs typeface="Times New Roman" panose="02020603050405020304" pitchFamily="18" charset="0"/>
              </a:rPr>
              <a:t>Only</a:t>
            </a:r>
            <a:r>
              <a:rPr lang="en-US" sz="3200" dirty="0">
                <a:effectLst/>
                <a:ea typeface="Calibri" panose="020F0502020204030204" pitchFamily="34" charset="0"/>
                <a:cs typeface="Times New Roman" panose="02020603050405020304" pitchFamily="18" charset="0"/>
              </a:rPr>
              <a:t> Need Declinations for Influenza, or are they Required for COVID-19 too? </a:t>
            </a:r>
            <a:endParaRPr lang="en-US" sz="3200" dirty="0"/>
          </a:p>
        </p:txBody>
      </p:sp>
      <p:sp>
        <p:nvSpPr>
          <p:cNvPr id="3" name="Content Placeholder 2">
            <a:extLst>
              <a:ext uri="{FF2B5EF4-FFF2-40B4-BE49-F238E27FC236}">
                <a16:creationId xmlns:a16="http://schemas.microsoft.com/office/drawing/2014/main" id="{A9AC3907-5F7D-2C98-6A00-82A1506D2647}"/>
              </a:ext>
            </a:extLst>
          </p:cNvPr>
          <p:cNvSpPr>
            <a:spLocks noGrp="1"/>
          </p:cNvSpPr>
          <p:nvPr>
            <p:ph idx="1"/>
          </p:nvPr>
        </p:nvSpPr>
        <p:spPr>
          <a:xfrm>
            <a:off x="1136397" y="1753644"/>
            <a:ext cx="9688296" cy="4602335"/>
          </a:xfrm>
        </p:spPr>
        <p:txBody>
          <a:bodyPr anchor="ctr">
            <a:normAutofit/>
          </a:bodyPr>
          <a:lstStyle/>
          <a:p>
            <a:pPr>
              <a:spcBef>
                <a:spcPts val="0"/>
              </a:spcBef>
            </a:pPr>
            <a:r>
              <a:rPr lang="en-US" sz="2400" dirty="0">
                <a:ea typeface="Calibri" panose="020F0502020204030204" pitchFamily="34" charset="0"/>
                <a:cs typeface="Times New Roman" panose="02020603050405020304" pitchFamily="18" charset="0"/>
              </a:rPr>
              <a:t>O</a:t>
            </a:r>
            <a:r>
              <a:rPr lang="en-US" sz="2400" dirty="0">
                <a:effectLst/>
                <a:ea typeface="Calibri" panose="020F0502020204030204" pitchFamily="34" charset="0"/>
                <a:cs typeface="Times New Roman" panose="02020603050405020304" pitchFamily="18" charset="0"/>
              </a:rPr>
              <a:t>nly influenza vaccines require a declination form. </a:t>
            </a:r>
          </a:p>
          <a:p>
            <a:pPr marL="914400" lvl="2" indent="0">
              <a:spcBef>
                <a:spcPts val="0"/>
              </a:spcBef>
              <a:buNone/>
            </a:pPr>
            <a:endParaRPr lang="en-US" sz="2400" dirty="0">
              <a:ea typeface="Calibri" panose="020F0502020204030204" pitchFamily="34" charset="0"/>
              <a:cs typeface="Times New Roman" panose="02020603050405020304" pitchFamily="18" charset="0"/>
            </a:endParaRPr>
          </a:p>
          <a:p>
            <a:pPr lvl="1">
              <a:spcBef>
                <a:spcPts val="0"/>
              </a:spcBef>
            </a:pPr>
            <a:r>
              <a:rPr lang="en-US" sz="2200" dirty="0">
                <a:ea typeface="Calibri" panose="020F0502020204030204" pitchFamily="34" charset="0"/>
                <a:cs typeface="Times New Roman" panose="02020603050405020304" pitchFamily="18" charset="0"/>
              </a:rPr>
              <a:t>T</a:t>
            </a:r>
            <a:r>
              <a:rPr lang="en-US" sz="2200" dirty="0">
                <a:effectLst/>
                <a:ea typeface="Calibri" panose="020F0502020204030204" pitchFamily="34" charset="0"/>
                <a:cs typeface="Times New Roman" panose="02020603050405020304" pitchFamily="18" charset="0"/>
              </a:rPr>
              <a:t>he influenza vaccines require someone to </a:t>
            </a:r>
            <a:r>
              <a:rPr lang="en-US" sz="2200" u="sng" dirty="0">
                <a:effectLst/>
                <a:ea typeface="Calibri" panose="020F0502020204030204" pitchFamily="34" charset="0"/>
                <a:cs typeface="Times New Roman" panose="02020603050405020304" pitchFamily="18" charset="0"/>
              </a:rPr>
              <a:t>attest</a:t>
            </a:r>
            <a:r>
              <a:rPr lang="en-US" sz="2200" dirty="0">
                <a:effectLst/>
                <a:ea typeface="Calibri" panose="020F0502020204030204" pitchFamily="34" charset="0"/>
                <a:cs typeface="Times New Roman" panose="02020603050405020304" pitchFamily="18" charset="0"/>
              </a:rPr>
              <a:t> that they have a legitimate medical, or sincerely held religious, exemption on the declination form. </a:t>
            </a:r>
          </a:p>
          <a:p>
            <a:pPr lvl="1">
              <a:spcBef>
                <a:spcPts val="0"/>
              </a:spcBef>
            </a:pPr>
            <a:endParaRPr lang="en-US" dirty="0">
              <a:effectLst/>
              <a:ea typeface="Calibri" panose="020F0502020204030204" pitchFamily="34" charset="0"/>
              <a:cs typeface="Times New Roman" panose="02020603050405020304" pitchFamily="18" charset="0"/>
            </a:endParaRPr>
          </a:p>
          <a:p>
            <a:pPr lvl="1">
              <a:spcBef>
                <a:spcPts val="0"/>
              </a:spcBef>
            </a:pPr>
            <a:r>
              <a:rPr lang="en-US" sz="2200" dirty="0">
                <a:effectLst/>
                <a:ea typeface="Calibri" panose="020F0502020204030204" pitchFamily="34" charset="0"/>
                <a:cs typeface="Times New Roman" panose="02020603050405020304" pitchFamily="18" charset="0"/>
              </a:rPr>
              <a:t>The COVID-19 exemption process requires that exemptions be </a:t>
            </a:r>
            <a:r>
              <a:rPr lang="en-US" sz="2200" u="sng" dirty="0">
                <a:effectLst/>
                <a:ea typeface="Calibri" panose="020F0502020204030204" pitchFamily="34" charset="0"/>
                <a:cs typeface="Times New Roman" panose="02020603050405020304" pitchFamily="18" charset="0"/>
              </a:rPr>
              <a:t>substantiated</a:t>
            </a:r>
            <a:r>
              <a:rPr lang="en-US" sz="2200" dirty="0">
                <a:effectLst/>
                <a:ea typeface="Calibri" panose="020F0502020204030204" pitchFamily="34" charset="0"/>
                <a:cs typeface="Times New Roman" panose="02020603050405020304" pitchFamily="18" charset="0"/>
              </a:rPr>
              <a:t>.</a:t>
            </a:r>
          </a:p>
          <a:p>
            <a:pPr lvl="2">
              <a:spcBef>
                <a:spcPts val="0"/>
              </a:spcBef>
            </a:pPr>
            <a:r>
              <a:rPr lang="en-US" dirty="0">
                <a:ea typeface="Calibri" panose="020F0502020204030204" pitchFamily="34" charset="0"/>
                <a:cs typeface="Times New Roman" panose="02020603050405020304" pitchFamily="18" charset="0"/>
              </a:rPr>
              <a:t>These are two different processes, and the COVID-19 vaccine doesn’t require a declination form. </a:t>
            </a:r>
            <a:endParaRPr lang="en-US" dirty="0">
              <a:effectLst/>
              <a:ea typeface="Calibri" panose="020F0502020204030204" pitchFamily="34" charset="0"/>
              <a:cs typeface="Times New Roman" panose="02020603050405020304" pitchFamily="18" charset="0"/>
            </a:endParaRPr>
          </a:p>
          <a:p>
            <a:endParaRPr lang="en-US" sz="2000" dirty="0"/>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FE9EDD38-B181-7896-1FE9-2263479F0F74}"/>
              </a:ext>
            </a:extLst>
          </p:cNvPr>
          <p:cNvPicPr>
            <a:picLocks noChangeAspect="1"/>
          </p:cNvPicPr>
          <p:nvPr/>
        </p:nvPicPr>
        <p:blipFill>
          <a:blip r:embed="rId2"/>
          <a:stretch>
            <a:fillRect/>
          </a:stretch>
        </p:blipFill>
        <p:spPr>
          <a:xfrm>
            <a:off x="10779257" y="33125"/>
            <a:ext cx="1367305" cy="413402"/>
          </a:xfrm>
          <a:prstGeom prst="rect">
            <a:avLst/>
          </a:prstGeom>
        </p:spPr>
      </p:pic>
    </p:spTree>
    <p:extLst>
      <p:ext uri="{BB962C8B-B14F-4D97-AF65-F5344CB8AC3E}">
        <p14:creationId xmlns:p14="http://schemas.microsoft.com/office/powerpoint/2010/main" val="2142306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31997-9389-37FD-1667-A4F64A396366}"/>
              </a:ext>
            </a:extLst>
          </p:cNvPr>
          <p:cNvSpPr>
            <a:spLocks noGrp="1"/>
          </p:cNvSpPr>
          <p:nvPr>
            <p:ph type="title"/>
          </p:nvPr>
        </p:nvSpPr>
        <p:spPr>
          <a:xfrm>
            <a:off x="277534" y="1725111"/>
            <a:ext cx="3482748" cy="3387497"/>
          </a:xfrm>
        </p:spPr>
        <p:txBody>
          <a:bodyPr anchor="b">
            <a:noAutofit/>
          </a:bodyPr>
          <a:lstStyle/>
          <a:p>
            <a:r>
              <a:rPr lang="en-US" sz="3200" dirty="0">
                <a:solidFill>
                  <a:schemeClr val="bg1"/>
                </a:solidFill>
                <a:effectLst/>
                <a:ea typeface="Times New Roman" panose="02020603050405020304" pitchFamily="18" charset="0"/>
              </a:rPr>
              <a:t>Q: If we Have </a:t>
            </a:r>
            <a:r>
              <a:rPr lang="en-US" sz="3200" dirty="0">
                <a:solidFill>
                  <a:schemeClr val="bg1"/>
                </a:solidFill>
                <a:ea typeface="Times New Roman" panose="02020603050405020304" pitchFamily="18" charset="0"/>
              </a:rPr>
              <a:t>S</a:t>
            </a:r>
            <a:r>
              <a:rPr lang="en-US" sz="3200" dirty="0">
                <a:solidFill>
                  <a:schemeClr val="bg1"/>
                </a:solidFill>
                <a:effectLst/>
                <a:ea typeface="Times New Roman" panose="02020603050405020304" pitchFamily="18" charset="0"/>
              </a:rPr>
              <a:t>taff with Exemptions for the Previous COVID-19 Vaccines, do they Need a New </a:t>
            </a:r>
            <a:r>
              <a:rPr lang="en-US" sz="3200" dirty="0">
                <a:solidFill>
                  <a:schemeClr val="bg1"/>
                </a:solidFill>
                <a:ea typeface="Times New Roman" panose="02020603050405020304" pitchFamily="18" charset="0"/>
              </a:rPr>
              <a:t>E</a:t>
            </a:r>
            <a:r>
              <a:rPr lang="en-US" sz="3200" dirty="0">
                <a:solidFill>
                  <a:schemeClr val="bg1"/>
                </a:solidFill>
                <a:effectLst/>
                <a:ea typeface="Times New Roman" panose="02020603050405020304" pitchFamily="18" charset="0"/>
              </a:rPr>
              <a:t>xemption for the Bi-valent </a:t>
            </a:r>
            <a:r>
              <a:rPr lang="en-US" sz="3200" dirty="0">
                <a:solidFill>
                  <a:schemeClr val="bg1"/>
                </a:solidFill>
                <a:ea typeface="Times New Roman" panose="02020603050405020304" pitchFamily="18" charset="0"/>
              </a:rPr>
              <a:t>V</a:t>
            </a:r>
            <a:r>
              <a:rPr lang="en-US" sz="3200" dirty="0">
                <a:solidFill>
                  <a:schemeClr val="bg1"/>
                </a:solidFill>
                <a:effectLst/>
                <a:ea typeface="Times New Roman" panose="02020603050405020304" pitchFamily="18" charset="0"/>
              </a:rPr>
              <a:t>accine? </a:t>
            </a:r>
            <a:br>
              <a:rPr lang="en-US" sz="3200" dirty="0">
                <a:solidFill>
                  <a:schemeClr val="bg1"/>
                </a:solidFill>
                <a:effectLst/>
                <a:ea typeface="Times New Roman" panose="02020603050405020304" pitchFamily="18" charset="0"/>
              </a:rPr>
            </a:br>
            <a:endParaRPr lang="en-US" sz="3200" dirty="0">
              <a:solidFill>
                <a:schemeClr val="bg1"/>
              </a:solidFill>
            </a:endParaRPr>
          </a:p>
        </p:txBody>
      </p:sp>
      <p:sp>
        <p:nvSpPr>
          <p:cNvPr id="3" name="Content Placeholder 2">
            <a:extLst>
              <a:ext uri="{FF2B5EF4-FFF2-40B4-BE49-F238E27FC236}">
                <a16:creationId xmlns:a16="http://schemas.microsoft.com/office/drawing/2014/main" id="{9C041EB2-B1ED-1C78-A2FF-2C84AE197366}"/>
              </a:ext>
            </a:extLst>
          </p:cNvPr>
          <p:cNvSpPr>
            <a:spLocks noGrp="1"/>
          </p:cNvSpPr>
          <p:nvPr>
            <p:ph idx="1"/>
          </p:nvPr>
        </p:nvSpPr>
        <p:spPr>
          <a:xfrm>
            <a:off x="4810259" y="649480"/>
            <a:ext cx="6555347" cy="5546047"/>
          </a:xfrm>
        </p:spPr>
        <p:txBody>
          <a:bodyPr anchor="ctr">
            <a:normAutofit/>
          </a:bodyPr>
          <a:lstStyle/>
          <a:p>
            <a:r>
              <a:rPr lang="en-US" sz="2000" dirty="0">
                <a:latin typeface="+mj-lt"/>
                <a:ea typeface="Times New Roman" panose="02020603050405020304" pitchFamily="18" charset="0"/>
              </a:rPr>
              <a:t>O</a:t>
            </a:r>
            <a:r>
              <a:rPr lang="en-US" sz="2000" dirty="0">
                <a:effectLst/>
                <a:latin typeface="+mj-lt"/>
                <a:ea typeface="Times New Roman" panose="02020603050405020304" pitchFamily="18" charset="0"/>
              </a:rPr>
              <a:t>nce exempted, a staff member will remain exempted for the bi-valent booster/vaccine. </a:t>
            </a:r>
          </a:p>
          <a:p>
            <a:endParaRPr lang="en-US" sz="2000" dirty="0">
              <a:effectLst/>
              <a:latin typeface="+mj-lt"/>
              <a:ea typeface="Times New Roman" panose="02020603050405020304" pitchFamily="18" charset="0"/>
            </a:endParaRPr>
          </a:p>
          <a:p>
            <a:r>
              <a:rPr lang="en-US" sz="2000" dirty="0">
                <a:latin typeface="+mj-lt"/>
                <a:ea typeface="Times New Roman" panose="02020603050405020304" pitchFamily="18" charset="0"/>
              </a:rPr>
              <a:t>These vaccines are very similar to the original vaccine, they simply include mRNA for both the original COVID-19 strain and Omicron. </a:t>
            </a:r>
          </a:p>
          <a:p>
            <a:endParaRPr lang="en-US" sz="800" dirty="0">
              <a:effectLst/>
              <a:latin typeface="+mj-lt"/>
              <a:ea typeface="Times New Roman" panose="02020603050405020304" pitchFamily="18" charset="0"/>
            </a:endParaRPr>
          </a:p>
          <a:p>
            <a:pPr lvl="1"/>
            <a:r>
              <a:rPr lang="en-US" sz="2000" dirty="0">
                <a:effectLst/>
                <a:latin typeface="+mj-lt"/>
                <a:ea typeface="Times New Roman" panose="02020603050405020304" pitchFamily="18" charset="0"/>
              </a:rPr>
              <a:t>Although the bi-valent is technically a ‘new’ vaccine, the same medical contraindications and religious exemptions that were previously documented will apply to this vaccine. </a:t>
            </a:r>
          </a:p>
        </p:txBody>
      </p:sp>
      <p:pic>
        <p:nvPicPr>
          <p:cNvPr id="5" name="Picture 4" descr="Logo&#10;&#10;Description automatically generated">
            <a:extLst>
              <a:ext uri="{FF2B5EF4-FFF2-40B4-BE49-F238E27FC236}">
                <a16:creationId xmlns:a16="http://schemas.microsoft.com/office/drawing/2014/main" id="{14DF6BA9-B5FC-1D5D-29F9-75606BA7F212}"/>
              </a:ext>
            </a:extLst>
          </p:cNvPr>
          <p:cNvPicPr>
            <a:picLocks noChangeAspect="1"/>
          </p:cNvPicPr>
          <p:nvPr/>
        </p:nvPicPr>
        <p:blipFill>
          <a:blip r:embed="rId2"/>
          <a:stretch>
            <a:fillRect/>
          </a:stretch>
        </p:blipFill>
        <p:spPr>
          <a:xfrm>
            <a:off x="10778361" y="6372088"/>
            <a:ext cx="1367305" cy="413402"/>
          </a:xfrm>
          <a:prstGeom prst="rect">
            <a:avLst/>
          </a:prstGeom>
        </p:spPr>
      </p:pic>
    </p:spTree>
    <p:extLst>
      <p:ext uri="{BB962C8B-B14F-4D97-AF65-F5344CB8AC3E}">
        <p14:creationId xmlns:p14="http://schemas.microsoft.com/office/powerpoint/2010/main" val="372727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482456" y="945528"/>
            <a:ext cx="11650824" cy="5546826"/>
          </a:xfrm>
          <a:prstGeom prst="rect">
            <a:avLst/>
          </a:prstGeom>
        </p:spPr>
        <p:txBody>
          <a:bodyPr>
            <a:normAutofit/>
          </a:bodyPr>
          <a:lstStyle/>
          <a:p>
            <a:pPr marL="0" indent="555497">
              <a:lnSpc>
                <a:spcPct val="90000"/>
              </a:lnSpc>
              <a:buSzTx/>
              <a:buNone/>
              <a:defRPr b="1"/>
            </a:pPr>
            <a:endParaRPr dirty="0">
              <a:solidFill>
                <a:srgbClr val="0000FF"/>
              </a:solidFill>
              <a:uFill>
                <a:solidFill>
                  <a:srgbClr val="0000FF"/>
                </a:solidFill>
              </a:uFill>
              <a:hlinkClick r:id="rId3"/>
            </a:endParaRPr>
          </a:p>
          <a:p>
            <a:pPr marL="0" indent="0">
              <a:lnSpc>
                <a:spcPct val="90000"/>
              </a:lnSpc>
              <a:buNone/>
              <a:defRPr b="1"/>
            </a:pPr>
            <a:endParaRPr lang="en-US" sz="2800" dirty="0"/>
          </a:p>
          <a:p>
            <a:pPr marL="0" indent="0">
              <a:lnSpc>
                <a:spcPct val="90000"/>
              </a:lnSpc>
              <a:buNone/>
              <a:defRPr b="1"/>
            </a:pPr>
            <a:endParaRPr lang="en-US" sz="2800" dirty="0"/>
          </a:p>
          <a:p>
            <a:pPr marL="0" indent="0">
              <a:lnSpc>
                <a:spcPct val="90000"/>
              </a:lnSpc>
              <a:buNone/>
              <a:defRPr b="1"/>
            </a:pPr>
            <a:endParaRPr lang="en-US" sz="2800" dirty="0"/>
          </a:p>
          <a:p>
            <a:pPr marL="0" indent="0">
              <a:buNone/>
            </a:pPr>
            <a:r>
              <a:rPr lang="en-US" sz="2800" b="1" dirty="0"/>
              <a:t>​</a:t>
            </a:r>
          </a:p>
          <a:p>
            <a:pPr marL="0" indent="0">
              <a:buNone/>
            </a:pPr>
            <a:endParaRPr lang="en-US" sz="2800" b="1" dirty="0"/>
          </a:p>
          <a:p>
            <a:pPr marL="0" indent="0">
              <a:buNone/>
            </a:pPr>
            <a:r>
              <a:rPr lang="en-US" b="1" dirty="0"/>
              <a:t>     </a:t>
            </a:r>
            <a:endParaRPr dirty="0"/>
          </a:p>
        </p:txBody>
      </p:sp>
      <p:sp>
        <p:nvSpPr>
          <p:cNvPr id="2" name="Rectangle 1">
            <a:extLst>
              <a:ext uri="{FF2B5EF4-FFF2-40B4-BE49-F238E27FC236}">
                <a16:creationId xmlns:a16="http://schemas.microsoft.com/office/drawing/2014/main" id="{AD107417-6E01-4C1B-AEA3-05A8DD406136}"/>
              </a:ext>
            </a:extLst>
          </p:cNvPr>
          <p:cNvSpPr/>
          <p:nvPr/>
        </p:nvSpPr>
        <p:spPr>
          <a:xfrm>
            <a:off x="1057646" y="365646"/>
            <a:ext cx="10217382" cy="923330"/>
          </a:xfrm>
          <a:prstGeom prst="rect">
            <a:avLst/>
          </a:prstGeom>
        </p:spPr>
        <p:txBody>
          <a:bodyPr wrap="square">
            <a:spAutoFit/>
          </a:bodyPr>
          <a:lstStyle/>
          <a:p>
            <a:pPr marL="0" marR="0" lvl="0" indent="0" algn="l" defTabSz="914400" rtl="0" eaLnBrk="1" fontAlgn="auto" latinLnBrk="0" hangingPunct="0">
              <a:lnSpc>
                <a:spcPct val="90000"/>
              </a:lnSpc>
              <a:spcBef>
                <a:spcPts val="0"/>
              </a:spcBef>
              <a:spcAft>
                <a:spcPts val="0"/>
              </a:spcAft>
              <a:buClrTx/>
              <a:buSzTx/>
              <a:buFontTx/>
              <a:buNone/>
              <a:tabLst/>
              <a:defRPr b="1"/>
            </a:pPr>
            <a:r>
              <a:rPr kumimoji="0" lang="en-US" sz="3600" b="1" i="0" u="none" strike="noStrike" kern="0" cap="none" spc="0" normalizeH="0" baseline="0" noProof="0" dirty="0">
                <a:ln>
                  <a:noFill/>
                </a:ln>
                <a:solidFill>
                  <a:srgbClr val="20527C"/>
                </a:solidFill>
                <a:effectLst/>
                <a:uLnTx/>
                <a:uFillTx/>
                <a:latin typeface="Calibri"/>
                <a:cs typeface="Calibri"/>
                <a:sym typeface="Calibri"/>
              </a:rPr>
              <a:t>Upcoming Infection Prevention and Control Updates</a:t>
            </a:r>
          </a:p>
          <a:p>
            <a:pPr marL="0" marR="0" lvl="0" indent="0" algn="ctr" defTabSz="914400" rtl="0" eaLnBrk="1" fontAlgn="auto" latinLnBrk="0" hangingPunct="0">
              <a:lnSpc>
                <a:spcPct val="90000"/>
              </a:lnSpc>
              <a:spcBef>
                <a:spcPts val="0"/>
              </a:spcBef>
              <a:spcAft>
                <a:spcPts val="0"/>
              </a:spcAft>
              <a:buClrTx/>
              <a:buSzTx/>
              <a:buFontTx/>
              <a:buNone/>
              <a:tabLst/>
              <a:defRPr b="1"/>
            </a:pPr>
            <a:r>
              <a:rPr kumimoji="0" lang="en-US" sz="2400" b="1" i="0" u="none" strike="noStrike" kern="0" cap="none" spc="0" normalizeH="0" baseline="0" noProof="0" dirty="0">
                <a:ln>
                  <a:noFill/>
                </a:ln>
                <a:solidFill>
                  <a:srgbClr val="20527C"/>
                </a:solidFill>
                <a:effectLst/>
                <a:uLnTx/>
                <a:uFillTx/>
                <a:latin typeface="Calibri"/>
                <a:cs typeface="Calibri"/>
                <a:sym typeface="Calibri"/>
              </a:rPr>
              <a:t>1:00 pm - 2:00 pm</a:t>
            </a:r>
          </a:p>
        </p:txBody>
      </p:sp>
      <p:graphicFrame>
        <p:nvGraphicFramePr>
          <p:cNvPr id="4" name="Table 4">
            <a:extLst>
              <a:ext uri="{FF2B5EF4-FFF2-40B4-BE49-F238E27FC236}">
                <a16:creationId xmlns:a16="http://schemas.microsoft.com/office/drawing/2014/main" id="{7852C374-5234-4092-8032-1FAEB989E7BF}"/>
              </a:ext>
            </a:extLst>
          </p:cNvPr>
          <p:cNvGraphicFramePr>
            <a:graphicFrameLocks noGrp="1"/>
          </p:cNvGraphicFramePr>
          <p:nvPr>
            <p:extLst>
              <p:ext uri="{D42A27DB-BD31-4B8C-83A1-F6EECF244321}">
                <p14:modId xmlns:p14="http://schemas.microsoft.com/office/powerpoint/2010/main" val="547147197"/>
              </p:ext>
            </p:extLst>
          </p:nvPr>
        </p:nvGraphicFramePr>
        <p:xfrm>
          <a:off x="823381" y="2366733"/>
          <a:ext cx="10685912" cy="2155775"/>
        </p:xfrm>
        <a:graphic>
          <a:graphicData uri="http://schemas.openxmlformats.org/drawingml/2006/table">
            <a:tbl>
              <a:tblPr firstRow="1" bandRow="1">
                <a:tableStyleId>{5940675A-B579-460E-94D1-54222C63F5DA}</a:tableStyleId>
              </a:tblPr>
              <a:tblGrid>
                <a:gridCol w="2254568">
                  <a:extLst>
                    <a:ext uri="{9D8B030D-6E8A-4147-A177-3AD203B41FA5}">
                      <a16:colId xmlns:a16="http://schemas.microsoft.com/office/drawing/2014/main" val="773678044"/>
                    </a:ext>
                  </a:extLst>
                </a:gridCol>
                <a:gridCol w="3664495">
                  <a:extLst>
                    <a:ext uri="{9D8B030D-6E8A-4147-A177-3AD203B41FA5}">
                      <a16:colId xmlns:a16="http://schemas.microsoft.com/office/drawing/2014/main" val="86179542"/>
                    </a:ext>
                  </a:extLst>
                </a:gridCol>
                <a:gridCol w="4766849">
                  <a:extLst>
                    <a:ext uri="{9D8B030D-6E8A-4147-A177-3AD203B41FA5}">
                      <a16:colId xmlns:a16="http://schemas.microsoft.com/office/drawing/2014/main" val="238949952"/>
                    </a:ext>
                  </a:extLst>
                </a:gridCol>
              </a:tblGrid>
              <a:tr h="509855">
                <a:tc>
                  <a:txBody>
                    <a:bodyPr/>
                    <a:lstStyle/>
                    <a:p>
                      <a:pPr algn="l"/>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Date</a:t>
                      </a:r>
                    </a:p>
                  </a:txBody>
                  <a:tcPr anchor="ctr">
                    <a:solidFill>
                      <a:schemeClr val="tx2">
                        <a:lumMod val="40000"/>
                        <a:lumOff val="60000"/>
                      </a:schemeClr>
                    </a:solidFill>
                  </a:tcPr>
                </a:tc>
                <a:tc>
                  <a:txBody>
                    <a:bodyPr/>
                    <a:lstStyle/>
                    <a:p>
                      <a:pPr algn="l"/>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Infection Control Topic</a:t>
                      </a:r>
                    </a:p>
                  </a:txBody>
                  <a:tcPr anchor="ctr">
                    <a:solidFill>
                      <a:schemeClr val="tx2">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Registration Link</a:t>
                      </a:r>
                    </a:p>
                  </a:txBody>
                  <a:tcPr anchor="ctr">
                    <a:solidFill>
                      <a:schemeClr val="tx2">
                        <a:lumMod val="40000"/>
                        <a:lumOff val="60000"/>
                      </a:schemeClr>
                    </a:solidFill>
                  </a:tcPr>
                </a:tc>
                <a:extLst>
                  <a:ext uri="{0D108BD9-81ED-4DB2-BD59-A6C34878D82A}">
                    <a16:rowId xmlns:a16="http://schemas.microsoft.com/office/drawing/2014/main" val="4159612770"/>
                  </a:ext>
                </a:extLst>
              </a:tr>
              <a:tr h="485248">
                <a:tc>
                  <a:txBody>
                    <a:bodyPr/>
                    <a:lstStyle/>
                    <a:p>
                      <a:pPr algn="l"/>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Friday, January 13</a:t>
                      </a:r>
                      <a:r>
                        <a:rPr lang="en-US" sz="1500" b="0" i="0" u="none" strike="noStrike" cap="none" spc="0" baseline="30000" dirty="0">
                          <a:solidFill>
                            <a:schemeClr val="tx1"/>
                          </a:solidFill>
                          <a:effectLst/>
                          <a:uFillTx/>
                          <a:latin typeface="Trebuchet MS" panose="020B0603020202020204" pitchFamily="34" charset="0"/>
                          <a:ea typeface="+mn-ea"/>
                          <a:cs typeface="+mn-cs"/>
                          <a:sym typeface="Calibri"/>
                        </a:rPr>
                        <a:t>th</a:t>
                      </a:r>
                      <a:endParaRPr lang="en-US" sz="1500" b="0" i="0" u="none" strike="noStrike" cap="none" spc="0" baseline="0" dirty="0">
                        <a:solidFill>
                          <a:schemeClr val="tx1"/>
                        </a:solidFill>
                        <a:effectLst/>
                        <a:uFillTx/>
                        <a:latin typeface="Trebuchet MS" panose="020B0603020202020204" pitchFamily="34" charset="0"/>
                        <a:ea typeface="+mn-ea"/>
                        <a:cs typeface="+mn-cs"/>
                        <a:sym typeface="Calibri"/>
                      </a:endParaRPr>
                    </a:p>
                  </a:txBody>
                  <a:tcPr anchor="ctr"/>
                </a:tc>
                <a:tc>
                  <a:txBody>
                    <a:bodyPr/>
                    <a:lstStyle/>
                    <a:p>
                      <a:pPr marL="0" marR="0" indent="0" algn="l" defTabSz="685800" rtl="0" latinLnBrk="0">
                        <a:lnSpc>
                          <a:spcPct val="100000"/>
                        </a:lnSpc>
                        <a:spcBef>
                          <a:spcPts val="0"/>
                        </a:spcBef>
                        <a:spcAft>
                          <a:spcPts val="0"/>
                        </a:spcAft>
                        <a:buClrTx/>
                        <a:buSzTx/>
                        <a:buFontTx/>
                        <a:buNone/>
                        <a:tabLst/>
                      </a:pP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COVID Q&amp;A</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u="none" strike="noStrike" cap="none" spc="0" baseline="0" dirty="0">
                          <a:solidFill>
                            <a:schemeClr val="tx1"/>
                          </a:solidFill>
                          <a:effectLst/>
                          <a:uFillTx/>
                          <a:latin typeface="Trebuchet MS" panose="020B0603020202020204" pitchFamily="34" charset="0"/>
                          <a:ea typeface="+mn-ea"/>
                          <a:cs typeface="+mn-cs"/>
                          <a:sym typeface="Calibri"/>
                          <a:hlinkClick r:id="rId4"/>
                        </a:rPr>
                        <a:t>https://illinois.webex.com/illinois/onstage/g.php?MTID=eb7c73912c101cdaa8215aeeef340a3ad</a:t>
                      </a: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 </a:t>
                      </a:r>
                    </a:p>
                  </a:txBody>
                  <a:tcPr anchor="ctr"/>
                </a:tc>
                <a:extLst>
                  <a:ext uri="{0D108BD9-81ED-4DB2-BD59-A6C34878D82A}">
                    <a16:rowId xmlns:a16="http://schemas.microsoft.com/office/drawing/2014/main" val="2268523778"/>
                  </a:ext>
                </a:extLst>
              </a:tr>
              <a:tr h="485248">
                <a:tc>
                  <a:txBody>
                    <a:bodyPr/>
                    <a:lstStyle/>
                    <a:p>
                      <a:pPr algn="l"/>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Friday, January 20</a:t>
                      </a:r>
                      <a:r>
                        <a:rPr lang="en-US" sz="1500" b="0" i="0" u="none" strike="noStrike" cap="none" spc="0" baseline="30000" dirty="0">
                          <a:solidFill>
                            <a:schemeClr val="tx1"/>
                          </a:solidFill>
                          <a:effectLst/>
                          <a:uFillTx/>
                          <a:latin typeface="Trebuchet MS" panose="020B0603020202020204" pitchFamily="34" charset="0"/>
                          <a:ea typeface="+mn-ea"/>
                          <a:cs typeface="+mn-cs"/>
                          <a:sym typeface="Calibri"/>
                        </a:rPr>
                        <a:t>th</a:t>
                      </a:r>
                      <a:endParaRPr lang="en-US" sz="1500" b="0" i="0" u="none" strike="noStrike" cap="none" spc="0" baseline="0" dirty="0">
                        <a:solidFill>
                          <a:schemeClr val="tx1"/>
                        </a:solidFill>
                        <a:effectLst/>
                        <a:uFillTx/>
                        <a:latin typeface="Trebuchet MS" panose="020B0603020202020204" pitchFamily="34" charset="0"/>
                        <a:ea typeface="+mn-ea"/>
                        <a:cs typeface="+mn-cs"/>
                        <a:sym typeface="Calibri"/>
                      </a:endParaRPr>
                    </a:p>
                  </a:txBody>
                  <a:tcPr anchor="ctr"/>
                </a:tc>
                <a:tc>
                  <a:txBody>
                    <a:bodyPr/>
                    <a:lstStyle/>
                    <a:p>
                      <a:pPr marL="0" marR="0" indent="0" algn="l" defTabSz="685800" rtl="0" latinLnBrk="0">
                        <a:lnSpc>
                          <a:spcPct val="100000"/>
                        </a:lnSpc>
                        <a:spcBef>
                          <a:spcPts val="0"/>
                        </a:spcBef>
                        <a:spcAft>
                          <a:spcPts val="0"/>
                        </a:spcAft>
                        <a:buClrTx/>
                        <a:buSzTx/>
                        <a:buFontTx/>
                        <a:buNone/>
                        <a:tabLst/>
                      </a:pP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COVID Q&amp;A</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u="none" strike="noStrike" cap="none" spc="0" baseline="0" dirty="0">
                          <a:solidFill>
                            <a:schemeClr val="tx1"/>
                          </a:solidFill>
                          <a:effectLst/>
                          <a:uFillTx/>
                          <a:latin typeface="Trebuchet MS" panose="020B0603020202020204" pitchFamily="34" charset="0"/>
                          <a:ea typeface="+mn-ea"/>
                          <a:cs typeface="+mn-cs"/>
                          <a:sym typeface="Calibri"/>
                          <a:hlinkClick r:id="rId5"/>
                        </a:rPr>
                        <a:t>https://illinois.webex.com/illinois/onstage/g.php?MTID=ef060b197573007d332fcb90f90d44783</a:t>
                      </a: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 </a:t>
                      </a:r>
                    </a:p>
                  </a:txBody>
                  <a:tcPr anchor="ctr"/>
                </a:tc>
                <a:extLst>
                  <a:ext uri="{0D108BD9-81ED-4DB2-BD59-A6C34878D82A}">
                    <a16:rowId xmlns:a16="http://schemas.microsoft.com/office/drawing/2014/main" val="617557618"/>
                  </a:ext>
                </a:extLst>
              </a:tr>
              <a:tr h="485248">
                <a:tc>
                  <a:txBody>
                    <a:bodyPr/>
                    <a:lstStyle/>
                    <a:p>
                      <a:pPr algn="l"/>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Friday, January 27</a:t>
                      </a:r>
                      <a:r>
                        <a:rPr lang="en-US" sz="1500" b="0" i="0" u="none" strike="noStrike" cap="none" spc="0" baseline="30000" dirty="0">
                          <a:solidFill>
                            <a:schemeClr val="tx1"/>
                          </a:solidFill>
                          <a:effectLst/>
                          <a:uFillTx/>
                          <a:latin typeface="Trebuchet MS" panose="020B0603020202020204" pitchFamily="34" charset="0"/>
                          <a:ea typeface="+mn-ea"/>
                          <a:cs typeface="+mn-cs"/>
                          <a:sym typeface="Calibri"/>
                        </a:rPr>
                        <a:t>th</a:t>
                      </a: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 </a:t>
                      </a:r>
                    </a:p>
                  </a:txBody>
                  <a:tcPr anchor="ctr"/>
                </a:tc>
                <a:tc>
                  <a:txBody>
                    <a:bodyPr/>
                    <a:lstStyle/>
                    <a:p>
                      <a:pPr marL="0" marR="0" indent="0" algn="l" defTabSz="685800" rtl="0" latinLnBrk="0">
                        <a:lnSpc>
                          <a:spcPct val="100000"/>
                        </a:lnSpc>
                        <a:spcBef>
                          <a:spcPts val="0"/>
                        </a:spcBef>
                        <a:spcAft>
                          <a:spcPts val="0"/>
                        </a:spcAft>
                        <a:buClrTx/>
                        <a:buSzTx/>
                        <a:buFontTx/>
                        <a:buNone/>
                        <a:tabLst/>
                      </a:pP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COVID Q&amp;A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u="none" strike="noStrike" cap="none" spc="0" baseline="0" dirty="0">
                          <a:solidFill>
                            <a:schemeClr val="tx1"/>
                          </a:solidFill>
                          <a:effectLst/>
                          <a:uFillTx/>
                          <a:latin typeface="Trebuchet MS" panose="020B0603020202020204" pitchFamily="34" charset="0"/>
                          <a:ea typeface="+mn-ea"/>
                          <a:cs typeface="+mn-cs"/>
                          <a:sym typeface="Calibri"/>
                          <a:hlinkClick r:id="rId6"/>
                        </a:rPr>
                        <a:t>https://illinois.webex.com/illinois/onstage/g.php?MTID=e256d87336db875da5401867770b44c4d</a:t>
                      </a:r>
                      <a:r>
                        <a:rPr lang="en-US" sz="1500" b="0" i="0" u="none" strike="noStrike" cap="none" spc="0" baseline="0" dirty="0">
                          <a:solidFill>
                            <a:schemeClr val="tx1"/>
                          </a:solidFill>
                          <a:effectLst/>
                          <a:uFillTx/>
                          <a:latin typeface="Trebuchet MS" panose="020B0603020202020204" pitchFamily="34" charset="0"/>
                          <a:ea typeface="+mn-ea"/>
                          <a:cs typeface="+mn-cs"/>
                          <a:sym typeface="Calibri"/>
                        </a:rPr>
                        <a:t> </a:t>
                      </a:r>
                    </a:p>
                  </a:txBody>
                  <a:tcPr anchor="ctr"/>
                </a:tc>
                <a:extLst>
                  <a:ext uri="{0D108BD9-81ED-4DB2-BD59-A6C34878D82A}">
                    <a16:rowId xmlns:a16="http://schemas.microsoft.com/office/drawing/2014/main" val="3862688705"/>
                  </a:ext>
                </a:extLst>
              </a:tr>
            </a:tbl>
          </a:graphicData>
        </a:graphic>
      </p:graphicFrame>
      <p:sp>
        <p:nvSpPr>
          <p:cNvPr id="5" name="Slide Number Placeholder 4">
            <a:extLst>
              <a:ext uri="{FF2B5EF4-FFF2-40B4-BE49-F238E27FC236}">
                <a16:creationId xmlns:a16="http://schemas.microsoft.com/office/drawing/2014/main" id="{055F0D56-94CB-F688-FE4E-D3DE46526C56}"/>
              </a:ext>
            </a:extLst>
          </p:cNvPr>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9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1247912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D4310-7FCB-008B-37F9-8467A7E2B5FD}"/>
              </a:ext>
            </a:extLst>
          </p:cNvPr>
          <p:cNvSpPr>
            <a:spLocks noGrp="1"/>
          </p:cNvSpPr>
          <p:nvPr>
            <p:ph type="title"/>
          </p:nvPr>
        </p:nvSpPr>
        <p:spPr>
          <a:xfrm>
            <a:off x="444499" y="619031"/>
            <a:ext cx="5262802" cy="1171721"/>
          </a:xfrm>
        </p:spPr>
        <p:txBody>
          <a:bodyPr vert="horz" lIns="91440" tIns="45720" rIns="91440" bIns="45720" rtlCol="0" anchor="ctr">
            <a:normAutofit/>
          </a:bodyPr>
          <a:lstStyle/>
          <a:p>
            <a:r>
              <a:rPr lang="en-US" sz="4800" dirty="0">
                <a:solidFill>
                  <a:srgbClr val="FFFFFF"/>
                </a:solidFill>
              </a:rPr>
              <a:t>Thank you! </a:t>
            </a:r>
            <a:endParaRPr lang="en-US" sz="48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DFBFA2D1-53E9-C176-5405-B8BDF79270E6}"/>
              </a:ext>
            </a:extLst>
          </p:cNvPr>
          <p:cNvSpPr txBox="1"/>
          <p:nvPr/>
        </p:nvSpPr>
        <p:spPr>
          <a:xfrm>
            <a:off x="4654944" y="3116004"/>
            <a:ext cx="4784942" cy="954107"/>
          </a:xfrm>
          <a:prstGeom prst="rect">
            <a:avLst/>
          </a:prstGeom>
          <a:noFill/>
        </p:spPr>
        <p:txBody>
          <a:bodyPr wrap="square" rtlCol="0">
            <a:spAutoFit/>
          </a:bodyPr>
          <a:lstStyle/>
          <a:p>
            <a:r>
              <a:rPr lang="en-US" sz="2800" dirty="0">
                <a:solidFill>
                  <a:schemeClr val="bg1"/>
                </a:solidFill>
              </a:rPr>
              <a:t>Please Type your Questions in the Chat Box. </a:t>
            </a:r>
          </a:p>
        </p:txBody>
      </p:sp>
      <p:sp>
        <p:nvSpPr>
          <p:cNvPr id="6" name="TextBox 5">
            <a:extLst>
              <a:ext uri="{FF2B5EF4-FFF2-40B4-BE49-F238E27FC236}">
                <a16:creationId xmlns:a16="http://schemas.microsoft.com/office/drawing/2014/main" id="{760BA7EE-5A15-1B87-B03E-9F63E9D755D9}"/>
              </a:ext>
            </a:extLst>
          </p:cNvPr>
          <p:cNvSpPr txBox="1"/>
          <p:nvPr/>
        </p:nvSpPr>
        <p:spPr>
          <a:xfrm>
            <a:off x="1799066" y="1871171"/>
            <a:ext cx="5711756" cy="1077218"/>
          </a:xfrm>
          <a:prstGeom prst="rect">
            <a:avLst/>
          </a:prstGeom>
          <a:noFill/>
        </p:spPr>
        <p:txBody>
          <a:bodyPr wrap="none" rtlCol="0">
            <a:spAutoFit/>
          </a:bodyPr>
          <a:lstStyle/>
          <a:p>
            <a:r>
              <a:rPr lang="en-US" sz="3200" dirty="0">
                <a:solidFill>
                  <a:srgbClr val="FFFFFF"/>
                </a:solidFill>
              </a:rPr>
              <a:t>We’ll Now Move to the Live Q&amp;A </a:t>
            </a:r>
          </a:p>
          <a:p>
            <a:r>
              <a:rPr lang="en-US" sz="3200" dirty="0">
                <a:solidFill>
                  <a:srgbClr val="FFFFFF"/>
                </a:solidFill>
              </a:rPr>
              <a:t>Portion of the Webinar.....</a:t>
            </a:r>
            <a:endParaRPr lang="en-US" sz="3200" dirty="0"/>
          </a:p>
        </p:txBody>
      </p:sp>
      <p:sp>
        <p:nvSpPr>
          <p:cNvPr id="7" name="TextBox 6">
            <a:extLst>
              <a:ext uri="{FF2B5EF4-FFF2-40B4-BE49-F238E27FC236}">
                <a16:creationId xmlns:a16="http://schemas.microsoft.com/office/drawing/2014/main" id="{59B5A4DA-F011-A59E-5CD1-DFEA6FD1EE35}"/>
              </a:ext>
            </a:extLst>
          </p:cNvPr>
          <p:cNvSpPr txBox="1"/>
          <p:nvPr/>
        </p:nvSpPr>
        <p:spPr>
          <a:xfrm>
            <a:off x="708188" y="5170454"/>
            <a:ext cx="9748887" cy="830997"/>
          </a:xfrm>
          <a:prstGeom prst="rect">
            <a:avLst/>
          </a:prstGeom>
          <a:noFill/>
        </p:spPr>
        <p:txBody>
          <a:bodyPr wrap="none" rtlCol="0">
            <a:spAutoFit/>
          </a:bodyPr>
          <a:lstStyle/>
          <a:p>
            <a:r>
              <a:rPr lang="en-US" sz="2400" dirty="0">
                <a:solidFill>
                  <a:schemeClr val="bg1"/>
                </a:solidFill>
              </a:rPr>
              <a:t>If We’re Unable to Answer your Question, </a:t>
            </a:r>
          </a:p>
          <a:p>
            <a:r>
              <a:rPr lang="en-US" sz="2400" dirty="0">
                <a:solidFill>
                  <a:schemeClr val="bg1"/>
                </a:solidFill>
              </a:rPr>
              <a:t>								    Please Send it to </a:t>
            </a:r>
            <a:r>
              <a:rPr lang="en-US" sz="24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DPH.COVIDHAI@Illinois.gov</a:t>
            </a:r>
            <a:r>
              <a:rPr lang="en-US" sz="2400" dirty="0">
                <a:solidFill>
                  <a:schemeClr val="accent1">
                    <a:lumMod val="60000"/>
                    <a:lumOff val="40000"/>
                  </a:schemeClr>
                </a:solidFill>
              </a:rPr>
              <a:t> </a:t>
            </a:r>
          </a:p>
        </p:txBody>
      </p:sp>
      <p:pic>
        <p:nvPicPr>
          <p:cNvPr id="3" name="Picture 2" descr="Logo&#10;&#10;Description automatically generated">
            <a:extLst>
              <a:ext uri="{FF2B5EF4-FFF2-40B4-BE49-F238E27FC236}">
                <a16:creationId xmlns:a16="http://schemas.microsoft.com/office/drawing/2014/main" id="{6DA4FD47-EB8D-B47F-00B4-79839A8CCB6C}"/>
              </a:ext>
            </a:extLst>
          </p:cNvPr>
          <p:cNvPicPr>
            <a:picLocks noChangeAspect="1"/>
          </p:cNvPicPr>
          <p:nvPr/>
        </p:nvPicPr>
        <p:blipFill>
          <a:blip r:embed="rId3">
            <a:alphaModFix amt="41000"/>
          </a:blip>
          <a:stretch>
            <a:fillRect/>
          </a:stretch>
        </p:blipFill>
        <p:spPr>
          <a:xfrm>
            <a:off x="8564816" y="129382"/>
            <a:ext cx="3557190" cy="1075509"/>
          </a:xfrm>
          <a:prstGeom prst="rect">
            <a:avLst/>
          </a:prstGeom>
        </p:spPr>
      </p:pic>
    </p:spTree>
    <p:extLst>
      <p:ext uri="{BB962C8B-B14F-4D97-AF65-F5344CB8AC3E}">
        <p14:creationId xmlns:p14="http://schemas.microsoft.com/office/powerpoint/2010/main" val="2084181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p:cNvSpPr txBox="1">
            <a:spLocks noGrp="1"/>
          </p:cNvSpPr>
          <p:nvPr>
            <p:ph type="title"/>
          </p:nvPr>
        </p:nvSpPr>
        <p:spPr>
          <a:xfrm>
            <a:off x="609600" y="76200"/>
            <a:ext cx="10972800" cy="1143000"/>
          </a:xfrm>
          <a:prstGeom prst="rect">
            <a:avLst/>
          </a:prstGeom>
        </p:spPr>
        <p:txBody>
          <a:bodyPr>
            <a:normAutofit/>
          </a:bodyPr>
          <a:lstStyle/>
          <a:p>
            <a:r>
              <a:rPr dirty="0"/>
              <a:t>Open Q&amp;A</a:t>
            </a:r>
          </a:p>
        </p:txBody>
      </p:sp>
      <p:sp>
        <p:nvSpPr>
          <p:cNvPr id="187" name="Content Placeholder 5"/>
          <p:cNvSpPr txBox="1">
            <a:spLocks noGrp="1"/>
          </p:cNvSpPr>
          <p:nvPr>
            <p:ph type="body" idx="1"/>
          </p:nvPr>
        </p:nvSpPr>
        <p:spPr>
          <a:xfrm>
            <a:off x="609600" y="2533264"/>
            <a:ext cx="11062996" cy="2822972"/>
          </a:xfrm>
          <a:prstGeom prst="rect">
            <a:avLst/>
          </a:prstGeom>
        </p:spPr>
        <p:txBody>
          <a:bodyPr/>
          <a:lstStyle/>
          <a:p>
            <a:pPr marL="0" indent="0" algn="ctr">
              <a:buSzTx/>
              <a:buNone/>
            </a:pPr>
            <a:r>
              <a:rPr sz="2800" dirty="0"/>
              <a:t>Submit questions via Q&amp;A pod to </a:t>
            </a:r>
            <a:r>
              <a:rPr sz="2800" b="1" dirty="0"/>
              <a:t>All Panelists</a:t>
            </a:r>
            <a:endParaRPr lang="en-US" sz="2800" b="1" dirty="0"/>
          </a:p>
          <a:p>
            <a:pPr marL="0" indent="0" algn="ctr">
              <a:buSzTx/>
              <a:buNone/>
            </a:pPr>
            <a:endParaRPr lang="en-US" b="1" dirty="0"/>
          </a:p>
          <a:p>
            <a:pPr marL="0" indent="0" algn="ctr">
              <a:buSzTx/>
              <a:buNone/>
            </a:pPr>
            <a:endParaRPr lang="en-US" b="1" dirty="0"/>
          </a:p>
          <a:p>
            <a:pPr marL="0" indent="0" algn="ctr">
              <a:buSzTx/>
              <a:buNone/>
            </a:pPr>
            <a:r>
              <a:rPr lang="en-US" sz="2400" b="1" dirty="0"/>
              <a:t>Please do not resubmit a single question multiple times</a:t>
            </a:r>
            <a:endParaRPr sz="2400" b="1" dirty="0"/>
          </a:p>
          <a:p>
            <a:pPr marL="0" indent="0" algn="ctr">
              <a:buSzTx/>
              <a:buNone/>
              <a:defRPr b="1"/>
            </a:pPr>
            <a:endParaRPr b="1" dirty="0"/>
          </a:p>
          <a:p>
            <a:pPr marL="0" indent="0" algn="ctr">
              <a:buSzTx/>
              <a:buNone/>
              <a:defRPr b="1"/>
            </a:pPr>
            <a:endParaRPr lang="en-US" b="1" dirty="0"/>
          </a:p>
        </p:txBody>
      </p:sp>
      <p:sp>
        <p:nvSpPr>
          <p:cNvPr id="188" name="TextBox 3"/>
          <p:cNvSpPr txBox="1"/>
          <p:nvPr/>
        </p:nvSpPr>
        <p:spPr>
          <a:xfrm>
            <a:off x="3880490" y="5395526"/>
            <a:ext cx="4431019"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p>
            <a:r>
              <a:rPr sz="1350" b="1" dirty="0"/>
              <a:t>Slides and recording will be made available after the session.</a:t>
            </a:r>
          </a:p>
        </p:txBody>
      </p:sp>
      <p:sp>
        <p:nvSpPr>
          <p:cNvPr id="2" name="Slide Number Placeholder 1">
            <a:extLst>
              <a:ext uri="{FF2B5EF4-FFF2-40B4-BE49-F238E27FC236}">
                <a16:creationId xmlns:a16="http://schemas.microsoft.com/office/drawing/2014/main" id="{D0BAC4EE-67A4-5702-0924-E5D21D81B5EC}"/>
              </a:ext>
            </a:extLst>
          </p:cNvPr>
          <p:cNvSpPr>
            <a:spLocks noGrp="1"/>
          </p:cNvSpPr>
          <p:nvPr>
            <p:ph type="sldNum" sz="quarter" idx="2"/>
          </p:nvPr>
        </p:nvSpPr>
        <p:spPr/>
        <p:txBody>
          <a:bodyPr/>
          <a:lstStyle/>
          <a:p>
            <a:fld id="{86CB4B4D-7CA3-9044-876B-883B54F8677D}" type="slidenum">
              <a:rPr lang="en-US" smtClean="0"/>
              <a:t>41</a:t>
            </a:fld>
            <a:endParaRPr lang="en-US"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838200" y="126135"/>
            <a:ext cx="10515600" cy="1325563"/>
          </a:xfrm>
          <a:prstGeom prst="rect">
            <a:avLst/>
          </a:prstGeom>
        </p:spPr>
        <p:txBody>
          <a:bodyPr>
            <a:normAutofit/>
          </a:bodyPr>
          <a:lstStyle/>
          <a:p>
            <a:pPr algn="ctr" defTabSz="685800">
              <a:lnSpc>
                <a:spcPct val="100000"/>
              </a:lnSpc>
              <a:spcBef>
                <a:spcPts val="0"/>
              </a:spcBef>
            </a:pPr>
            <a:r>
              <a:rPr sz="4000" b="1" dirty="0">
                <a:solidFill>
                  <a:srgbClr val="20527C"/>
                </a:solidFill>
                <a:latin typeface="Calibri" panose="020F0502020204030204" pitchFamily="34" charset="0"/>
                <a:cs typeface="Calibri" panose="020F0502020204030204" pitchFamily="34" charset="0"/>
                <a:sym typeface="Calibri"/>
              </a:rPr>
              <a:t>Reminder</a:t>
            </a:r>
            <a:r>
              <a:rPr lang="en-US" sz="4000" b="1" dirty="0">
                <a:solidFill>
                  <a:srgbClr val="20527C"/>
                </a:solidFill>
                <a:latin typeface="Calibri" panose="020F0502020204030204" pitchFamily="34" charset="0"/>
                <a:cs typeface="Calibri" panose="020F0502020204030204" pitchFamily="34" charset="0"/>
                <a:sym typeface="Calibri"/>
              </a:rPr>
              <a:t>s</a:t>
            </a:r>
            <a:endParaRPr sz="4000" b="1" dirty="0">
              <a:solidFill>
                <a:srgbClr val="20527C"/>
              </a:solidFill>
              <a:latin typeface="Calibri" panose="020F0502020204030204" pitchFamily="34" charset="0"/>
              <a:cs typeface="Calibri" panose="020F0502020204030204" pitchFamily="34" charset="0"/>
              <a:sym typeface="Calibri"/>
            </a:endParaRPr>
          </a:p>
        </p:txBody>
      </p:sp>
      <p:sp>
        <p:nvSpPr>
          <p:cNvPr id="191" name="Content Placeholder 2"/>
          <p:cNvSpPr txBox="1">
            <a:spLocks noGrp="1"/>
          </p:cNvSpPr>
          <p:nvPr>
            <p:ph type="body" idx="1"/>
          </p:nvPr>
        </p:nvSpPr>
        <p:spPr>
          <a:xfrm>
            <a:off x="908180" y="1205346"/>
            <a:ext cx="10375640" cy="5235574"/>
          </a:xfrm>
          <a:prstGeom prst="rect">
            <a:avLst/>
          </a:prstGeom>
        </p:spPr>
        <p:txBody>
          <a:bodyPr>
            <a:normAutofit/>
          </a:bodyPr>
          <a:lstStyle/>
          <a:p>
            <a:pPr marL="457200" lvl="1" indent="0">
              <a:buNone/>
            </a:pPr>
            <a:endParaRPr lang="en-US" sz="2800" dirty="0"/>
          </a:p>
          <a:p>
            <a:pPr>
              <a:buSzTx/>
            </a:pPr>
            <a:r>
              <a:rPr lang="en-US" sz="2800" dirty="0"/>
              <a:t>SIREN Registration</a:t>
            </a:r>
          </a:p>
          <a:p>
            <a:pPr lvl="1">
              <a:buSzTx/>
            </a:pPr>
            <a:r>
              <a:rPr lang="en-US" dirty="0"/>
              <a:t>To receive situational awareness from IDPH, please use this link to guide you to the correct registration instructions for your public health related classification: </a:t>
            </a:r>
            <a:r>
              <a:rPr lang="en-US" u="sng" dirty="0">
                <a:solidFill>
                  <a:srgbClr val="0000FF"/>
                </a:solidFill>
                <a:uFill>
                  <a:solidFill>
                    <a:srgbClr val="0000FF"/>
                  </a:solidFill>
                </a:uFill>
                <a:hlinkClick r:id="rId3"/>
              </a:rPr>
              <a:t>http://www.dph.illinois.gov/siren</a:t>
            </a:r>
            <a:r>
              <a:rPr lang="en-US" dirty="0"/>
              <a:t> </a:t>
            </a:r>
          </a:p>
          <a:p>
            <a:pPr>
              <a:buSzTx/>
            </a:pPr>
            <a:endParaRPr lang="en-US" dirty="0"/>
          </a:p>
          <a:p>
            <a:pPr>
              <a:buSzTx/>
            </a:pPr>
            <a:r>
              <a:rPr lang="en-US" sz="2800" dirty="0"/>
              <a:t>NHSN Assistance:   </a:t>
            </a:r>
          </a:p>
          <a:p>
            <a:pPr lvl="1">
              <a:buSzTx/>
            </a:pPr>
            <a:r>
              <a:rPr lang="en-US" dirty="0"/>
              <a:t>Contact Telligen: </a:t>
            </a:r>
            <a:r>
              <a:rPr lang="en-US" b="1" dirty="0"/>
              <a:t>nursinghome@telligen.com­</a:t>
            </a:r>
          </a:p>
          <a:p>
            <a:pPr lvl="1">
              <a:buSzTx/>
            </a:pPr>
            <a:endParaRPr lang="en-US" b="1" dirty="0"/>
          </a:p>
          <a:p>
            <a:pPr marL="0" indent="137159">
              <a:buSzTx/>
              <a:buNone/>
            </a:pPr>
            <a:endParaRPr dirty="0"/>
          </a:p>
        </p:txBody>
      </p:sp>
      <p:sp>
        <p:nvSpPr>
          <p:cNvPr id="2" name="Slide Number Placeholder 1">
            <a:extLst>
              <a:ext uri="{FF2B5EF4-FFF2-40B4-BE49-F238E27FC236}">
                <a16:creationId xmlns:a16="http://schemas.microsoft.com/office/drawing/2014/main" id="{7105CE95-8830-97EF-92D5-3222E62DD370}"/>
              </a:ext>
            </a:extLst>
          </p:cNvPr>
          <p:cNvSpPr>
            <a:spLocks noGrp="1"/>
          </p:cNvSpPr>
          <p:nvPr>
            <p:ph type="sldNum" sz="quarter" idx="12"/>
          </p:nvPr>
        </p:nvSpPr>
        <p:spPr/>
        <p:txBody>
          <a:bodyPr/>
          <a:lstStyle/>
          <a:p>
            <a:fld id="{1A5FA372-4396-430C-95F5-E170515E27C4}" type="slidenum">
              <a:rPr lang="en-US" smtClean="0"/>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8E0EA6-BDFE-9FEA-2CB7-2968A68BD88C}"/>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F3F5A1E7-3C11-4126-49C3-39990E1709C6}"/>
              </a:ext>
            </a:extLst>
          </p:cNvPr>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9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4" name="Title 3">
            <a:extLst>
              <a:ext uri="{FF2B5EF4-FFF2-40B4-BE49-F238E27FC236}">
                <a16:creationId xmlns:a16="http://schemas.microsoft.com/office/drawing/2014/main" id="{B400958E-D38F-90C6-9EBA-2F008A1D6EFB}"/>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E235632C-FF6F-53B1-01C7-93C1ECBF0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A2F96C5-9A4A-29B3-5D5F-5116E4FE3845}"/>
              </a:ext>
            </a:extLst>
          </p:cNvPr>
          <p:cNvSpPr txBox="1"/>
          <p:nvPr/>
        </p:nvSpPr>
        <p:spPr>
          <a:xfrm>
            <a:off x="957104" y="76200"/>
            <a:ext cx="6307853"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a:cs typeface="Calibri"/>
                <a:sym typeface="Calibri"/>
                <a:hlinkClick r:id="rId4">
                  <a:extLst>
                    <a:ext uri="{A12FA001-AC4F-418D-AE19-62706E023703}">
                      <ahyp:hlinkClr xmlns:ahyp="http://schemas.microsoft.com/office/drawing/2018/hyperlinkcolor" val="tx"/>
                    </a:ext>
                  </a:extLst>
                </a:hlinkClick>
              </a:rPr>
              <a:t>https://www.ihca.com/files/Education/2023/Building%20An%20Infection%20Prevention%20Program-Jan%202023.pdf</a:t>
            </a:r>
            <a:r>
              <a:rPr kumimoji="0" lang="en-US" sz="1600" b="0" i="0" u="none" strike="noStrike" kern="0" cap="none" spc="0" normalizeH="0" baseline="0" noProof="0" dirty="0">
                <a:ln>
                  <a:noFill/>
                </a:ln>
                <a:solidFill>
                  <a:srgbClr val="FFFFFF"/>
                </a:solidFill>
                <a:effectLst/>
                <a:uLnTx/>
                <a:uFillTx/>
                <a:latin typeface="Calibri"/>
                <a:cs typeface="Calibri"/>
                <a:sym typeface="Calibri"/>
              </a:rPr>
              <a:t> </a:t>
            </a:r>
          </a:p>
        </p:txBody>
      </p:sp>
    </p:spTree>
    <p:extLst>
      <p:ext uri="{BB962C8B-B14F-4D97-AF65-F5344CB8AC3E}">
        <p14:creationId xmlns:p14="http://schemas.microsoft.com/office/powerpoint/2010/main" val="42869892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8F95FA-32F4-42AC-B9CF-EF26E23F1716}"/>
              </a:ext>
            </a:extLst>
          </p:cNvPr>
          <p:cNvSpPr>
            <a:spLocks noGrp="1"/>
          </p:cNvSpPr>
          <p:nvPr>
            <p:ph type="subTitle" idx="1"/>
          </p:nvPr>
        </p:nvSpPr>
        <p:spPr>
          <a:xfrm>
            <a:off x="1117415" y="4217980"/>
            <a:ext cx="6868800" cy="801101"/>
          </a:xfrm>
        </p:spPr>
        <p:txBody>
          <a:bodyPr/>
          <a:lstStyle/>
          <a:p>
            <a:pPr>
              <a:lnSpc>
                <a:spcPct val="100000"/>
              </a:lnSpc>
              <a:spcBef>
                <a:spcPts val="0"/>
              </a:spcBef>
            </a:pPr>
            <a:r>
              <a:rPr lang="en-US" sz="2000" dirty="0"/>
              <a:t>Catherine A. Counard, MD, MPH</a:t>
            </a:r>
          </a:p>
          <a:p>
            <a:pPr>
              <a:lnSpc>
                <a:spcPct val="100000"/>
              </a:lnSpc>
              <a:spcBef>
                <a:spcPts val="0"/>
              </a:spcBef>
            </a:pPr>
            <a:r>
              <a:rPr lang="en-US" sz="2000" dirty="0"/>
              <a:t>State Medical Officer/ODC</a:t>
            </a:r>
          </a:p>
          <a:p>
            <a:pPr>
              <a:lnSpc>
                <a:spcPct val="100000"/>
              </a:lnSpc>
              <a:spcBef>
                <a:spcPts val="0"/>
              </a:spcBef>
            </a:pPr>
            <a:r>
              <a:rPr lang="en-US" sz="2000" dirty="0"/>
              <a:t>01/13/23</a:t>
            </a:r>
          </a:p>
        </p:txBody>
      </p:sp>
      <p:sp>
        <p:nvSpPr>
          <p:cNvPr id="4" name="Title 3">
            <a:extLst>
              <a:ext uri="{FF2B5EF4-FFF2-40B4-BE49-F238E27FC236}">
                <a16:creationId xmlns:a16="http://schemas.microsoft.com/office/drawing/2014/main" id="{8258F483-CA6E-486B-9388-C4C3BCC7D205}"/>
              </a:ext>
            </a:extLst>
          </p:cNvPr>
          <p:cNvSpPr>
            <a:spLocks noGrp="1"/>
          </p:cNvSpPr>
          <p:nvPr>
            <p:ph type="ctrTitle"/>
          </p:nvPr>
        </p:nvSpPr>
        <p:spPr>
          <a:xfrm>
            <a:off x="1117415" y="1667981"/>
            <a:ext cx="7020745" cy="1944078"/>
          </a:xfrm>
        </p:spPr>
        <p:txBody>
          <a:bodyPr>
            <a:normAutofit fontScale="90000"/>
          </a:bodyPr>
          <a:lstStyle/>
          <a:p>
            <a:r>
              <a:rPr lang="en-US" dirty="0"/>
              <a:t>COVID-19 Q&amp;A:</a:t>
            </a:r>
            <a:br>
              <a:rPr lang="en-US" dirty="0"/>
            </a:br>
            <a:r>
              <a:rPr lang="en-US" dirty="0"/>
              <a:t>EOs, ERs, Reporting,</a:t>
            </a:r>
            <a:br>
              <a:rPr lang="en-US" dirty="0"/>
            </a:br>
            <a:r>
              <a:rPr lang="en-US" dirty="0"/>
              <a:t>Therapeutics </a:t>
            </a:r>
          </a:p>
        </p:txBody>
      </p:sp>
    </p:spTree>
    <p:extLst>
      <p:ext uri="{BB962C8B-B14F-4D97-AF65-F5344CB8AC3E}">
        <p14:creationId xmlns:p14="http://schemas.microsoft.com/office/powerpoint/2010/main" val="2699776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c 3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4D14E83-EA6E-4E36-9A64-5ABD6EB9B0CE}"/>
              </a:ext>
            </a:extLst>
          </p:cNvPr>
          <p:cNvSpPr>
            <a:spLocks noGrp="1"/>
          </p:cNvSpPr>
          <p:nvPr>
            <p:ph type="title"/>
          </p:nvPr>
        </p:nvSpPr>
        <p:spPr>
          <a:xfrm>
            <a:off x="6759413" y="2076857"/>
            <a:ext cx="5048219" cy="2704286"/>
          </a:xfrm>
        </p:spPr>
        <p:txBody>
          <a:bodyPr vert="horz" lIns="91440" tIns="45720" rIns="91440" bIns="45720" rtlCol="0" anchor="b">
            <a:normAutofit/>
          </a:bodyPr>
          <a:lstStyle/>
          <a:p>
            <a:pPr defTabSz="914400">
              <a:lnSpc>
                <a:spcPct val="90000"/>
              </a:lnSpc>
              <a:spcBef>
                <a:spcPct val="0"/>
              </a:spcBef>
            </a:pPr>
            <a:r>
              <a:rPr lang="en-US" sz="4800" kern="1200" dirty="0">
                <a:solidFill>
                  <a:srgbClr val="FFFFFF"/>
                </a:solidFill>
                <a:latin typeface="+mj-lt"/>
                <a:ea typeface="+mj-ea"/>
                <a:cs typeface="+mj-cs"/>
              </a:rPr>
              <a:t>Executive Orders &amp; </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Emergency Rules</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sp>
        <p:nvSpPr>
          <p:cNvPr id="35" name="Oval 3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DB1DDB8-3471-42E6-8371-7DAC81A4C3D9}"/>
              </a:ext>
            </a:extLst>
          </p:cNvPr>
          <p:cNvSpPr>
            <a:spLocks noGrp="1"/>
          </p:cNvSpPr>
          <p:nvPr>
            <p:ph type="sldNum" sz="quarter" idx="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86CB4B4D-7CA3-9044-876B-883B54F8677D}" type="slidenum">
              <a:rPr kumimoji="0" lang="en-US" sz="1200"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7</a:t>
            </a:fld>
            <a:endParaRPr kumimoji="0" lang="en-US" sz="1200" b="0" i="0" u="none" strike="noStrike" cap="none" spc="0" normalizeH="0" baseline="0" noProof="0">
              <a:ln>
                <a:noFill/>
              </a:ln>
              <a:solidFill>
                <a:srgbClr val="FFFFFF"/>
              </a:solidFill>
              <a:effectLst/>
              <a:uLnTx/>
              <a:uFillTx/>
            </a:endParaRPr>
          </a:p>
        </p:txBody>
      </p:sp>
      <p:pic>
        <p:nvPicPr>
          <p:cNvPr id="5" name="Graphic 4" descr="Contract with solid fill">
            <a:extLst>
              <a:ext uri="{FF2B5EF4-FFF2-40B4-BE49-F238E27FC236}">
                <a16:creationId xmlns:a16="http://schemas.microsoft.com/office/drawing/2014/main" id="{1E5DD20D-DDB5-4FFC-8BF2-337A0C8F67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2482" y="1727200"/>
            <a:ext cx="3403600" cy="3403600"/>
          </a:xfrm>
          <a:prstGeom prst="rect">
            <a:avLst/>
          </a:prstGeom>
        </p:spPr>
      </p:pic>
    </p:spTree>
    <p:extLst>
      <p:ext uri="{BB962C8B-B14F-4D97-AF65-F5344CB8AC3E}">
        <p14:creationId xmlns:p14="http://schemas.microsoft.com/office/powerpoint/2010/main" val="29761397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D7BC5-66F5-4112-8ED7-1F7ED050346F}"/>
              </a:ext>
            </a:extLst>
          </p:cNvPr>
          <p:cNvSpPr>
            <a:spLocks noGrp="1"/>
          </p:cNvSpPr>
          <p:nvPr>
            <p:ph type="body" idx="1"/>
          </p:nvPr>
        </p:nvSpPr>
        <p:spPr>
          <a:xfrm>
            <a:off x="8202583" y="1046481"/>
            <a:ext cx="3606800" cy="4955845"/>
          </a:xfrm>
        </p:spPr>
        <p:txBody>
          <a:bodyPr>
            <a:normAutofit lnSpcReduction="10000"/>
          </a:bodyPr>
          <a:lstStyle/>
          <a:p>
            <a:r>
              <a:rPr lang="en-US" dirty="0"/>
              <a:t>Renewed 1/6/23 for 30 days – in  effect until February 4, 4023</a:t>
            </a:r>
          </a:p>
          <a:p>
            <a:pPr marL="0" indent="0">
              <a:buNone/>
            </a:pPr>
            <a:endParaRPr lang="en-US" sz="1600" dirty="0"/>
          </a:p>
          <a:p>
            <a:r>
              <a:rPr lang="en-US" dirty="0"/>
              <a:t>Emergency Rules remain in effect</a:t>
            </a:r>
          </a:p>
          <a:p>
            <a:pPr marL="0" indent="0">
              <a:buNone/>
            </a:pPr>
            <a:endParaRPr lang="en-US" sz="1600" dirty="0"/>
          </a:p>
          <a:p>
            <a:r>
              <a:rPr lang="en-US" dirty="0">
                <a:hlinkClick r:id="rId2"/>
              </a:rPr>
              <a:t>Link to Jan. 6, 2023 Disaster Proclamation</a:t>
            </a:r>
            <a:endParaRPr lang="en-US" dirty="0"/>
          </a:p>
          <a:p>
            <a:pPr marL="0" indent="0">
              <a:buNone/>
            </a:pPr>
            <a:endParaRPr lang="en-US" sz="1600" dirty="0"/>
          </a:p>
          <a:p>
            <a:r>
              <a:rPr lang="en-US" dirty="0">
                <a:hlinkClick r:id="rId3"/>
              </a:rPr>
              <a:t>Link to Jan. 6, 2023 Executive Orders</a:t>
            </a:r>
            <a:endParaRPr lang="en-US" dirty="0"/>
          </a:p>
          <a:p>
            <a:endParaRPr lang="en-US" dirty="0"/>
          </a:p>
        </p:txBody>
      </p:sp>
      <p:sp>
        <p:nvSpPr>
          <p:cNvPr id="3" name="Slide Number Placeholder 2">
            <a:extLst>
              <a:ext uri="{FF2B5EF4-FFF2-40B4-BE49-F238E27FC236}">
                <a16:creationId xmlns:a16="http://schemas.microsoft.com/office/drawing/2014/main" id="{E7399A8A-7BDD-4F89-858C-2D1C9D9216EA}"/>
              </a:ext>
            </a:extLst>
          </p:cNvPr>
          <p:cNvSpPr>
            <a:spLocks noGrp="1"/>
          </p:cNvSpPr>
          <p:nvPr>
            <p:ph type="sldNum" sz="quarter" idx="2"/>
          </p:nvPr>
        </p:nvSpPr>
        <p:spPr/>
        <p:txBody>
          <a:bodyPr/>
          <a:lstStyle/>
          <a:p>
            <a:fld id="{86CB4B4D-7CA3-9044-876B-883B54F8677D}" type="slidenum">
              <a:rPr lang="en-US" smtClean="0"/>
              <a:t>8</a:t>
            </a:fld>
            <a:endParaRPr lang="en-US" dirty="0"/>
          </a:p>
        </p:txBody>
      </p:sp>
      <p:sp>
        <p:nvSpPr>
          <p:cNvPr id="4" name="Title 3">
            <a:extLst>
              <a:ext uri="{FF2B5EF4-FFF2-40B4-BE49-F238E27FC236}">
                <a16:creationId xmlns:a16="http://schemas.microsoft.com/office/drawing/2014/main" id="{724411A3-CBFB-493D-AEB2-B266301EFE8B}"/>
              </a:ext>
            </a:extLst>
          </p:cNvPr>
          <p:cNvSpPr>
            <a:spLocks noGrp="1"/>
          </p:cNvSpPr>
          <p:nvPr>
            <p:ph type="title"/>
          </p:nvPr>
        </p:nvSpPr>
        <p:spPr/>
        <p:txBody>
          <a:bodyPr/>
          <a:lstStyle/>
          <a:p>
            <a:r>
              <a:rPr lang="en-US" dirty="0"/>
              <a:t>COVID-19 Disaster Proclamation Renewed</a:t>
            </a:r>
          </a:p>
        </p:txBody>
      </p:sp>
      <p:pic>
        <p:nvPicPr>
          <p:cNvPr id="6" name="Picture 5">
            <a:extLst>
              <a:ext uri="{FF2B5EF4-FFF2-40B4-BE49-F238E27FC236}">
                <a16:creationId xmlns:a16="http://schemas.microsoft.com/office/drawing/2014/main" id="{1480B6C9-65FD-4634-ACEE-1E3B6CC57117}"/>
              </a:ext>
            </a:extLst>
          </p:cNvPr>
          <p:cNvPicPr>
            <a:picLocks noChangeAspect="1"/>
          </p:cNvPicPr>
          <p:nvPr/>
        </p:nvPicPr>
        <p:blipFill rotWithShape="1">
          <a:blip r:embed="rId4"/>
          <a:srcRect l="22250" t="16297" r="23416" b="15259"/>
          <a:stretch/>
        </p:blipFill>
        <p:spPr>
          <a:xfrm>
            <a:off x="467359" y="1046481"/>
            <a:ext cx="7600638" cy="5385728"/>
          </a:xfrm>
          <a:prstGeom prst="rect">
            <a:avLst/>
          </a:prstGeom>
          <a:ln>
            <a:solidFill>
              <a:srgbClr val="002060"/>
            </a:solidFill>
          </a:ln>
        </p:spPr>
      </p:pic>
    </p:spTree>
    <p:extLst>
      <p:ext uri="{BB962C8B-B14F-4D97-AF65-F5344CB8AC3E}">
        <p14:creationId xmlns:p14="http://schemas.microsoft.com/office/powerpoint/2010/main" val="30512459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53E63-8DB3-4C87-9709-529D5227B19F}"/>
              </a:ext>
            </a:extLst>
          </p:cNvPr>
          <p:cNvSpPr>
            <a:spLocks noGrp="1"/>
          </p:cNvSpPr>
          <p:nvPr>
            <p:ph type="body" idx="1"/>
          </p:nvPr>
        </p:nvSpPr>
        <p:spPr/>
        <p:txBody>
          <a:bodyPr>
            <a:normAutofit/>
          </a:bodyPr>
          <a:lstStyle/>
          <a:p>
            <a:pPr marL="257175" marR="0" lvl="0" indent="-257175" algn="l" defTabSz="685800" rtl="0" eaLnBrk="1" fontAlgn="auto" latinLnBrk="0" hangingPunct="1">
              <a:lnSpc>
                <a:spcPct val="100000"/>
              </a:lnSpc>
              <a:spcBef>
                <a:spcPts val="450"/>
              </a:spcBef>
              <a:spcAft>
                <a:spcPts val="0"/>
              </a:spcAft>
              <a:buClrTx/>
              <a:buSzPct val="100000"/>
              <a:buFont typeface="Arial"/>
              <a:buChar char="•"/>
              <a:tabLst/>
              <a:defRPr/>
            </a:pPr>
            <a:r>
              <a:rPr kumimoji="0" lang="en-US" i="0" u="none" strike="noStrike" kern="0" cap="none" spc="0" normalizeH="0" baseline="0" noProof="0" dirty="0">
                <a:ln>
                  <a:noFill/>
                </a:ln>
                <a:solidFill>
                  <a:schemeClr val="tx1"/>
                </a:solidFill>
                <a:effectLst/>
                <a:uLnTx/>
                <a:uFillTx/>
                <a:cs typeface="Calibri"/>
                <a:sym typeface="Calibri"/>
              </a:rPr>
              <a:t>Emergency Rules for Ill. Adm. Code, Title 77, parts 295, 300, 330, 340, 350, 370, 380, 390 were renewed for 150 days.  Effective 12/11 (300), 12/12 (all others)  </a:t>
            </a:r>
            <a:r>
              <a:rPr kumimoji="0" lang="en-US" i="0" u="none" strike="noStrike" kern="0" cap="none" spc="0" normalizeH="0" baseline="0" noProof="0" dirty="0">
                <a:ln>
                  <a:noFill/>
                </a:ln>
                <a:solidFill>
                  <a:schemeClr val="tx1"/>
                </a:solidFill>
                <a:effectLst/>
                <a:uLnTx/>
                <a:uFillTx/>
                <a:cs typeface="Calibri"/>
                <a:sym typeface="Calibri"/>
                <a:hlinkClick r:id="rId2"/>
              </a:rPr>
              <a:t>Illinois Register Vol. 46, Issue 52, Dec. 27, 2022</a:t>
            </a:r>
            <a:endParaRPr kumimoji="0" lang="en-US" i="0" u="none" strike="noStrike" kern="0" cap="none" spc="0" normalizeH="0" baseline="0" noProof="0" dirty="0">
              <a:ln>
                <a:noFill/>
              </a:ln>
              <a:solidFill>
                <a:schemeClr val="tx1"/>
              </a:solidFill>
              <a:effectLst/>
              <a:uLnTx/>
              <a:uFillTx/>
              <a:cs typeface="Calibri"/>
              <a:sym typeface="Calibri"/>
            </a:endParaRPr>
          </a:p>
          <a:p>
            <a:pPr marL="0" marR="0" lvl="0" indent="0" algn="l" defTabSz="685800" rtl="0" eaLnBrk="1" fontAlgn="auto" latinLnBrk="0" hangingPunct="1">
              <a:lnSpc>
                <a:spcPct val="100000"/>
              </a:lnSpc>
              <a:spcBef>
                <a:spcPts val="450"/>
              </a:spcBef>
              <a:spcAft>
                <a:spcPts val="0"/>
              </a:spcAft>
              <a:buClrTx/>
              <a:buSzPct val="100000"/>
              <a:buNone/>
              <a:tabLst/>
              <a:defRPr/>
            </a:pPr>
            <a:endParaRPr kumimoji="0" lang="en-US" sz="2000" i="0" u="none" strike="noStrike" kern="0" cap="none" spc="0" normalizeH="0" baseline="0" noProof="0" dirty="0">
              <a:ln>
                <a:noFill/>
              </a:ln>
              <a:solidFill>
                <a:schemeClr val="tx1"/>
              </a:solidFill>
              <a:effectLst/>
              <a:uLnTx/>
              <a:uFillTx/>
              <a:cs typeface="Calibri"/>
              <a:sym typeface="Calibri"/>
            </a:endParaRPr>
          </a:p>
          <a:p>
            <a:pPr marL="257175" marR="0" lvl="0" indent="-257175" algn="l" defTabSz="685800" rtl="0" eaLnBrk="1" fontAlgn="auto" latinLnBrk="0" hangingPunct="1">
              <a:lnSpc>
                <a:spcPct val="100000"/>
              </a:lnSpc>
              <a:spcBef>
                <a:spcPts val="450"/>
              </a:spcBef>
              <a:spcAft>
                <a:spcPts val="0"/>
              </a:spcAft>
              <a:buClrTx/>
              <a:buSzPct val="100000"/>
              <a:buFont typeface="Arial"/>
              <a:buChar char="•"/>
              <a:tabLst/>
              <a:defRPr/>
            </a:pPr>
            <a:r>
              <a:rPr kumimoji="0" lang="en-US" i="0" u="none" strike="noStrike" kern="0" cap="none" spc="0" normalizeH="0" baseline="0" noProof="0" dirty="0">
                <a:ln>
                  <a:noFill/>
                </a:ln>
                <a:solidFill>
                  <a:schemeClr val="tx1"/>
                </a:solidFill>
                <a:effectLst/>
                <a:uLnTx/>
                <a:uFillTx/>
                <a:cs typeface="Calibri"/>
                <a:sym typeface="Calibri"/>
              </a:rPr>
              <a:t>All licensed facilities must report </a:t>
            </a:r>
            <a:r>
              <a:rPr kumimoji="0" lang="en-US" b="1" i="0" strike="noStrike" kern="0" cap="none" spc="0" normalizeH="0" baseline="0" noProof="0" dirty="0">
                <a:ln>
                  <a:noFill/>
                </a:ln>
                <a:solidFill>
                  <a:schemeClr val="tx1"/>
                </a:solidFill>
                <a:effectLst/>
                <a:uLnTx/>
                <a:uFillTx/>
                <a:cs typeface="Calibri"/>
                <a:sym typeface="Calibri"/>
              </a:rPr>
              <a:t>aggregate</a:t>
            </a:r>
            <a:r>
              <a:rPr kumimoji="0" lang="en-US" i="0" u="none" strike="noStrike" kern="0" cap="none" spc="0" normalizeH="0" baseline="0" noProof="0" dirty="0">
                <a:ln>
                  <a:noFill/>
                </a:ln>
                <a:solidFill>
                  <a:schemeClr val="tx1"/>
                </a:solidFill>
                <a:effectLst/>
                <a:uLnTx/>
                <a:uFillTx/>
                <a:cs typeface="Calibri"/>
                <a:sym typeface="Calibri"/>
              </a:rPr>
              <a:t> COVID-19 vaccination,</a:t>
            </a:r>
            <a:r>
              <a:rPr lang="en-US" dirty="0">
                <a:solidFill>
                  <a:schemeClr val="tx1"/>
                </a:solidFill>
                <a:cs typeface="Calibri"/>
              </a:rPr>
              <a:t> case and death data for staff and residents weekly.</a:t>
            </a:r>
          </a:p>
          <a:p>
            <a:pPr marL="0" marR="0" lvl="0" indent="0" algn="l" defTabSz="685800" rtl="0" eaLnBrk="1" fontAlgn="auto" latinLnBrk="0" hangingPunct="1">
              <a:lnSpc>
                <a:spcPct val="100000"/>
              </a:lnSpc>
              <a:spcBef>
                <a:spcPts val="450"/>
              </a:spcBef>
              <a:spcAft>
                <a:spcPts val="0"/>
              </a:spcAft>
              <a:buClrTx/>
              <a:buSzPct val="100000"/>
              <a:buNone/>
              <a:tabLst/>
              <a:defRPr/>
            </a:pPr>
            <a:endParaRPr lang="en-US" sz="2000" dirty="0">
              <a:solidFill>
                <a:schemeClr val="tx1"/>
              </a:solidFill>
              <a:cs typeface="Calibri"/>
            </a:endParaRPr>
          </a:p>
          <a:p>
            <a:pPr marL="257175" marR="0" lvl="0" indent="-257175" algn="l" defTabSz="685800" rtl="0" eaLnBrk="1" fontAlgn="auto" latinLnBrk="0" hangingPunct="1">
              <a:lnSpc>
                <a:spcPct val="100000"/>
              </a:lnSpc>
              <a:spcBef>
                <a:spcPts val="450"/>
              </a:spcBef>
              <a:spcAft>
                <a:spcPts val="0"/>
              </a:spcAft>
              <a:buClrTx/>
              <a:buSzPct val="100000"/>
              <a:buFont typeface="Arial"/>
              <a:buChar char="•"/>
              <a:tabLst/>
              <a:defRPr/>
            </a:pPr>
            <a:r>
              <a:rPr kumimoji="0" lang="en-US" i="0" u="none" strike="noStrike" kern="0" cap="none" spc="0" normalizeH="0" baseline="0" noProof="0" dirty="0">
                <a:ln>
                  <a:noFill/>
                </a:ln>
                <a:solidFill>
                  <a:schemeClr val="tx1"/>
                </a:solidFill>
                <a:effectLst/>
                <a:uLnTx/>
                <a:uFillTx/>
                <a:cs typeface="Calibri"/>
                <a:sym typeface="Calibri"/>
              </a:rPr>
              <a:t>This is separate from reporting the </a:t>
            </a:r>
            <a:r>
              <a:rPr kumimoji="0" lang="en-US" b="1" i="0" strike="noStrike" kern="0" cap="none" spc="0" normalizeH="0" baseline="0" noProof="0" dirty="0">
                <a:ln>
                  <a:noFill/>
                </a:ln>
                <a:solidFill>
                  <a:schemeClr val="tx1"/>
                </a:solidFill>
                <a:effectLst/>
                <a:uLnTx/>
                <a:uFillTx/>
                <a:cs typeface="Calibri"/>
                <a:sym typeface="Calibri"/>
              </a:rPr>
              <a:t>individual</a:t>
            </a:r>
            <a:r>
              <a:rPr kumimoji="0" lang="en-US" i="0" u="none" strike="noStrike" kern="0" cap="none" spc="0" normalizeH="0" baseline="0" noProof="0" dirty="0">
                <a:ln>
                  <a:noFill/>
                </a:ln>
                <a:solidFill>
                  <a:schemeClr val="tx1"/>
                </a:solidFill>
                <a:effectLst/>
                <a:uLnTx/>
                <a:uFillTx/>
                <a:cs typeface="Calibri"/>
                <a:sym typeface="Calibri"/>
              </a:rPr>
              <a:t> results of onsite POC antigen tests (when the facility is functioning as a laboratory).</a:t>
            </a:r>
          </a:p>
          <a:p>
            <a:pPr marL="0" indent="0">
              <a:buNone/>
            </a:pPr>
            <a:endParaRPr lang="en-US" dirty="0"/>
          </a:p>
        </p:txBody>
      </p:sp>
      <p:sp>
        <p:nvSpPr>
          <p:cNvPr id="3" name="Slide Number Placeholder 2">
            <a:extLst>
              <a:ext uri="{FF2B5EF4-FFF2-40B4-BE49-F238E27FC236}">
                <a16:creationId xmlns:a16="http://schemas.microsoft.com/office/drawing/2014/main" id="{C8E5B37B-7C7D-4849-AD50-BB06E0A9B650}"/>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888888"/>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888888"/>
              </a:solidFill>
              <a:effectLst/>
              <a:uLnTx/>
              <a:uFillTx/>
              <a:latin typeface="Helvetica"/>
              <a:cs typeface="Helvetica"/>
            </a:endParaRPr>
          </a:p>
        </p:txBody>
      </p:sp>
      <p:sp>
        <p:nvSpPr>
          <p:cNvPr id="4" name="Title 3">
            <a:extLst>
              <a:ext uri="{FF2B5EF4-FFF2-40B4-BE49-F238E27FC236}">
                <a16:creationId xmlns:a16="http://schemas.microsoft.com/office/drawing/2014/main" id="{7A035A63-8696-4E9A-A11D-9676812B778F}"/>
              </a:ext>
            </a:extLst>
          </p:cNvPr>
          <p:cNvSpPr>
            <a:spLocks noGrp="1"/>
          </p:cNvSpPr>
          <p:nvPr>
            <p:ph type="title"/>
          </p:nvPr>
        </p:nvSpPr>
        <p:spPr/>
        <p:txBody>
          <a:bodyPr>
            <a:normAutofit/>
          </a:bodyPr>
          <a:lstStyle/>
          <a:p>
            <a:r>
              <a:rPr lang="en-US" dirty="0"/>
              <a:t>Emergency Rules Require Reporting</a:t>
            </a:r>
          </a:p>
        </p:txBody>
      </p:sp>
    </p:spTree>
    <p:extLst>
      <p:ext uri="{BB962C8B-B14F-4D97-AF65-F5344CB8AC3E}">
        <p14:creationId xmlns:p14="http://schemas.microsoft.com/office/powerpoint/2010/main" val="3817349522"/>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TGlv4BXTNKqxatr5xYq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7TGlv4BXTNKqxatr5xYqw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12">
      <a:dk1>
        <a:srgbClr val="000000"/>
      </a:dk1>
      <a:lt1>
        <a:sysClr val="window" lastClr="FFFFFF"/>
      </a:lt1>
      <a:dk2>
        <a:srgbClr val="5E5E5E"/>
      </a:dk2>
      <a:lt2>
        <a:srgbClr val="DDDDDD"/>
      </a:lt2>
      <a:accent1>
        <a:srgbClr val="73D3C5"/>
      </a:accent1>
      <a:accent2>
        <a:srgbClr val="CDCDCD"/>
      </a:accent2>
      <a:accent3>
        <a:srgbClr val="F8DCD3"/>
      </a:accent3>
      <a:accent4>
        <a:srgbClr val="838383"/>
      </a:accent4>
      <a:accent5>
        <a:srgbClr val="6444CC"/>
      </a:accent5>
      <a:accent6>
        <a:srgbClr val="DF5327"/>
      </a:accent6>
      <a:hlink>
        <a:srgbClr val="0070C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Telligen QI Connect">
  <a:themeElements>
    <a:clrScheme name="Telligen QI Connect">
      <a:dk1>
        <a:srgbClr val="59595B"/>
      </a:dk1>
      <a:lt1>
        <a:srgbClr val="FFFFFF"/>
      </a:lt1>
      <a:dk2>
        <a:srgbClr val="59595B"/>
      </a:dk2>
      <a:lt2>
        <a:srgbClr val="FFFFFF"/>
      </a:lt2>
      <a:accent1>
        <a:srgbClr val="009DDC"/>
      </a:accent1>
      <a:accent2>
        <a:srgbClr val="82C342"/>
      </a:accent2>
      <a:accent3>
        <a:srgbClr val="F8971F"/>
      </a:accent3>
      <a:accent4>
        <a:srgbClr val="FAD720"/>
      </a:accent4>
      <a:accent5>
        <a:srgbClr val="4C3285"/>
      </a:accent5>
      <a:accent6>
        <a:srgbClr val="1EAEA7"/>
      </a:accent6>
      <a:hlink>
        <a:srgbClr val="009DDC"/>
      </a:hlink>
      <a:folHlink>
        <a:srgbClr val="82C342"/>
      </a:folHlink>
    </a:clrScheme>
    <a:fontScheme name="Telligen QI Connect">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QIC_Strategy_Planning_Meeting_v4_Resize" id="{44ED19A0-F241-0846-BA31-2EAB0318B4F3}" vid="{4B4237F1-C47A-3E49-A73D-410AD1747A98}"/>
    </a:ext>
  </a:extLst>
</a:theme>
</file>

<file path=ppt/theme/theme5.xml><?xml version="1.0" encoding="utf-8"?>
<a:theme xmlns:a="http://schemas.openxmlformats.org/drawingml/2006/main" name="Vistria/AP Grid 16:9">
  <a:themeElements>
    <a:clrScheme name="Academic">
      <a:dk1>
        <a:srgbClr val="5E6467"/>
      </a:dk1>
      <a:lt1>
        <a:sysClr val="window" lastClr="FFFFFF"/>
      </a:lt1>
      <a:dk2>
        <a:srgbClr val="104B7D"/>
      </a:dk2>
      <a:lt2>
        <a:srgbClr val="F2F2F2"/>
      </a:lt2>
      <a:accent1>
        <a:srgbClr val="08263F"/>
      </a:accent1>
      <a:accent2>
        <a:srgbClr val="0C385E"/>
      </a:accent2>
      <a:accent3>
        <a:srgbClr val="D4DF33"/>
      </a:accent3>
      <a:accent4>
        <a:srgbClr val="3B97E6"/>
      </a:accent4>
      <a:accent5>
        <a:srgbClr val="CCCBD6"/>
      </a:accent5>
      <a:accent6>
        <a:srgbClr val="25AAE1"/>
      </a:accent6>
      <a:hlink>
        <a:srgbClr val="D1E7F2"/>
      </a:hlink>
      <a:folHlink>
        <a:srgbClr val="FFFFFF"/>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1_Vistria/AP Grid 16:9">
  <a:themeElements>
    <a:clrScheme name="Academic">
      <a:dk1>
        <a:srgbClr val="5E6467"/>
      </a:dk1>
      <a:lt1>
        <a:sysClr val="window" lastClr="FFFFFF"/>
      </a:lt1>
      <a:dk2>
        <a:srgbClr val="104B7D"/>
      </a:dk2>
      <a:lt2>
        <a:srgbClr val="F2F2F2"/>
      </a:lt2>
      <a:accent1>
        <a:srgbClr val="08263F"/>
      </a:accent1>
      <a:accent2>
        <a:srgbClr val="0C385E"/>
      </a:accent2>
      <a:accent3>
        <a:srgbClr val="D4DF33"/>
      </a:accent3>
      <a:accent4>
        <a:srgbClr val="3B97E6"/>
      </a:accent4>
      <a:accent5>
        <a:srgbClr val="CCCBD6"/>
      </a:accent5>
      <a:accent6>
        <a:srgbClr val="25AAE1"/>
      </a:accent6>
      <a:hlink>
        <a:srgbClr val="D1E7F2"/>
      </a:hlink>
      <a:folHlink>
        <a:srgbClr val="FFFFFF"/>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7.xml><?xml version="1.0" encoding="utf-8"?>
<a:theme xmlns:a="http://schemas.openxmlformats.org/drawingml/2006/main" name="Telligen QI Connect">
  <a:themeElements>
    <a:clrScheme name="Telligen QI Connect">
      <a:dk1>
        <a:srgbClr val="59595B"/>
      </a:dk1>
      <a:lt1>
        <a:srgbClr val="FFFFFF"/>
      </a:lt1>
      <a:dk2>
        <a:srgbClr val="59595B"/>
      </a:dk2>
      <a:lt2>
        <a:srgbClr val="FFFFFF"/>
      </a:lt2>
      <a:accent1>
        <a:srgbClr val="009DDC"/>
      </a:accent1>
      <a:accent2>
        <a:srgbClr val="82C342"/>
      </a:accent2>
      <a:accent3>
        <a:srgbClr val="F8971F"/>
      </a:accent3>
      <a:accent4>
        <a:srgbClr val="FAD720"/>
      </a:accent4>
      <a:accent5>
        <a:srgbClr val="4C3285"/>
      </a:accent5>
      <a:accent6>
        <a:srgbClr val="1EAEA7"/>
      </a:accent6>
      <a:hlink>
        <a:srgbClr val="009DDC"/>
      </a:hlink>
      <a:folHlink>
        <a:srgbClr val="82C342"/>
      </a:folHlink>
    </a:clrScheme>
    <a:fontScheme name="Telligen QI Connect">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QIC_Strategy_Planning_Meeting_v4_Resize" id="{44ED19A0-F241-0846-BA31-2EAB0318B4F3}" vid="{4B4237F1-C47A-3E49-A73D-410AD1747A98}"/>
    </a:ext>
  </a:extLst>
</a:theme>
</file>

<file path=ppt/theme/theme8.xml><?xml version="1.0" encoding="utf-8"?>
<a:theme xmlns:a="http://schemas.openxmlformats.org/drawingml/2006/main" name="1_Office Theme">
  <a:themeElements>
    <a:clrScheme name="Custom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4029E9EAE8B849990C1BA4BD276DBF" ma:contentTypeVersion="2" ma:contentTypeDescription="Create a new document." ma:contentTypeScope="" ma:versionID="d19bf266ee32f6ca6e9d010ba88ed036">
  <xsd:schema xmlns:xsd="http://www.w3.org/2001/XMLSchema" xmlns:xs="http://www.w3.org/2001/XMLSchema" xmlns:p="http://schemas.microsoft.com/office/2006/metadata/properties" xmlns:ns3="0be49a29-21ad-4b36-b806-d4f70b20ef1c" targetNamespace="http://schemas.microsoft.com/office/2006/metadata/properties" ma:root="true" ma:fieldsID="4519ae68c36893da659f55f233889cc7" ns3:_="">
    <xsd:import namespace="0be49a29-21ad-4b36-b806-d4f70b20ef1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e49a29-21ad-4b36-b806-d4f70b20ef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73E83-9245-48D5-B1D5-13B4E4E1F7B3}">
  <ds:schemaRefs>
    <ds:schemaRef ds:uri="http://schemas.microsoft.com/sharepoint/v3/contenttype/forms"/>
  </ds:schemaRefs>
</ds:datastoreItem>
</file>

<file path=customXml/itemProps2.xml><?xml version="1.0" encoding="utf-8"?>
<ds:datastoreItem xmlns:ds="http://schemas.openxmlformats.org/officeDocument/2006/customXml" ds:itemID="{B0E403B9-F456-4850-B9E0-7E7E45D045A8}">
  <ds:schemaRefs>
    <ds:schemaRef ds:uri="http://www.w3.org/XML/1998/namespace"/>
    <ds:schemaRef ds:uri="http://purl.org/dc/elements/1.1/"/>
    <ds:schemaRef ds:uri="0be49a29-21ad-4b36-b806-d4f70b20ef1c"/>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C5DA6C33-6AD2-4DBC-AF5B-5327EE440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e49a29-21ad-4b36-b806-d4f70b20ef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11766</TotalTime>
  <Words>3571</Words>
  <Application>Microsoft Office PowerPoint</Application>
  <PresentationFormat>Widescreen</PresentationFormat>
  <Paragraphs>293</Paragraphs>
  <Slides>42</Slides>
  <Notes>12</Notes>
  <HiddenSlides>0</HiddenSlides>
  <MMClips>0</MMClips>
  <ScaleCrop>false</ScaleCrop>
  <HeadingPairs>
    <vt:vector size="4" baseType="variant">
      <vt:variant>
        <vt:lpstr>Theme</vt:lpstr>
      </vt:variant>
      <vt:variant>
        <vt:i4>9</vt:i4>
      </vt:variant>
      <vt:variant>
        <vt:lpstr>Slide Titles</vt:lpstr>
      </vt:variant>
      <vt:variant>
        <vt:i4>42</vt:i4>
      </vt:variant>
    </vt:vector>
  </HeadingPairs>
  <TitlesOfParts>
    <vt:vector size="51" baseType="lpstr">
      <vt:lpstr>Office Theme</vt:lpstr>
      <vt:lpstr>1_Custom Design</vt:lpstr>
      <vt:lpstr>2_Office Theme</vt:lpstr>
      <vt:lpstr>7_Telligen QI Connect</vt:lpstr>
      <vt:lpstr>Vistria/AP Grid 16:9</vt:lpstr>
      <vt:lpstr>1_Vistria/AP Grid 16:9</vt:lpstr>
      <vt:lpstr>Telligen QI Connect</vt:lpstr>
      <vt:lpstr>1_Office Theme</vt:lpstr>
      <vt:lpstr>Office Theme 2013 - 2022</vt:lpstr>
      <vt:lpstr>COVID-19 and HAI Updates and Q&amp;A Webinars for Long-Term Care and Congregate Residential Settings </vt:lpstr>
      <vt:lpstr>Housekeeping</vt:lpstr>
      <vt:lpstr>Agenda</vt:lpstr>
      <vt:lpstr>PowerPoint Presentation</vt:lpstr>
      <vt:lpstr>PowerPoint Presentation</vt:lpstr>
      <vt:lpstr>COVID-19 Q&amp;A: EOs, ERs, Reporting, Therapeutics </vt:lpstr>
      <vt:lpstr>Executive Orders &amp;  Emergency Rules </vt:lpstr>
      <vt:lpstr>COVID-19 Disaster Proclamation Renewed</vt:lpstr>
      <vt:lpstr>Emergency Rules Require Reporting</vt:lpstr>
      <vt:lpstr>Emergency Rules Require Aggregate Reporting</vt:lpstr>
      <vt:lpstr>Reporting of COVID-19 POC antigen tests</vt:lpstr>
      <vt:lpstr>Requirements for performing and reporting  POC COVID-19 antigen Tests</vt:lpstr>
      <vt:lpstr>Access to the National Healthcare Safety Network (NHSN)</vt:lpstr>
      <vt:lpstr>SAMS Level 3 Access</vt:lpstr>
      <vt:lpstr> Non-CMS-Certified Facility Reporting of  Individual POC Antigen Tests to IDPH</vt:lpstr>
      <vt:lpstr>Non-CMS-Certified Facility Reporting of  Individual POC Antigen Tests to IDPH (Cont.)</vt:lpstr>
      <vt:lpstr>COVID-19 Therapeutics</vt:lpstr>
      <vt:lpstr>Overview</vt:lpstr>
      <vt:lpstr>Steroids and Antibiotics</vt:lpstr>
      <vt:lpstr>PowerPoint Presentation</vt:lpstr>
      <vt:lpstr>PowerPoint Presentation</vt:lpstr>
      <vt:lpstr>PowerPoint Presentation</vt:lpstr>
      <vt:lpstr>IDPH Long-Term Care COVID-19 Q&amp;A Webinar</vt:lpstr>
      <vt:lpstr>Q: Testing of Staff and Residents During an  Outbreak Investigation:</vt:lpstr>
      <vt:lpstr>Q: What is the Definition of ‘COVID-19 Outbreak’? </vt:lpstr>
      <vt:lpstr>Q: Do we Need to Report Cases if They Aren’t Facility-Associated? </vt:lpstr>
      <vt:lpstr>Q: How do you Distinguish Between Facility Cases and Community Cases for a Recent new Admission to a LTCF?</vt:lpstr>
      <vt:lpstr>Q: How do you Choose Between the Contact Tracing and Broad-Based Approaches? </vt:lpstr>
      <vt:lpstr>Q: How do you Choose Between Contact Tracing and Broad-Based Approaches? (Cont.)</vt:lpstr>
      <vt:lpstr>Q: Is Quarantine Required for Close Contacts Residents?</vt:lpstr>
      <vt:lpstr>Q: Are there Other Situations where we may Still Need to Quarantine Residents? </vt:lpstr>
      <vt:lpstr>Q: What Should we do if a Close Contact who Wasn’t Quarantined Becomes Positive? </vt:lpstr>
      <vt:lpstr>Q: How do I Know where my Facility Needs to Report COVID-19 Cases?</vt:lpstr>
      <vt:lpstr>Q: Does a CLIA Waiver apply to only COVID-19 tests, or other tests too?  </vt:lpstr>
      <vt:lpstr>Q: How do we Obtain POC Antigen Test Kits?  </vt:lpstr>
      <vt:lpstr>COVID-19 and Influenza Vaccination</vt:lpstr>
      <vt:lpstr>Q: Is There a Sample Declination Form for Influenza Vaccination, and if so, Where can it be Found?  </vt:lpstr>
      <vt:lpstr>Q: Do we Only Need Declinations for Influenza, or are they Required for COVID-19 too? </vt:lpstr>
      <vt:lpstr>Q: If we Have Staff with Exemptions for the Previous COVID-19 Vaccines, do they Need a New Exemption for the Bi-valent Vaccine?  </vt:lpstr>
      <vt:lpstr>Thank you! </vt:lpstr>
      <vt:lpstr>Open Q&amp;A</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Question and Answer Session for Long-Term Care and Congregate Residential Settings</dc:title>
  <dc:creator>Shannon Calus</dc:creator>
  <cp:lastModifiedBy>Calus, Shannon</cp:lastModifiedBy>
  <cp:revision>591</cp:revision>
  <dcterms:created xsi:type="dcterms:W3CDTF">2021-01-15T16:34:48Z</dcterms:created>
  <dcterms:modified xsi:type="dcterms:W3CDTF">2023-01-13T18:12:27Z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0x010100814029E9EAE8B849990C1BA4BD276DBF</vt:lpwstr>
  </property>
</Properties>
</file>