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8.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charts/chart3.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3" r:id="rId5"/>
    <p:sldMasterId id="2147483714" r:id="rId6"/>
    <p:sldMasterId id="2147484833" r:id="rId7"/>
    <p:sldMasterId id="2147484883" r:id="rId8"/>
    <p:sldMasterId id="2147484963" r:id="rId9"/>
    <p:sldMasterId id="2147485052" r:id="rId10"/>
    <p:sldMasterId id="2147485129" r:id="rId11"/>
    <p:sldMasterId id="2147485197" r:id="rId12"/>
    <p:sldMasterId id="2147485209" r:id="rId13"/>
    <p:sldMasterId id="2147485221" r:id="rId14"/>
    <p:sldMasterId id="2147485233" r:id="rId15"/>
  </p:sldMasterIdLst>
  <p:notesMasterIdLst>
    <p:notesMasterId r:id="rId92"/>
  </p:notesMasterIdLst>
  <p:handoutMasterIdLst>
    <p:handoutMasterId r:id="rId93"/>
  </p:handoutMasterIdLst>
  <p:sldIdLst>
    <p:sldId id="2147472945" r:id="rId16"/>
    <p:sldId id="257" r:id="rId17"/>
    <p:sldId id="258" r:id="rId18"/>
    <p:sldId id="10988" r:id="rId19"/>
    <p:sldId id="2147472955" r:id="rId20"/>
    <p:sldId id="2147472956" r:id="rId21"/>
    <p:sldId id="2147472957" r:id="rId22"/>
    <p:sldId id="271" r:id="rId23"/>
    <p:sldId id="2147472958" r:id="rId24"/>
    <p:sldId id="2147472959" r:id="rId25"/>
    <p:sldId id="2147472960" r:id="rId26"/>
    <p:sldId id="263" r:id="rId27"/>
    <p:sldId id="2147472961" r:id="rId28"/>
    <p:sldId id="2147472962" r:id="rId29"/>
    <p:sldId id="272" r:id="rId30"/>
    <p:sldId id="2147472963" r:id="rId31"/>
    <p:sldId id="2147472964" r:id="rId32"/>
    <p:sldId id="273" r:id="rId33"/>
    <p:sldId id="2147472965" r:id="rId34"/>
    <p:sldId id="2147472966" r:id="rId35"/>
    <p:sldId id="2147472967" r:id="rId36"/>
    <p:sldId id="2147472968" r:id="rId37"/>
    <p:sldId id="2147472969" r:id="rId38"/>
    <p:sldId id="261" r:id="rId39"/>
    <p:sldId id="2147473337" r:id="rId40"/>
    <p:sldId id="2147473361" r:id="rId41"/>
    <p:sldId id="268" r:id="rId42"/>
    <p:sldId id="288" r:id="rId43"/>
    <p:sldId id="289" r:id="rId44"/>
    <p:sldId id="290" r:id="rId45"/>
    <p:sldId id="291" r:id="rId46"/>
    <p:sldId id="292" r:id="rId47"/>
    <p:sldId id="2147472946" r:id="rId48"/>
    <p:sldId id="2147472947" r:id="rId49"/>
    <p:sldId id="274" r:id="rId50"/>
    <p:sldId id="2147472948" r:id="rId51"/>
    <p:sldId id="277" r:id="rId52"/>
    <p:sldId id="278" r:id="rId53"/>
    <p:sldId id="279" r:id="rId54"/>
    <p:sldId id="280" r:id="rId55"/>
    <p:sldId id="281" r:id="rId56"/>
    <p:sldId id="282" r:id="rId57"/>
    <p:sldId id="283" r:id="rId58"/>
    <p:sldId id="293" r:id="rId59"/>
    <p:sldId id="294" r:id="rId60"/>
    <p:sldId id="287" r:id="rId61"/>
    <p:sldId id="270" r:id="rId62"/>
    <p:sldId id="2147472970" r:id="rId63"/>
    <p:sldId id="2147472971" r:id="rId64"/>
    <p:sldId id="2147472972" r:id="rId65"/>
    <p:sldId id="2147472973" r:id="rId66"/>
    <p:sldId id="2147472974" r:id="rId67"/>
    <p:sldId id="262" r:id="rId68"/>
    <p:sldId id="266" r:id="rId69"/>
    <p:sldId id="264" r:id="rId70"/>
    <p:sldId id="265" r:id="rId71"/>
    <p:sldId id="267" r:id="rId72"/>
    <p:sldId id="269" r:id="rId73"/>
    <p:sldId id="256" r:id="rId74"/>
    <p:sldId id="259" r:id="rId75"/>
    <p:sldId id="2147472949" r:id="rId76"/>
    <p:sldId id="2147473060" r:id="rId77"/>
    <p:sldId id="2147473235" r:id="rId78"/>
    <p:sldId id="2147473362" r:id="rId79"/>
    <p:sldId id="2147473214" r:id="rId80"/>
    <p:sldId id="2147473233" r:id="rId81"/>
    <p:sldId id="2147473059" r:id="rId82"/>
    <p:sldId id="2147473234" r:id="rId83"/>
    <p:sldId id="2147473208" r:id="rId84"/>
    <p:sldId id="2147473227" r:id="rId85"/>
    <p:sldId id="2147473237" r:id="rId86"/>
    <p:sldId id="2147473238" r:id="rId87"/>
    <p:sldId id="2147473239" r:id="rId88"/>
    <p:sldId id="2147473241" r:id="rId89"/>
    <p:sldId id="275" r:id="rId90"/>
    <p:sldId id="276" r:id="rId9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Intro" id="{6CEB68F5-3A79-40C2-AC21-D32B8747758F}">
          <p14:sldIdLst>
            <p14:sldId id="2147472945"/>
            <p14:sldId id="257"/>
            <p14:sldId id="258"/>
            <p14:sldId id="10988"/>
          </p14:sldIdLst>
        </p14:section>
        <p14:section name="Shannon" id="{B52FBA60-0FD4-4817-BA20-C804E28CA1B3}">
          <p14:sldIdLst>
            <p14:sldId id="2147472955"/>
            <p14:sldId id="2147472956"/>
            <p14:sldId id="2147472957"/>
            <p14:sldId id="271"/>
            <p14:sldId id="2147472958"/>
            <p14:sldId id="2147472959"/>
            <p14:sldId id="2147472960"/>
            <p14:sldId id="263"/>
            <p14:sldId id="2147472961"/>
            <p14:sldId id="2147472962"/>
            <p14:sldId id="272"/>
            <p14:sldId id="2147472963"/>
            <p14:sldId id="2147472964"/>
            <p14:sldId id="273"/>
            <p14:sldId id="2147472965"/>
            <p14:sldId id="2147472966"/>
            <p14:sldId id="2147472967"/>
            <p14:sldId id="2147472968"/>
            <p14:sldId id="2147472969"/>
            <p14:sldId id="261"/>
            <p14:sldId id="2147473337"/>
            <p14:sldId id="2147473361"/>
          </p14:sldIdLst>
        </p14:section>
        <p14:section name="Jessica" id="{9133B7B2-6C29-4D3A-80C9-78493EBA8E91}">
          <p14:sldIdLst>
            <p14:sldId id="268"/>
            <p14:sldId id="288"/>
            <p14:sldId id="289"/>
            <p14:sldId id="290"/>
            <p14:sldId id="291"/>
            <p14:sldId id="292"/>
            <p14:sldId id="2147472946"/>
            <p14:sldId id="2147472947"/>
            <p14:sldId id="274"/>
            <p14:sldId id="2147472948"/>
            <p14:sldId id="277"/>
            <p14:sldId id="278"/>
            <p14:sldId id="279"/>
            <p14:sldId id="280"/>
            <p14:sldId id="281"/>
            <p14:sldId id="282"/>
            <p14:sldId id="283"/>
            <p14:sldId id="293"/>
            <p14:sldId id="294"/>
            <p14:sldId id="287"/>
            <p14:sldId id="270"/>
          </p14:sldIdLst>
        </p14:section>
        <p14:section name="Tom" id="{62393695-204E-4B6B-BBB8-C8538BF5E207}">
          <p14:sldIdLst>
            <p14:sldId id="2147472970"/>
            <p14:sldId id="2147472971"/>
            <p14:sldId id="2147472972"/>
            <p14:sldId id="2147472973"/>
            <p14:sldId id="2147472974"/>
            <p14:sldId id="262"/>
            <p14:sldId id="266"/>
            <p14:sldId id="264"/>
            <p14:sldId id="265"/>
            <p14:sldId id="267"/>
            <p14:sldId id="269"/>
          </p14:sldIdLst>
        </p14:section>
        <p14:section name="Mary Alice" id="{14C39486-389F-430B-8413-44505D1957BE}">
          <p14:sldIdLst>
            <p14:sldId id="256"/>
            <p14:sldId id="259"/>
            <p14:sldId id="2147472949"/>
          </p14:sldIdLst>
        </p14:section>
        <p14:section name="Dr. Counard" id="{62E5E778-5693-40B3-8CCA-58475281E081}">
          <p14:sldIdLst>
            <p14:sldId id="2147473060"/>
            <p14:sldId id="2147473235"/>
            <p14:sldId id="2147473362"/>
            <p14:sldId id="2147473214"/>
            <p14:sldId id="2147473233"/>
            <p14:sldId id="2147473059"/>
            <p14:sldId id="2147473234"/>
            <p14:sldId id="2147473208"/>
            <p14:sldId id="2147473227"/>
            <p14:sldId id="2147473237"/>
            <p14:sldId id="2147473238"/>
            <p14:sldId id="2147473239"/>
            <p14:sldId id="2147473241"/>
          </p14:sldIdLst>
        </p14:section>
        <p14:section name="Ending" id="{77CB6BDE-DAE0-4D06-9D93-5DB6E2D62F00}">
          <p14:sldIdLst>
            <p14:sldId id="275"/>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BDD80F-CCFC-9022-7075-AB76CAC387A9}" name="Karen Trimberger" initials="KT" userId="a3d6520c0fe11b3d" providerId="Windows Live"/>
  <p188:author id="{C61C3D25-9A80-811A-051F-BE88B8B5B764}" name="Linchangco, Purisima" initials="LP" userId="S::purisima.linchangco@illinois.gov::ff250f22-021b-421f-9961-6a8a0a109ad9" providerId="AD"/>
  <p188:author id="{E25056E0-AFB3-7BAE-254E-89365AF83D3A}" name="Deb Burdsall" initials="DB" userId="fa3825c144ca5b3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nnon Calus" initials="SC" lastIdx="1" clrIdx="0">
    <p:extLst>
      <p:ext uri="{19B8F6BF-5375-455C-9EA6-DF929625EA0E}">
        <p15:presenceInfo xmlns:p15="http://schemas.microsoft.com/office/powerpoint/2012/main" userId="8a5bed21253c4396" providerId="Windows Live"/>
      </p:ext>
    </p:extLst>
  </p:cmAuthor>
  <p:cmAuthor id="2" name="ANGELA TANG" initials="AT" lastIdx="4" clrIdx="1">
    <p:extLst>
      <p:ext uri="{19B8F6BF-5375-455C-9EA6-DF929625EA0E}">
        <p15:presenceInfo xmlns:p15="http://schemas.microsoft.com/office/powerpoint/2012/main" userId="S-1-5-21-2089814041-1863648172-1259821489-72937" providerId="AD"/>
      </p:ext>
    </p:extLst>
  </p:cmAuthor>
  <p:cmAuthor id="3" name="Karen Trimberger" initials="KT" lastIdx="2" clrIdx="2">
    <p:extLst>
      <p:ext uri="{19B8F6BF-5375-455C-9EA6-DF929625EA0E}">
        <p15:presenceInfo xmlns:p15="http://schemas.microsoft.com/office/powerpoint/2012/main" userId="a3d6520c0fe11b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88119" autoAdjust="0"/>
  </p:normalViewPr>
  <p:slideViewPr>
    <p:cSldViewPr snapToGrid="0">
      <p:cViewPr varScale="1">
        <p:scale>
          <a:sx n="71" d="100"/>
          <a:sy n="71" d="100"/>
        </p:scale>
        <p:origin x="638"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4"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2.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presProps" Target="presProps.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commentAuthors" Target="commentAuthor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cat>
            <c:strRef>
              <c:f>Sheet1!$A$2:$A$10</c:f>
              <c:strCache>
                <c:ptCount val="9"/>
                <c:pt idx="0">
                  <c:v>Staewide</c:v>
                </c:pt>
                <c:pt idx="1">
                  <c:v>Cass County</c:v>
                </c:pt>
                <c:pt idx="2">
                  <c:v>Cook County 3</c:v>
                </c:pt>
                <c:pt idx="3">
                  <c:v>DuPage County</c:v>
                </c:pt>
                <c:pt idx="4">
                  <c:v>Grundy County</c:v>
                </c:pt>
                <c:pt idx="5">
                  <c:v>Lake County</c:v>
                </c:pt>
                <c:pt idx="6">
                  <c:v>Ogle County</c:v>
                </c:pt>
                <c:pt idx="7">
                  <c:v>Will County</c:v>
                </c:pt>
                <c:pt idx="8">
                  <c:v>Winnebago</c:v>
                </c:pt>
              </c:strCache>
            </c:strRef>
          </c:cat>
          <c:val>
            <c:numRef>
              <c:f>Sheet1!$B$2:$B$10</c:f>
              <c:numCache>
                <c:formatCode>General</c:formatCode>
                <c:ptCount val="9"/>
                <c:pt idx="0">
                  <c:v>2</c:v>
                </c:pt>
                <c:pt idx="1">
                  <c:v>1</c:v>
                </c:pt>
                <c:pt idx="2">
                  <c:v>3</c:v>
                </c:pt>
                <c:pt idx="3">
                  <c:v>1</c:v>
                </c:pt>
                <c:pt idx="4">
                  <c:v>1</c:v>
                </c:pt>
                <c:pt idx="5">
                  <c:v>3</c:v>
                </c:pt>
                <c:pt idx="6">
                  <c:v>1</c:v>
                </c:pt>
                <c:pt idx="7">
                  <c:v>1</c:v>
                </c:pt>
                <c:pt idx="8">
                  <c:v>1</c:v>
                </c:pt>
              </c:numCache>
            </c:numRef>
          </c:val>
          <c:extLst>
            <c:ext xmlns:c16="http://schemas.microsoft.com/office/drawing/2014/chart" uri="{C3380CC4-5D6E-409C-BE32-E72D297353CC}">
              <c16:uniqueId val="{00000000-9A43-479B-B280-CE5F38890791}"/>
            </c:ext>
          </c:extLst>
        </c:ser>
        <c:dLbls>
          <c:showLegendKey val="0"/>
          <c:showVal val="0"/>
          <c:showCatName val="0"/>
          <c:showSerName val="0"/>
          <c:showPercent val="0"/>
          <c:showBubbleSize val="0"/>
        </c:dLbls>
        <c:gapWidth val="219"/>
        <c:overlap val="-27"/>
        <c:axId val="760495240"/>
        <c:axId val="760493928"/>
      </c:barChart>
      <c:catAx>
        <c:axId val="760495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0493928"/>
        <c:crosses val="autoZero"/>
        <c:auto val="1"/>
        <c:lblAlgn val="ctr"/>
        <c:lblOffset val="100"/>
        <c:noMultiLvlLbl val="0"/>
      </c:catAx>
      <c:valAx>
        <c:axId val="760493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0495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Type</a:t>
            </a:r>
            <a:r>
              <a:rPr lang="en-US" baseline="0" dirty="0"/>
              <a:t> of Data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cat>
            <c:strRef>
              <c:f>Sheet1!$A$2:$A$4</c:f>
              <c:strCache>
                <c:ptCount val="3"/>
                <c:pt idx="0">
                  <c:v>Healthcare worker training needs</c:v>
                </c:pt>
                <c:pt idx="1">
                  <c:v>Infection control practices (e.g., hand hygiene, environmental cleaning, surveillance, etc.)</c:v>
                </c:pt>
                <c:pt idx="2">
                  <c:v>Infection control outcomes (e.g., rates of healthcare associated infections, outbreaks)</c:v>
                </c:pt>
              </c:strCache>
            </c:strRef>
          </c:cat>
          <c:val>
            <c:numRef>
              <c:f>Sheet1!$B$2:$B$4</c:f>
              <c:numCache>
                <c:formatCode>General</c:formatCode>
                <c:ptCount val="3"/>
                <c:pt idx="0">
                  <c:v>5</c:v>
                </c:pt>
                <c:pt idx="1">
                  <c:v>5</c:v>
                </c:pt>
                <c:pt idx="2">
                  <c:v>5</c:v>
                </c:pt>
              </c:numCache>
            </c:numRef>
          </c:val>
          <c:extLst>
            <c:ext xmlns:c16="http://schemas.microsoft.com/office/drawing/2014/chart" uri="{C3380CC4-5D6E-409C-BE32-E72D297353CC}">
              <c16:uniqueId val="{00000000-DA70-4700-AC9D-D3E6A41F10C2}"/>
            </c:ext>
          </c:extLst>
        </c:ser>
        <c:dLbls>
          <c:showLegendKey val="0"/>
          <c:showVal val="0"/>
          <c:showCatName val="0"/>
          <c:showSerName val="0"/>
          <c:showPercent val="0"/>
          <c:showBubbleSize val="0"/>
        </c:dLbls>
        <c:gapWidth val="182"/>
        <c:axId val="857835104"/>
        <c:axId val="857836744"/>
      </c:barChart>
      <c:catAx>
        <c:axId val="857835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7836744"/>
        <c:crosses val="autoZero"/>
        <c:auto val="1"/>
        <c:lblAlgn val="ctr"/>
        <c:lblOffset val="100"/>
        <c:noMultiLvlLbl val="0"/>
      </c:catAx>
      <c:valAx>
        <c:axId val="857836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7835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70C0"/>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347079037800682E-3"/>
          <c:y val="3.2766225582860742E-2"/>
          <c:w val="0.98213058419243982"/>
          <c:h val="0.93446754883427852"/>
        </c:manualLayout>
      </c:layout>
      <c:barChart>
        <c:barDir val="col"/>
        <c:grouping val="stacked"/>
        <c:varyColors val="0"/>
        <c:ser>
          <c:idx val="0"/>
          <c:order val="0"/>
          <c:spPr>
            <a:solidFill>
              <a:schemeClr val="tx2"/>
            </a:solidFill>
            <a:ln>
              <a:noFill/>
            </a:ln>
          </c:spPr>
          <c:invertIfNegative val="0"/>
          <c:dLbls>
            <c:dLbl>
              <c:idx val="0"/>
              <c:layout>
                <c:manualLayout>
                  <c:x val="0"/>
                  <c:y val="2.520478890989288E-3"/>
                </c:manualLayout>
              </c:layout>
              <c:numFmt formatCode="#,##0;&quot;-&quot;#,##0" sourceLinked="0"/>
              <c:spPr>
                <a:noFill/>
                <a:ln>
                  <a:noFill/>
                </a:ln>
              </c:spPr>
              <c:txPr>
                <a:bodyPr wrap="none"/>
                <a:lstStyle/>
                <a:p>
                  <a:pPr>
                    <a:defRPr sz="16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101-4C99-899A-3F5ADFC8B5FA}"/>
                </c:ext>
              </c:extLst>
            </c:dLbl>
            <c:dLbl>
              <c:idx val="1"/>
              <c:layout>
                <c:manualLayout>
                  <c:x val="0"/>
                  <c:y val="1.890359168241966E-3"/>
                </c:manualLayout>
              </c:layout>
              <c:numFmt formatCode="#,##0;&quot;-&quot;#,##0" sourceLinked="0"/>
              <c:spPr>
                <a:noFill/>
                <a:ln>
                  <a:noFill/>
                </a:ln>
              </c:spPr>
              <c:txPr>
                <a:bodyPr wrap="none"/>
                <a:lstStyle/>
                <a:p>
                  <a:pPr>
                    <a:defRPr sz="16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101-4C99-899A-3F5ADFC8B5FA}"/>
                </c:ext>
              </c:extLst>
            </c:dLbl>
            <c:dLbl>
              <c:idx val="2"/>
              <c:layout>
                <c:manualLayout>
                  <c:x val="0"/>
                  <c:y val="1.890359168241966E-3"/>
                </c:manualLayout>
              </c:layout>
              <c:numFmt formatCode="#,##0;&quot;-&quot;#,##0" sourceLinked="0"/>
              <c:spPr>
                <a:noFill/>
                <a:ln>
                  <a:noFill/>
                </a:ln>
              </c:spPr>
              <c:txPr>
                <a:bodyPr wrap="none"/>
                <a:lstStyle/>
                <a:p>
                  <a:pPr>
                    <a:defRPr sz="16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101-4C99-899A-3F5ADFC8B5FA}"/>
                </c:ext>
              </c:extLst>
            </c:dLbl>
            <c:dLbl>
              <c:idx val="3"/>
              <c:layout>
                <c:manualLayout>
                  <c:x val="0"/>
                  <c:y val="1.890359168241966E-3"/>
                </c:manualLayout>
              </c:layout>
              <c:numFmt formatCode="#,##0;&quot;-&quot;#,##0" sourceLinked="0"/>
              <c:spPr>
                <a:noFill/>
                <a:ln>
                  <a:noFill/>
                </a:ln>
              </c:spPr>
              <c:txPr>
                <a:bodyPr wrap="none"/>
                <a:lstStyle/>
                <a:p>
                  <a:pPr>
                    <a:defRPr sz="16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101-4C99-899A-3F5ADFC8B5F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223</c:v>
                </c:pt>
                <c:pt idx="1">
                  <c:v>193</c:v>
                </c:pt>
                <c:pt idx="2">
                  <c:v>123</c:v>
                </c:pt>
                <c:pt idx="3">
                  <c:v>129</c:v>
                </c:pt>
              </c:numCache>
            </c:numRef>
          </c:val>
          <c:extLst>
            <c:ext xmlns:c16="http://schemas.microsoft.com/office/drawing/2014/chart" uri="{C3380CC4-5D6E-409C-BE32-E72D297353CC}">
              <c16:uniqueId val="{00000004-3101-4C99-899A-3F5ADFC8B5FA}"/>
            </c:ext>
          </c:extLst>
        </c:ser>
        <c:ser>
          <c:idx val="1"/>
          <c:order val="1"/>
          <c:spPr>
            <a:solidFill>
              <a:srgbClr val="3B97E6"/>
            </a:solidFill>
            <a:ln>
              <a:noFill/>
            </a:ln>
          </c:spPr>
          <c:invertIfNegative val="0"/>
          <c:val>
            <c:numRef>
              <c:f>Sheet1!$A$2:$D$2</c:f>
              <c:numCache>
                <c:formatCode>General</c:formatCode>
                <c:ptCount val="4"/>
                <c:pt idx="0">
                  <c:v>13</c:v>
                </c:pt>
                <c:pt idx="1">
                  <c:v>8</c:v>
                </c:pt>
                <c:pt idx="2">
                  <c:v>4</c:v>
                </c:pt>
                <c:pt idx="3">
                  <c:v>7</c:v>
                </c:pt>
              </c:numCache>
            </c:numRef>
          </c:val>
          <c:extLst>
            <c:ext xmlns:c16="http://schemas.microsoft.com/office/drawing/2014/chart" uri="{C3380CC4-5D6E-409C-BE32-E72D297353CC}">
              <c16:uniqueId val="{00000005-3101-4C99-899A-3F5ADFC8B5FA}"/>
            </c:ext>
          </c:extLst>
        </c:ser>
        <c:dLbls>
          <c:showLegendKey val="0"/>
          <c:showVal val="0"/>
          <c:showCatName val="0"/>
          <c:showSerName val="0"/>
          <c:showPercent val="0"/>
          <c:showBubbleSize val="0"/>
        </c:dLbls>
        <c:gapWidth val="60"/>
        <c:overlap val="100"/>
        <c:axId val="244863119"/>
        <c:axId val="1"/>
      </c:barChart>
      <c:catAx>
        <c:axId val="244863119"/>
        <c:scaling>
          <c:orientation val="minMax"/>
        </c:scaling>
        <c:delete val="0"/>
        <c:axPos val="b"/>
        <c:majorGridlines>
          <c:spPr>
            <a:ln>
              <a:noFill/>
            </a:ln>
          </c:spPr>
        </c:majorGridlines>
        <c:majorTickMark val="none"/>
        <c:minorTickMark val="none"/>
        <c:tickLblPos val="none"/>
        <c:spPr>
          <a:ln w="9525" algn="ctr">
            <a:solidFill>
              <a:srgbClr val="9A9A9A"/>
            </a:solidFill>
            <a:prstDash val="solid"/>
          </a:ln>
        </c:spPr>
        <c:crossAx val="1"/>
        <c:crosses val="min"/>
        <c:auto val="0"/>
        <c:lblAlgn val="ctr"/>
        <c:lblOffset val="100"/>
        <c:noMultiLvlLbl val="0"/>
      </c:catAx>
      <c:valAx>
        <c:axId val="1"/>
        <c:scaling>
          <c:orientation val="minMax"/>
          <c:max val="236"/>
          <c:min val="0"/>
        </c:scaling>
        <c:delete val="1"/>
        <c:axPos val="l"/>
        <c:numFmt formatCode="General" sourceLinked="1"/>
        <c:majorTickMark val="out"/>
        <c:minorTickMark val="none"/>
        <c:tickLblPos val="nextTo"/>
        <c:crossAx val="244863119"/>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ata2.xml.rels><?xml version="1.0" encoding="UTF-8" standalone="yes"?>
<Relationships xmlns="http://schemas.openxmlformats.org/package/2006/relationships"><Relationship Id="rId3" Type="http://schemas.openxmlformats.org/officeDocument/2006/relationships/hyperlink" Target="https://www.cdc.gov/infectioncontrol/projectfirstline/healthcare/print.html" TargetMode="External"/><Relationship Id="rId2" Type="http://schemas.openxmlformats.org/officeDocument/2006/relationships/hyperlink" Target="https://www.cdc.gov/infectioncontrol/projectfirstline/healthcare/videos-graphics.html" TargetMode="External"/><Relationship Id="rId1" Type="http://schemas.openxmlformats.org/officeDocument/2006/relationships/hyperlink" Target="https://www.cdc.gov/infectioncontrol/projectfirstline/healthcare/interactive.html" TargetMode="External"/><Relationship Id="rId4" Type="http://schemas.openxmlformats.org/officeDocument/2006/relationships/hyperlink" Target="https://www.cdc.gov/infectioncontrol/projectfirstline/healthcare/training.html"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2.xml.rels><?xml version="1.0" encoding="UTF-8" standalone="yes"?>
<Relationships xmlns="http://schemas.openxmlformats.org/package/2006/relationships"><Relationship Id="rId3" Type="http://schemas.openxmlformats.org/officeDocument/2006/relationships/hyperlink" Target="https://www.cdc.gov/infectioncontrol/projectfirstline/healthcare/print.html" TargetMode="External"/><Relationship Id="rId2" Type="http://schemas.openxmlformats.org/officeDocument/2006/relationships/hyperlink" Target="https://www.cdc.gov/infectioncontrol/projectfirstline/healthcare/videos-graphics.html" TargetMode="External"/><Relationship Id="rId1" Type="http://schemas.openxmlformats.org/officeDocument/2006/relationships/hyperlink" Target="https://www.cdc.gov/infectioncontrol/projectfirstline/healthcare/interactive.html" TargetMode="External"/><Relationship Id="rId4" Type="http://schemas.openxmlformats.org/officeDocument/2006/relationships/hyperlink" Target="https://www.cdc.gov/infectioncontrol/projectfirstline/healthcare/training.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75AE4-8CBD-408E-B442-AFA316B2411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8E0D736-FC4E-4460-973F-CC5D9C5D038D}">
      <dgm:prSet custT="1"/>
      <dgm:spPr/>
      <dgm:t>
        <a:bodyPr/>
        <a:lstStyle/>
        <a:p>
          <a:pPr>
            <a:lnSpc>
              <a:spcPct val="100000"/>
            </a:lnSpc>
          </a:pPr>
          <a:r>
            <a:rPr lang="en-US" sz="2400" b="1"/>
            <a:t>Listens </a:t>
          </a:r>
          <a:r>
            <a:rPr lang="en-US" sz="2000" b="0"/>
            <a:t>to healthcare workers  </a:t>
          </a:r>
          <a:endParaRPr lang="en-US" sz="2400" b="0" dirty="0"/>
        </a:p>
      </dgm:t>
    </dgm:pt>
    <dgm:pt modelId="{C96F5F44-AE01-421D-8B55-172E020219EF}" type="parTrans" cxnId="{0937191C-2944-41C0-B4A4-06AAE8AB92D2}">
      <dgm:prSet/>
      <dgm:spPr/>
      <dgm:t>
        <a:bodyPr/>
        <a:lstStyle/>
        <a:p>
          <a:endParaRPr lang="en-US" b="1"/>
        </a:p>
      </dgm:t>
    </dgm:pt>
    <dgm:pt modelId="{9745AE9B-062A-423E-894B-9E9D7F48AC31}" type="sibTrans" cxnId="{0937191C-2944-41C0-B4A4-06AAE8AB92D2}">
      <dgm:prSet/>
      <dgm:spPr/>
      <dgm:t>
        <a:bodyPr/>
        <a:lstStyle/>
        <a:p>
          <a:pPr>
            <a:lnSpc>
              <a:spcPct val="100000"/>
            </a:lnSpc>
          </a:pPr>
          <a:endParaRPr lang="en-US" b="1"/>
        </a:p>
      </dgm:t>
    </dgm:pt>
    <dgm:pt modelId="{10772E91-15C9-4788-8BFE-BD6609B80EAD}">
      <dgm:prSet custT="1"/>
      <dgm:spPr/>
      <dgm:t>
        <a:bodyPr/>
        <a:lstStyle/>
        <a:p>
          <a:pPr>
            <a:lnSpc>
              <a:spcPct val="100000"/>
            </a:lnSpc>
          </a:pPr>
          <a:r>
            <a:rPr lang="en-US" sz="2000" b="1"/>
            <a:t>Appreciates </a:t>
          </a:r>
          <a:r>
            <a:rPr lang="en-US" sz="1800" b="0"/>
            <a:t>the value of every healthcare worker</a:t>
          </a:r>
          <a:endParaRPr lang="en-US" sz="2000" b="0" dirty="0"/>
        </a:p>
      </dgm:t>
    </dgm:pt>
    <dgm:pt modelId="{52600308-34B5-4573-823B-79D9601D6BF8}" type="parTrans" cxnId="{9729A014-D258-4C1E-9B2D-793A18F37806}">
      <dgm:prSet/>
      <dgm:spPr/>
      <dgm:t>
        <a:bodyPr/>
        <a:lstStyle/>
        <a:p>
          <a:endParaRPr lang="en-US" b="1"/>
        </a:p>
      </dgm:t>
    </dgm:pt>
    <dgm:pt modelId="{BF9B2C6E-878F-48C5-8F13-D94A31AACE76}" type="sibTrans" cxnId="{9729A014-D258-4C1E-9B2D-793A18F37806}">
      <dgm:prSet/>
      <dgm:spPr/>
      <dgm:t>
        <a:bodyPr/>
        <a:lstStyle/>
        <a:p>
          <a:pPr>
            <a:lnSpc>
              <a:spcPct val="100000"/>
            </a:lnSpc>
          </a:pPr>
          <a:endParaRPr lang="en-US" b="1"/>
        </a:p>
      </dgm:t>
    </dgm:pt>
    <dgm:pt modelId="{8496D191-6D64-4ABD-91AD-CB281D9B15D3}">
      <dgm:prSet custT="1"/>
      <dgm:spPr/>
      <dgm:t>
        <a:bodyPr/>
        <a:lstStyle/>
        <a:p>
          <a:pPr>
            <a:lnSpc>
              <a:spcPct val="100000"/>
            </a:lnSpc>
          </a:pPr>
          <a:r>
            <a:rPr lang="en-US" sz="2400" b="1"/>
            <a:t>Recognizes </a:t>
          </a:r>
          <a:r>
            <a:rPr lang="en-US" sz="2000" b="0"/>
            <a:t>that bandwidth is low due to burnout and trauma </a:t>
          </a:r>
          <a:endParaRPr lang="en-US" sz="2000" b="0" dirty="0"/>
        </a:p>
      </dgm:t>
    </dgm:pt>
    <dgm:pt modelId="{0443CF3B-83D2-4482-A1BA-A1C77638221C}" type="parTrans" cxnId="{07012E95-26F7-4586-AA67-BEF16634B1B2}">
      <dgm:prSet/>
      <dgm:spPr/>
      <dgm:t>
        <a:bodyPr/>
        <a:lstStyle/>
        <a:p>
          <a:endParaRPr lang="en-US" b="1"/>
        </a:p>
      </dgm:t>
    </dgm:pt>
    <dgm:pt modelId="{F2708CDE-20F3-457A-B046-35DA40A110B4}" type="sibTrans" cxnId="{07012E95-26F7-4586-AA67-BEF16634B1B2}">
      <dgm:prSet/>
      <dgm:spPr/>
      <dgm:t>
        <a:bodyPr/>
        <a:lstStyle/>
        <a:p>
          <a:pPr>
            <a:lnSpc>
              <a:spcPct val="100000"/>
            </a:lnSpc>
          </a:pPr>
          <a:endParaRPr lang="en-US" b="1"/>
        </a:p>
      </dgm:t>
    </dgm:pt>
    <dgm:pt modelId="{D7050909-8ABE-48C2-8F09-2A404A88F7E9}">
      <dgm:prSet custT="1"/>
      <dgm:spPr/>
      <dgm:t>
        <a:bodyPr/>
        <a:lstStyle/>
        <a:p>
          <a:pPr>
            <a:lnSpc>
              <a:spcPct val="100000"/>
            </a:lnSpc>
          </a:pPr>
          <a:r>
            <a:rPr lang="en-US" sz="2400" b="1"/>
            <a:t>Meets </a:t>
          </a:r>
          <a:r>
            <a:rPr lang="en-US" sz="2000" b="0"/>
            <a:t>healthcare workers where they are</a:t>
          </a:r>
          <a:endParaRPr lang="en-US" sz="2400" b="0" dirty="0"/>
        </a:p>
      </dgm:t>
    </dgm:pt>
    <dgm:pt modelId="{C71BFC4A-D183-406F-AA2F-609C9EC955E5}" type="parTrans" cxnId="{4E1F22A9-8128-4A09-A9BB-DD5C2C3F3BA9}">
      <dgm:prSet/>
      <dgm:spPr/>
      <dgm:t>
        <a:bodyPr/>
        <a:lstStyle/>
        <a:p>
          <a:endParaRPr lang="en-US" b="1"/>
        </a:p>
      </dgm:t>
    </dgm:pt>
    <dgm:pt modelId="{16DB68F1-237A-4F1D-B453-EBF11732C45F}" type="sibTrans" cxnId="{4E1F22A9-8128-4A09-A9BB-DD5C2C3F3BA9}">
      <dgm:prSet/>
      <dgm:spPr/>
      <dgm:t>
        <a:bodyPr/>
        <a:lstStyle/>
        <a:p>
          <a:endParaRPr lang="en-US" b="1"/>
        </a:p>
      </dgm:t>
    </dgm:pt>
    <dgm:pt modelId="{731E1E4C-EAE3-4C61-AA3B-15C07893C033}" type="pres">
      <dgm:prSet presAssocID="{31275AE4-8CBD-408E-B442-AFA316B24119}" presName="root" presStyleCnt="0">
        <dgm:presLayoutVars>
          <dgm:dir/>
          <dgm:resizeHandles val="exact"/>
        </dgm:presLayoutVars>
      </dgm:prSet>
      <dgm:spPr/>
    </dgm:pt>
    <dgm:pt modelId="{5AB8CC4E-E106-4499-95E4-5677B1931563}" type="pres">
      <dgm:prSet presAssocID="{31275AE4-8CBD-408E-B442-AFA316B24119}" presName="container" presStyleCnt="0">
        <dgm:presLayoutVars>
          <dgm:dir/>
          <dgm:resizeHandles val="exact"/>
        </dgm:presLayoutVars>
      </dgm:prSet>
      <dgm:spPr/>
    </dgm:pt>
    <dgm:pt modelId="{312017A9-A560-432D-92EF-497F86E504E0}" type="pres">
      <dgm:prSet presAssocID="{D8E0D736-FC4E-4460-973F-CC5D9C5D038D}" presName="compNode" presStyleCnt="0"/>
      <dgm:spPr/>
    </dgm:pt>
    <dgm:pt modelId="{8C0DD352-5C1B-41A5-B0BF-8EE34741128E}" type="pres">
      <dgm:prSet presAssocID="{D8E0D736-FC4E-4460-973F-CC5D9C5D038D}" presName="iconBgRect" presStyleLbl="bgShp" presStyleIdx="0" presStyleCnt="4"/>
      <dgm:spPr/>
    </dgm:pt>
    <dgm:pt modelId="{94199DEA-62E7-435E-9389-3008A613492D}" type="pres">
      <dgm:prSet presAssocID="{D8E0D736-FC4E-4460-973F-CC5D9C5D038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phones"/>
        </a:ext>
      </dgm:extLst>
    </dgm:pt>
    <dgm:pt modelId="{8C0D3B89-EC0F-4BF8-BD5A-7DBFFF53CF69}" type="pres">
      <dgm:prSet presAssocID="{D8E0D736-FC4E-4460-973F-CC5D9C5D038D}" presName="spaceRect" presStyleCnt="0"/>
      <dgm:spPr/>
    </dgm:pt>
    <dgm:pt modelId="{56DB7465-259F-422D-96B6-4251743E51AE}" type="pres">
      <dgm:prSet presAssocID="{D8E0D736-FC4E-4460-973F-CC5D9C5D038D}" presName="textRect" presStyleLbl="revTx" presStyleIdx="0" presStyleCnt="4">
        <dgm:presLayoutVars>
          <dgm:chMax val="1"/>
          <dgm:chPref val="1"/>
        </dgm:presLayoutVars>
      </dgm:prSet>
      <dgm:spPr/>
    </dgm:pt>
    <dgm:pt modelId="{551E600D-F95B-418C-A8BE-40DE97F64A25}" type="pres">
      <dgm:prSet presAssocID="{9745AE9B-062A-423E-894B-9E9D7F48AC31}" presName="sibTrans" presStyleLbl="sibTrans2D1" presStyleIdx="0" presStyleCnt="0"/>
      <dgm:spPr/>
    </dgm:pt>
    <dgm:pt modelId="{5ECD9463-AF6E-431E-94A5-6D18E526A53F}" type="pres">
      <dgm:prSet presAssocID="{10772E91-15C9-4788-8BFE-BD6609B80EAD}" presName="compNode" presStyleCnt="0"/>
      <dgm:spPr/>
    </dgm:pt>
    <dgm:pt modelId="{E72CE7B0-748F-44C1-B290-F69F2756DEA3}" type="pres">
      <dgm:prSet presAssocID="{10772E91-15C9-4788-8BFE-BD6609B80EAD}" presName="iconBgRect" presStyleLbl="bgShp" presStyleIdx="1" presStyleCnt="4"/>
      <dgm:spPr/>
    </dgm:pt>
    <dgm:pt modelId="{6885AFC8-E745-410A-B324-B187511A36A8}" type="pres">
      <dgm:prSet presAssocID="{10772E91-15C9-4788-8BFE-BD6609B80EA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umbs Up Sign"/>
        </a:ext>
      </dgm:extLst>
    </dgm:pt>
    <dgm:pt modelId="{670B11CA-79FF-42FA-A9F7-6B0929DD4901}" type="pres">
      <dgm:prSet presAssocID="{10772E91-15C9-4788-8BFE-BD6609B80EAD}" presName="spaceRect" presStyleCnt="0"/>
      <dgm:spPr/>
    </dgm:pt>
    <dgm:pt modelId="{D45E4406-0BDE-467D-BBD2-85C13E6F74E0}" type="pres">
      <dgm:prSet presAssocID="{10772E91-15C9-4788-8BFE-BD6609B80EAD}" presName="textRect" presStyleLbl="revTx" presStyleIdx="1" presStyleCnt="4">
        <dgm:presLayoutVars>
          <dgm:chMax val="1"/>
          <dgm:chPref val="1"/>
        </dgm:presLayoutVars>
      </dgm:prSet>
      <dgm:spPr/>
    </dgm:pt>
    <dgm:pt modelId="{3C0E20EF-E135-4BD7-9FD5-E3F3955AB6CE}" type="pres">
      <dgm:prSet presAssocID="{BF9B2C6E-878F-48C5-8F13-D94A31AACE76}" presName="sibTrans" presStyleLbl="sibTrans2D1" presStyleIdx="0" presStyleCnt="0"/>
      <dgm:spPr/>
    </dgm:pt>
    <dgm:pt modelId="{70E3D278-9849-49E9-984C-6150432322F0}" type="pres">
      <dgm:prSet presAssocID="{8496D191-6D64-4ABD-91AD-CB281D9B15D3}" presName="compNode" presStyleCnt="0"/>
      <dgm:spPr/>
    </dgm:pt>
    <dgm:pt modelId="{03D65D82-A3C1-4FFD-946D-878902D452C5}" type="pres">
      <dgm:prSet presAssocID="{8496D191-6D64-4ABD-91AD-CB281D9B15D3}" presName="iconBgRect" presStyleLbl="bgShp" presStyleIdx="2" presStyleCnt="4"/>
      <dgm:spPr/>
    </dgm:pt>
    <dgm:pt modelId="{04CE165B-A156-4321-9290-DD0D93CF6D83}" type="pres">
      <dgm:prSet presAssocID="{8496D191-6D64-4ABD-91AD-CB281D9B15D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ibbon"/>
        </a:ext>
      </dgm:extLst>
    </dgm:pt>
    <dgm:pt modelId="{AAAB43C5-7A26-4E35-8ADB-BBC4470566C3}" type="pres">
      <dgm:prSet presAssocID="{8496D191-6D64-4ABD-91AD-CB281D9B15D3}" presName="spaceRect" presStyleCnt="0"/>
      <dgm:spPr/>
    </dgm:pt>
    <dgm:pt modelId="{573090CC-218E-43DD-B255-F3C6128EF229}" type="pres">
      <dgm:prSet presAssocID="{8496D191-6D64-4ABD-91AD-CB281D9B15D3}" presName="textRect" presStyleLbl="revTx" presStyleIdx="2" presStyleCnt="4">
        <dgm:presLayoutVars>
          <dgm:chMax val="1"/>
          <dgm:chPref val="1"/>
        </dgm:presLayoutVars>
      </dgm:prSet>
      <dgm:spPr/>
    </dgm:pt>
    <dgm:pt modelId="{568A12EF-6266-494B-9567-C27DF4193568}" type="pres">
      <dgm:prSet presAssocID="{F2708CDE-20F3-457A-B046-35DA40A110B4}" presName="sibTrans" presStyleLbl="sibTrans2D1" presStyleIdx="0" presStyleCnt="0"/>
      <dgm:spPr/>
    </dgm:pt>
    <dgm:pt modelId="{114D96F1-EBF2-4998-BEC1-832DA94A6DCD}" type="pres">
      <dgm:prSet presAssocID="{D7050909-8ABE-48C2-8F09-2A404A88F7E9}" presName="compNode" presStyleCnt="0"/>
      <dgm:spPr/>
    </dgm:pt>
    <dgm:pt modelId="{E9EF131B-B201-4EC2-B098-B377BB7D6441}" type="pres">
      <dgm:prSet presAssocID="{D7050909-8ABE-48C2-8F09-2A404A88F7E9}" presName="iconBgRect" presStyleLbl="bgShp" presStyleIdx="3" presStyleCnt="4"/>
      <dgm:spPr/>
    </dgm:pt>
    <dgm:pt modelId="{0EC634D3-14C5-4DFF-A71C-EB09DD4D1D02}" type="pres">
      <dgm:prSet presAssocID="{D7050909-8ABE-48C2-8F09-2A404A88F7E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andshake outline"/>
        </a:ext>
      </dgm:extLst>
    </dgm:pt>
    <dgm:pt modelId="{53FA579B-75F4-41F8-9F1B-CB07DB847C89}" type="pres">
      <dgm:prSet presAssocID="{D7050909-8ABE-48C2-8F09-2A404A88F7E9}" presName="spaceRect" presStyleCnt="0"/>
      <dgm:spPr/>
    </dgm:pt>
    <dgm:pt modelId="{F5FC0961-B941-4884-AF1C-AE31F79A9BD2}" type="pres">
      <dgm:prSet presAssocID="{D7050909-8ABE-48C2-8F09-2A404A88F7E9}" presName="textRect" presStyleLbl="revTx" presStyleIdx="3" presStyleCnt="4">
        <dgm:presLayoutVars>
          <dgm:chMax val="1"/>
          <dgm:chPref val="1"/>
        </dgm:presLayoutVars>
      </dgm:prSet>
      <dgm:spPr/>
    </dgm:pt>
  </dgm:ptLst>
  <dgm:cxnLst>
    <dgm:cxn modelId="{32C11901-69AB-4D72-9C48-844495845CA0}" type="presOf" srcId="{D8E0D736-FC4E-4460-973F-CC5D9C5D038D}" destId="{56DB7465-259F-422D-96B6-4251743E51AE}" srcOrd="0" destOrd="0" presId="urn:microsoft.com/office/officeart/2018/2/layout/IconCircleList"/>
    <dgm:cxn modelId="{9729A014-D258-4C1E-9B2D-793A18F37806}" srcId="{31275AE4-8CBD-408E-B442-AFA316B24119}" destId="{10772E91-15C9-4788-8BFE-BD6609B80EAD}" srcOrd="1" destOrd="0" parTransId="{52600308-34B5-4573-823B-79D9601D6BF8}" sibTransId="{BF9B2C6E-878F-48C5-8F13-D94A31AACE76}"/>
    <dgm:cxn modelId="{0937191C-2944-41C0-B4A4-06AAE8AB92D2}" srcId="{31275AE4-8CBD-408E-B442-AFA316B24119}" destId="{D8E0D736-FC4E-4460-973F-CC5D9C5D038D}" srcOrd="0" destOrd="0" parTransId="{C96F5F44-AE01-421D-8B55-172E020219EF}" sibTransId="{9745AE9B-062A-423E-894B-9E9D7F48AC31}"/>
    <dgm:cxn modelId="{46715569-B0A5-41AA-A007-022D76D27294}" type="presOf" srcId="{D7050909-8ABE-48C2-8F09-2A404A88F7E9}" destId="{F5FC0961-B941-4884-AF1C-AE31F79A9BD2}" srcOrd="0" destOrd="0" presId="urn:microsoft.com/office/officeart/2018/2/layout/IconCircleList"/>
    <dgm:cxn modelId="{FB45F06F-2078-45B5-94BF-30657E17944E}" type="presOf" srcId="{31275AE4-8CBD-408E-B442-AFA316B24119}" destId="{731E1E4C-EAE3-4C61-AA3B-15C07893C033}" srcOrd="0" destOrd="0" presId="urn:microsoft.com/office/officeart/2018/2/layout/IconCircleList"/>
    <dgm:cxn modelId="{E5F4DF53-5CB7-4D0E-AAFF-F3142912AA85}" type="presOf" srcId="{BF9B2C6E-878F-48C5-8F13-D94A31AACE76}" destId="{3C0E20EF-E135-4BD7-9FD5-E3F3955AB6CE}" srcOrd="0" destOrd="0" presId="urn:microsoft.com/office/officeart/2018/2/layout/IconCircleList"/>
    <dgm:cxn modelId="{AFFD2084-5604-48E3-B6B7-DE2661AE8D16}" type="presOf" srcId="{8496D191-6D64-4ABD-91AD-CB281D9B15D3}" destId="{573090CC-218E-43DD-B255-F3C6128EF229}" srcOrd="0" destOrd="0" presId="urn:microsoft.com/office/officeart/2018/2/layout/IconCircleList"/>
    <dgm:cxn modelId="{07012E95-26F7-4586-AA67-BEF16634B1B2}" srcId="{31275AE4-8CBD-408E-B442-AFA316B24119}" destId="{8496D191-6D64-4ABD-91AD-CB281D9B15D3}" srcOrd="2" destOrd="0" parTransId="{0443CF3B-83D2-4482-A1BA-A1C77638221C}" sibTransId="{F2708CDE-20F3-457A-B046-35DA40A110B4}"/>
    <dgm:cxn modelId="{4E1F22A9-8128-4A09-A9BB-DD5C2C3F3BA9}" srcId="{31275AE4-8CBD-408E-B442-AFA316B24119}" destId="{D7050909-8ABE-48C2-8F09-2A404A88F7E9}" srcOrd="3" destOrd="0" parTransId="{C71BFC4A-D183-406F-AA2F-609C9EC955E5}" sibTransId="{16DB68F1-237A-4F1D-B453-EBF11732C45F}"/>
    <dgm:cxn modelId="{84807CC7-AADC-456E-86C9-58EF00F0B8AF}" type="presOf" srcId="{F2708CDE-20F3-457A-B046-35DA40A110B4}" destId="{568A12EF-6266-494B-9567-C27DF4193568}" srcOrd="0" destOrd="0" presId="urn:microsoft.com/office/officeart/2018/2/layout/IconCircleList"/>
    <dgm:cxn modelId="{8A2A3BE3-AE4D-4AB2-B097-28209F91C1CD}" type="presOf" srcId="{9745AE9B-062A-423E-894B-9E9D7F48AC31}" destId="{551E600D-F95B-418C-A8BE-40DE97F64A25}" srcOrd="0" destOrd="0" presId="urn:microsoft.com/office/officeart/2018/2/layout/IconCircleList"/>
    <dgm:cxn modelId="{0A106BFB-29D0-47CF-9E66-8F851B66BFC2}" type="presOf" srcId="{10772E91-15C9-4788-8BFE-BD6609B80EAD}" destId="{D45E4406-0BDE-467D-BBD2-85C13E6F74E0}" srcOrd="0" destOrd="0" presId="urn:microsoft.com/office/officeart/2018/2/layout/IconCircleList"/>
    <dgm:cxn modelId="{CB5657A0-25CA-4C79-9961-B497B267786E}" type="presParOf" srcId="{731E1E4C-EAE3-4C61-AA3B-15C07893C033}" destId="{5AB8CC4E-E106-4499-95E4-5677B1931563}" srcOrd="0" destOrd="0" presId="urn:microsoft.com/office/officeart/2018/2/layout/IconCircleList"/>
    <dgm:cxn modelId="{82AF4F29-25F0-4952-84A7-AA2D032B9460}" type="presParOf" srcId="{5AB8CC4E-E106-4499-95E4-5677B1931563}" destId="{312017A9-A560-432D-92EF-497F86E504E0}" srcOrd="0" destOrd="0" presId="urn:microsoft.com/office/officeart/2018/2/layout/IconCircleList"/>
    <dgm:cxn modelId="{9B732734-5034-453C-9D4E-AD19F9BFC57D}" type="presParOf" srcId="{312017A9-A560-432D-92EF-497F86E504E0}" destId="{8C0DD352-5C1B-41A5-B0BF-8EE34741128E}" srcOrd="0" destOrd="0" presId="urn:microsoft.com/office/officeart/2018/2/layout/IconCircleList"/>
    <dgm:cxn modelId="{F1E373BB-825A-496E-82A0-1A002B35C7DF}" type="presParOf" srcId="{312017A9-A560-432D-92EF-497F86E504E0}" destId="{94199DEA-62E7-435E-9389-3008A613492D}" srcOrd="1" destOrd="0" presId="urn:microsoft.com/office/officeart/2018/2/layout/IconCircleList"/>
    <dgm:cxn modelId="{366EFF00-E820-4838-B740-8BEE0F2D7973}" type="presParOf" srcId="{312017A9-A560-432D-92EF-497F86E504E0}" destId="{8C0D3B89-EC0F-4BF8-BD5A-7DBFFF53CF69}" srcOrd="2" destOrd="0" presId="urn:microsoft.com/office/officeart/2018/2/layout/IconCircleList"/>
    <dgm:cxn modelId="{9A2377EE-7BF2-4BA4-9B68-1B5E6C1329D5}" type="presParOf" srcId="{312017A9-A560-432D-92EF-497F86E504E0}" destId="{56DB7465-259F-422D-96B6-4251743E51AE}" srcOrd="3" destOrd="0" presId="urn:microsoft.com/office/officeart/2018/2/layout/IconCircleList"/>
    <dgm:cxn modelId="{5A65F5C8-306F-4681-85B1-9D2BBCAF4507}" type="presParOf" srcId="{5AB8CC4E-E106-4499-95E4-5677B1931563}" destId="{551E600D-F95B-418C-A8BE-40DE97F64A25}" srcOrd="1" destOrd="0" presId="urn:microsoft.com/office/officeart/2018/2/layout/IconCircleList"/>
    <dgm:cxn modelId="{1C292756-B58E-47DD-B4AC-C2E340292F1B}" type="presParOf" srcId="{5AB8CC4E-E106-4499-95E4-5677B1931563}" destId="{5ECD9463-AF6E-431E-94A5-6D18E526A53F}" srcOrd="2" destOrd="0" presId="urn:microsoft.com/office/officeart/2018/2/layout/IconCircleList"/>
    <dgm:cxn modelId="{C55F968B-C8B5-4321-948A-81FBDD517492}" type="presParOf" srcId="{5ECD9463-AF6E-431E-94A5-6D18E526A53F}" destId="{E72CE7B0-748F-44C1-B290-F69F2756DEA3}" srcOrd="0" destOrd="0" presId="urn:microsoft.com/office/officeart/2018/2/layout/IconCircleList"/>
    <dgm:cxn modelId="{29B294B0-3BFC-4C3C-BCE6-F75AE48DC2E8}" type="presParOf" srcId="{5ECD9463-AF6E-431E-94A5-6D18E526A53F}" destId="{6885AFC8-E745-410A-B324-B187511A36A8}" srcOrd="1" destOrd="0" presId="urn:microsoft.com/office/officeart/2018/2/layout/IconCircleList"/>
    <dgm:cxn modelId="{8CB830E1-4089-4121-969D-89C8F06BABB3}" type="presParOf" srcId="{5ECD9463-AF6E-431E-94A5-6D18E526A53F}" destId="{670B11CA-79FF-42FA-A9F7-6B0929DD4901}" srcOrd="2" destOrd="0" presId="urn:microsoft.com/office/officeart/2018/2/layout/IconCircleList"/>
    <dgm:cxn modelId="{F162EF30-6332-4D35-8825-3C1F951E1F87}" type="presParOf" srcId="{5ECD9463-AF6E-431E-94A5-6D18E526A53F}" destId="{D45E4406-0BDE-467D-BBD2-85C13E6F74E0}" srcOrd="3" destOrd="0" presId="urn:microsoft.com/office/officeart/2018/2/layout/IconCircleList"/>
    <dgm:cxn modelId="{20618B21-DC4D-4E41-9B5A-A58F51B5BFB8}" type="presParOf" srcId="{5AB8CC4E-E106-4499-95E4-5677B1931563}" destId="{3C0E20EF-E135-4BD7-9FD5-E3F3955AB6CE}" srcOrd="3" destOrd="0" presId="urn:microsoft.com/office/officeart/2018/2/layout/IconCircleList"/>
    <dgm:cxn modelId="{85318018-B76D-420D-8151-4A77BF6D3756}" type="presParOf" srcId="{5AB8CC4E-E106-4499-95E4-5677B1931563}" destId="{70E3D278-9849-49E9-984C-6150432322F0}" srcOrd="4" destOrd="0" presId="urn:microsoft.com/office/officeart/2018/2/layout/IconCircleList"/>
    <dgm:cxn modelId="{2736D292-81BF-4A3D-956D-86A719B93300}" type="presParOf" srcId="{70E3D278-9849-49E9-984C-6150432322F0}" destId="{03D65D82-A3C1-4FFD-946D-878902D452C5}" srcOrd="0" destOrd="0" presId="urn:microsoft.com/office/officeart/2018/2/layout/IconCircleList"/>
    <dgm:cxn modelId="{5723797C-8619-4A27-A86A-24816520C27E}" type="presParOf" srcId="{70E3D278-9849-49E9-984C-6150432322F0}" destId="{04CE165B-A156-4321-9290-DD0D93CF6D83}" srcOrd="1" destOrd="0" presId="urn:microsoft.com/office/officeart/2018/2/layout/IconCircleList"/>
    <dgm:cxn modelId="{160BBD40-6EAF-4E7A-989A-7E0C88B35309}" type="presParOf" srcId="{70E3D278-9849-49E9-984C-6150432322F0}" destId="{AAAB43C5-7A26-4E35-8ADB-BBC4470566C3}" srcOrd="2" destOrd="0" presId="urn:microsoft.com/office/officeart/2018/2/layout/IconCircleList"/>
    <dgm:cxn modelId="{832143BF-2002-44A4-B259-C9ED49EF6A8E}" type="presParOf" srcId="{70E3D278-9849-49E9-984C-6150432322F0}" destId="{573090CC-218E-43DD-B255-F3C6128EF229}" srcOrd="3" destOrd="0" presId="urn:microsoft.com/office/officeart/2018/2/layout/IconCircleList"/>
    <dgm:cxn modelId="{E0F302BF-DC3A-438F-8807-5D6F3FD0636F}" type="presParOf" srcId="{5AB8CC4E-E106-4499-95E4-5677B1931563}" destId="{568A12EF-6266-494B-9567-C27DF4193568}" srcOrd="5" destOrd="0" presId="urn:microsoft.com/office/officeart/2018/2/layout/IconCircleList"/>
    <dgm:cxn modelId="{3C1A62FB-8464-457C-AC1D-9DEAE24042F0}" type="presParOf" srcId="{5AB8CC4E-E106-4499-95E4-5677B1931563}" destId="{114D96F1-EBF2-4998-BEC1-832DA94A6DCD}" srcOrd="6" destOrd="0" presId="urn:microsoft.com/office/officeart/2018/2/layout/IconCircleList"/>
    <dgm:cxn modelId="{49D9C89D-E74D-4738-ADB4-7C5C7981A176}" type="presParOf" srcId="{114D96F1-EBF2-4998-BEC1-832DA94A6DCD}" destId="{E9EF131B-B201-4EC2-B098-B377BB7D6441}" srcOrd="0" destOrd="0" presId="urn:microsoft.com/office/officeart/2018/2/layout/IconCircleList"/>
    <dgm:cxn modelId="{00C35B1E-7155-4FD8-998D-33BC2B5508A2}" type="presParOf" srcId="{114D96F1-EBF2-4998-BEC1-832DA94A6DCD}" destId="{0EC634D3-14C5-4DFF-A71C-EB09DD4D1D02}" srcOrd="1" destOrd="0" presId="urn:microsoft.com/office/officeart/2018/2/layout/IconCircleList"/>
    <dgm:cxn modelId="{C9B87957-0EBB-4EC4-B8A5-A062A9CE3D71}" type="presParOf" srcId="{114D96F1-EBF2-4998-BEC1-832DA94A6DCD}" destId="{53FA579B-75F4-41F8-9F1B-CB07DB847C89}" srcOrd="2" destOrd="0" presId="urn:microsoft.com/office/officeart/2018/2/layout/IconCircleList"/>
    <dgm:cxn modelId="{91E99DC7-BF62-409B-A577-1C3A3ED11E93}" type="presParOf" srcId="{114D96F1-EBF2-4998-BEC1-832DA94A6DCD}" destId="{F5FC0961-B941-4884-AF1C-AE31F79A9BD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E953AD-2D00-4E64-86CB-4AF2FB5DECDF}"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5BEA1ADD-C42B-4886-9B95-1B14523F974A}">
      <dgm:prSet/>
      <dgm:spPr/>
      <dgm:t>
        <a:bodyPr/>
        <a:lstStyle/>
        <a:p>
          <a:r>
            <a:rPr lang="en-US" b="1" dirty="0">
              <a:hlinkClick xmlns:r="http://schemas.openxmlformats.org/officeDocument/2006/relationships" r:id="rId1"/>
            </a:rPr>
            <a:t>Interactive Resources</a:t>
          </a:r>
          <a:endParaRPr lang="en-US" b="1" dirty="0"/>
        </a:p>
      </dgm:t>
    </dgm:pt>
    <dgm:pt modelId="{2F92C382-104A-4709-ABE7-D5C7E2BECB2E}" type="parTrans" cxnId="{FF0F9F87-A2DC-4C1E-B158-37D36D6CA0F9}">
      <dgm:prSet/>
      <dgm:spPr/>
      <dgm:t>
        <a:bodyPr/>
        <a:lstStyle/>
        <a:p>
          <a:endParaRPr lang="en-US" b="1"/>
        </a:p>
      </dgm:t>
    </dgm:pt>
    <dgm:pt modelId="{C3B97A90-96FC-4705-948F-D264F7B45B29}" type="sibTrans" cxnId="{FF0F9F87-A2DC-4C1E-B158-37D36D6CA0F9}">
      <dgm:prSet/>
      <dgm:spPr/>
      <dgm:t>
        <a:bodyPr/>
        <a:lstStyle/>
        <a:p>
          <a:endParaRPr lang="en-US" b="1"/>
        </a:p>
      </dgm:t>
    </dgm:pt>
    <dgm:pt modelId="{DEC307B2-327C-48B6-BD2D-30C4732636E9}">
      <dgm:prSet/>
      <dgm:spPr/>
      <dgm:t>
        <a:bodyPr/>
        <a:lstStyle/>
        <a:p>
          <a:r>
            <a:rPr lang="en-US" b="1" dirty="0">
              <a:hlinkClick xmlns:r="http://schemas.openxmlformats.org/officeDocument/2006/relationships" r:id="rId2"/>
            </a:rPr>
            <a:t>Videos and Social Media Graphics</a:t>
          </a:r>
          <a:endParaRPr lang="en-US" b="1" dirty="0"/>
        </a:p>
      </dgm:t>
    </dgm:pt>
    <dgm:pt modelId="{72FCF77C-0EB5-49CA-9307-1E37AB2F2184}" type="parTrans" cxnId="{1401ACB2-5035-4AAC-BC1E-0E98E2F04036}">
      <dgm:prSet/>
      <dgm:spPr/>
      <dgm:t>
        <a:bodyPr/>
        <a:lstStyle/>
        <a:p>
          <a:endParaRPr lang="en-US" b="1"/>
        </a:p>
      </dgm:t>
    </dgm:pt>
    <dgm:pt modelId="{55A53DF7-405E-43AD-BBFD-EE8C8D863A34}" type="sibTrans" cxnId="{1401ACB2-5035-4AAC-BC1E-0E98E2F04036}">
      <dgm:prSet/>
      <dgm:spPr/>
      <dgm:t>
        <a:bodyPr/>
        <a:lstStyle/>
        <a:p>
          <a:endParaRPr lang="en-US" b="1"/>
        </a:p>
      </dgm:t>
    </dgm:pt>
    <dgm:pt modelId="{C540E718-38C2-4624-AD3E-A74390CA1817}">
      <dgm:prSet/>
      <dgm:spPr/>
      <dgm:t>
        <a:bodyPr/>
        <a:lstStyle/>
        <a:p>
          <a:r>
            <a:rPr lang="en-US" b="1" dirty="0">
              <a:hlinkClick xmlns:r="http://schemas.openxmlformats.org/officeDocument/2006/relationships" r:id="rId3"/>
            </a:rPr>
            <a:t>Print Materials and Job Aids</a:t>
          </a:r>
          <a:endParaRPr lang="en-US" b="1" dirty="0"/>
        </a:p>
      </dgm:t>
    </dgm:pt>
    <dgm:pt modelId="{1EA3EA4E-CD07-4CD7-BA3A-E47B695F3C71}" type="parTrans" cxnId="{A4BC04F9-9E67-4881-B7C3-B5D0C313681C}">
      <dgm:prSet/>
      <dgm:spPr/>
      <dgm:t>
        <a:bodyPr/>
        <a:lstStyle/>
        <a:p>
          <a:endParaRPr lang="en-US" b="1"/>
        </a:p>
      </dgm:t>
    </dgm:pt>
    <dgm:pt modelId="{5FF7048D-340F-4DA3-81FC-1B1946B7CAB0}" type="sibTrans" cxnId="{A4BC04F9-9E67-4881-B7C3-B5D0C313681C}">
      <dgm:prSet/>
      <dgm:spPr/>
      <dgm:t>
        <a:bodyPr/>
        <a:lstStyle/>
        <a:p>
          <a:endParaRPr lang="en-US" b="1"/>
        </a:p>
      </dgm:t>
    </dgm:pt>
    <dgm:pt modelId="{D539D3DC-80E5-470E-8015-71A4A8C80219}">
      <dgm:prSet/>
      <dgm:spPr/>
      <dgm:t>
        <a:bodyPr/>
        <a:lstStyle/>
        <a:p>
          <a:r>
            <a:rPr lang="en-US" b="1" dirty="0">
              <a:hlinkClick xmlns:r="http://schemas.openxmlformats.org/officeDocument/2006/relationships" r:id="rId4"/>
            </a:rPr>
            <a:t>Training Toolkits</a:t>
          </a:r>
          <a:endParaRPr lang="en-US" b="1" dirty="0"/>
        </a:p>
      </dgm:t>
    </dgm:pt>
    <dgm:pt modelId="{2BA3CF3E-3BD8-4FAE-98E3-5251009A398E}" type="parTrans" cxnId="{CA19A23B-DBF7-49BE-9ECF-9A0106BBC0AE}">
      <dgm:prSet/>
      <dgm:spPr/>
      <dgm:t>
        <a:bodyPr/>
        <a:lstStyle/>
        <a:p>
          <a:endParaRPr lang="en-US" b="1"/>
        </a:p>
      </dgm:t>
    </dgm:pt>
    <dgm:pt modelId="{F390DDEC-8239-4FB3-8203-748304F59135}" type="sibTrans" cxnId="{CA19A23B-DBF7-49BE-9ECF-9A0106BBC0AE}">
      <dgm:prSet/>
      <dgm:spPr/>
      <dgm:t>
        <a:bodyPr/>
        <a:lstStyle/>
        <a:p>
          <a:endParaRPr lang="en-US" b="1"/>
        </a:p>
      </dgm:t>
    </dgm:pt>
    <dgm:pt modelId="{64649427-6A35-49A3-8228-5EC03E180E3F}" type="pres">
      <dgm:prSet presAssocID="{15E953AD-2D00-4E64-86CB-4AF2FB5DECDF}" presName="linear" presStyleCnt="0">
        <dgm:presLayoutVars>
          <dgm:dir/>
          <dgm:animLvl val="lvl"/>
          <dgm:resizeHandles val="exact"/>
        </dgm:presLayoutVars>
      </dgm:prSet>
      <dgm:spPr/>
    </dgm:pt>
    <dgm:pt modelId="{78872A3A-4047-4BD5-841B-7E2C2ACBB5E8}" type="pres">
      <dgm:prSet presAssocID="{5BEA1ADD-C42B-4886-9B95-1B14523F974A}" presName="parentLin" presStyleCnt="0"/>
      <dgm:spPr/>
    </dgm:pt>
    <dgm:pt modelId="{5C182559-45CA-42FF-807D-274173ADA530}" type="pres">
      <dgm:prSet presAssocID="{5BEA1ADD-C42B-4886-9B95-1B14523F974A}" presName="parentLeftMargin" presStyleLbl="node1" presStyleIdx="0" presStyleCnt="4"/>
      <dgm:spPr/>
    </dgm:pt>
    <dgm:pt modelId="{03B74261-6937-48E5-9388-4DE820CF0BD4}" type="pres">
      <dgm:prSet presAssocID="{5BEA1ADD-C42B-4886-9B95-1B14523F974A}" presName="parentText" presStyleLbl="node1" presStyleIdx="0" presStyleCnt="4">
        <dgm:presLayoutVars>
          <dgm:chMax val="0"/>
          <dgm:bulletEnabled val="1"/>
        </dgm:presLayoutVars>
      </dgm:prSet>
      <dgm:spPr/>
    </dgm:pt>
    <dgm:pt modelId="{696C0E6C-BF9F-4A11-A5A2-DE1DA6723D57}" type="pres">
      <dgm:prSet presAssocID="{5BEA1ADD-C42B-4886-9B95-1B14523F974A}" presName="negativeSpace" presStyleCnt="0"/>
      <dgm:spPr/>
    </dgm:pt>
    <dgm:pt modelId="{91CE66D9-D313-49E2-8D2E-6461DBD3A402}" type="pres">
      <dgm:prSet presAssocID="{5BEA1ADD-C42B-4886-9B95-1B14523F974A}" presName="childText" presStyleLbl="conFgAcc1" presStyleIdx="0" presStyleCnt="4">
        <dgm:presLayoutVars>
          <dgm:bulletEnabled val="1"/>
        </dgm:presLayoutVars>
      </dgm:prSet>
      <dgm:spPr/>
    </dgm:pt>
    <dgm:pt modelId="{7C16F61A-D83D-44DB-B101-10231BB801EF}" type="pres">
      <dgm:prSet presAssocID="{C3B97A90-96FC-4705-948F-D264F7B45B29}" presName="spaceBetweenRectangles" presStyleCnt="0"/>
      <dgm:spPr/>
    </dgm:pt>
    <dgm:pt modelId="{68251AA9-A562-4789-9B4B-275A7641B2CE}" type="pres">
      <dgm:prSet presAssocID="{DEC307B2-327C-48B6-BD2D-30C4732636E9}" presName="parentLin" presStyleCnt="0"/>
      <dgm:spPr/>
    </dgm:pt>
    <dgm:pt modelId="{2E977389-FB8D-417A-BB4C-BAD2EC3E3653}" type="pres">
      <dgm:prSet presAssocID="{DEC307B2-327C-48B6-BD2D-30C4732636E9}" presName="parentLeftMargin" presStyleLbl="node1" presStyleIdx="0" presStyleCnt="4"/>
      <dgm:spPr/>
    </dgm:pt>
    <dgm:pt modelId="{ECD85C21-2ED6-48E9-B86B-9ED96F7C83B0}" type="pres">
      <dgm:prSet presAssocID="{DEC307B2-327C-48B6-BD2D-30C4732636E9}" presName="parentText" presStyleLbl="node1" presStyleIdx="1" presStyleCnt="4">
        <dgm:presLayoutVars>
          <dgm:chMax val="0"/>
          <dgm:bulletEnabled val="1"/>
        </dgm:presLayoutVars>
      </dgm:prSet>
      <dgm:spPr/>
    </dgm:pt>
    <dgm:pt modelId="{3C8474CC-6DB8-4927-91A7-365184B770F6}" type="pres">
      <dgm:prSet presAssocID="{DEC307B2-327C-48B6-BD2D-30C4732636E9}" presName="negativeSpace" presStyleCnt="0"/>
      <dgm:spPr/>
    </dgm:pt>
    <dgm:pt modelId="{9166BA1F-0451-4EF0-AA1A-7A6E8A814BAD}" type="pres">
      <dgm:prSet presAssocID="{DEC307B2-327C-48B6-BD2D-30C4732636E9}" presName="childText" presStyleLbl="conFgAcc1" presStyleIdx="1" presStyleCnt="4">
        <dgm:presLayoutVars>
          <dgm:bulletEnabled val="1"/>
        </dgm:presLayoutVars>
      </dgm:prSet>
      <dgm:spPr/>
    </dgm:pt>
    <dgm:pt modelId="{50148419-1466-46FC-8225-53C05837C97C}" type="pres">
      <dgm:prSet presAssocID="{55A53DF7-405E-43AD-BBFD-EE8C8D863A34}" presName="spaceBetweenRectangles" presStyleCnt="0"/>
      <dgm:spPr/>
    </dgm:pt>
    <dgm:pt modelId="{C83F85F1-2612-47D2-9345-A0F0E6636F8B}" type="pres">
      <dgm:prSet presAssocID="{C540E718-38C2-4624-AD3E-A74390CA1817}" presName="parentLin" presStyleCnt="0"/>
      <dgm:spPr/>
    </dgm:pt>
    <dgm:pt modelId="{D868DF14-3E0C-4108-8901-9EFCAFDD7EB3}" type="pres">
      <dgm:prSet presAssocID="{C540E718-38C2-4624-AD3E-A74390CA1817}" presName="parentLeftMargin" presStyleLbl="node1" presStyleIdx="1" presStyleCnt="4"/>
      <dgm:spPr/>
    </dgm:pt>
    <dgm:pt modelId="{64494E98-786D-4681-A2ED-6ABFF3FA723E}" type="pres">
      <dgm:prSet presAssocID="{C540E718-38C2-4624-AD3E-A74390CA1817}" presName="parentText" presStyleLbl="node1" presStyleIdx="2" presStyleCnt="4">
        <dgm:presLayoutVars>
          <dgm:chMax val="0"/>
          <dgm:bulletEnabled val="1"/>
        </dgm:presLayoutVars>
      </dgm:prSet>
      <dgm:spPr/>
    </dgm:pt>
    <dgm:pt modelId="{BA9859B1-31BE-413C-9D6B-C7D8A03D629D}" type="pres">
      <dgm:prSet presAssocID="{C540E718-38C2-4624-AD3E-A74390CA1817}" presName="negativeSpace" presStyleCnt="0"/>
      <dgm:spPr/>
    </dgm:pt>
    <dgm:pt modelId="{948B0C20-E9F3-4C0D-B938-26894C38EDB7}" type="pres">
      <dgm:prSet presAssocID="{C540E718-38C2-4624-AD3E-A74390CA1817}" presName="childText" presStyleLbl="conFgAcc1" presStyleIdx="2" presStyleCnt="4">
        <dgm:presLayoutVars>
          <dgm:bulletEnabled val="1"/>
        </dgm:presLayoutVars>
      </dgm:prSet>
      <dgm:spPr/>
    </dgm:pt>
    <dgm:pt modelId="{C4F92276-9EC1-46A3-B8DF-1405B1557AF5}" type="pres">
      <dgm:prSet presAssocID="{5FF7048D-340F-4DA3-81FC-1B1946B7CAB0}" presName="spaceBetweenRectangles" presStyleCnt="0"/>
      <dgm:spPr/>
    </dgm:pt>
    <dgm:pt modelId="{58918853-CEA7-4EAC-80EB-EA7817D001FB}" type="pres">
      <dgm:prSet presAssocID="{D539D3DC-80E5-470E-8015-71A4A8C80219}" presName="parentLin" presStyleCnt="0"/>
      <dgm:spPr/>
    </dgm:pt>
    <dgm:pt modelId="{43532193-25BF-4E9A-B7F5-65C0F420034B}" type="pres">
      <dgm:prSet presAssocID="{D539D3DC-80E5-470E-8015-71A4A8C80219}" presName="parentLeftMargin" presStyleLbl="node1" presStyleIdx="2" presStyleCnt="4"/>
      <dgm:spPr/>
    </dgm:pt>
    <dgm:pt modelId="{631650C2-6D4E-4EC0-9836-9495D963B609}" type="pres">
      <dgm:prSet presAssocID="{D539D3DC-80E5-470E-8015-71A4A8C80219}" presName="parentText" presStyleLbl="node1" presStyleIdx="3" presStyleCnt="4">
        <dgm:presLayoutVars>
          <dgm:chMax val="0"/>
          <dgm:bulletEnabled val="1"/>
        </dgm:presLayoutVars>
      </dgm:prSet>
      <dgm:spPr/>
    </dgm:pt>
    <dgm:pt modelId="{0381B0CC-A612-4411-8AAD-2ED4E6C27E4A}" type="pres">
      <dgm:prSet presAssocID="{D539D3DC-80E5-470E-8015-71A4A8C80219}" presName="negativeSpace" presStyleCnt="0"/>
      <dgm:spPr/>
    </dgm:pt>
    <dgm:pt modelId="{8941D2FC-F4EA-49B1-872A-145769309DEA}" type="pres">
      <dgm:prSet presAssocID="{D539D3DC-80E5-470E-8015-71A4A8C80219}" presName="childText" presStyleLbl="conFgAcc1" presStyleIdx="3" presStyleCnt="4">
        <dgm:presLayoutVars>
          <dgm:bulletEnabled val="1"/>
        </dgm:presLayoutVars>
      </dgm:prSet>
      <dgm:spPr/>
    </dgm:pt>
  </dgm:ptLst>
  <dgm:cxnLst>
    <dgm:cxn modelId="{964AAB1E-F7AE-464E-957B-0EF9CA15EE25}" type="presOf" srcId="{5BEA1ADD-C42B-4886-9B95-1B14523F974A}" destId="{03B74261-6937-48E5-9388-4DE820CF0BD4}" srcOrd="1" destOrd="0" presId="urn:microsoft.com/office/officeart/2005/8/layout/list1"/>
    <dgm:cxn modelId="{12D39E28-3302-437C-9975-0C4ADA900951}" type="presOf" srcId="{C540E718-38C2-4624-AD3E-A74390CA1817}" destId="{D868DF14-3E0C-4108-8901-9EFCAFDD7EB3}" srcOrd="0" destOrd="0" presId="urn:microsoft.com/office/officeart/2005/8/layout/list1"/>
    <dgm:cxn modelId="{CA19A23B-DBF7-49BE-9ECF-9A0106BBC0AE}" srcId="{15E953AD-2D00-4E64-86CB-4AF2FB5DECDF}" destId="{D539D3DC-80E5-470E-8015-71A4A8C80219}" srcOrd="3" destOrd="0" parTransId="{2BA3CF3E-3BD8-4FAE-98E3-5251009A398E}" sibTransId="{F390DDEC-8239-4FB3-8203-748304F59135}"/>
    <dgm:cxn modelId="{1266C55F-9660-4887-B5FB-8562A2EDEF06}" type="presOf" srcId="{15E953AD-2D00-4E64-86CB-4AF2FB5DECDF}" destId="{64649427-6A35-49A3-8228-5EC03E180E3F}" srcOrd="0" destOrd="0" presId="urn:microsoft.com/office/officeart/2005/8/layout/list1"/>
    <dgm:cxn modelId="{F184BE61-6CC1-43F2-9950-EA8496540591}" type="presOf" srcId="{DEC307B2-327C-48B6-BD2D-30C4732636E9}" destId="{ECD85C21-2ED6-48E9-B86B-9ED96F7C83B0}" srcOrd="1" destOrd="0" presId="urn:microsoft.com/office/officeart/2005/8/layout/list1"/>
    <dgm:cxn modelId="{FF0F9F87-A2DC-4C1E-B158-37D36D6CA0F9}" srcId="{15E953AD-2D00-4E64-86CB-4AF2FB5DECDF}" destId="{5BEA1ADD-C42B-4886-9B95-1B14523F974A}" srcOrd="0" destOrd="0" parTransId="{2F92C382-104A-4709-ABE7-D5C7E2BECB2E}" sibTransId="{C3B97A90-96FC-4705-948F-D264F7B45B29}"/>
    <dgm:cxn modelId="{1401ACB2-5035-4AAC-BC1E-0E98E2F04036}" srcId="{15E953AD-2D00-4E64-86CB-4AF2FB5DECDF}" destId="{DEC307B2-327C-48B6-BD2D-30C4732636E9}" srcOrd="1" destOrd="0" parTransId="{72FCF77C-0EB5-49CA-9307-1E37AB2F2184}" sibTransId="{55A53DF7-405E-43AD-BBFD-EE8C8D863A34}"/>
    <dgm:cxn modelId="{23141ABF-3D07-4B42-BC65-E3E0ED0AA3AA}" type="presOf" srcId="{5BEA1ADD-C42B-4886-9B95-1B14523F974A}" destId="{5C182559-45CA-42FF-807D-274173ADA530}" srcOrd="0" destOrd="0" presId="urn:microsoft.com/office/officeart/2005/8/layout/list1"/>
    <dgm:cxn modelId="{846882D3-1A27-48F2-930F-471161A9CA7F}" type="presOf" srcId="{D539D3DC-80E5-470E-8015-71A4A8C80219}" destId="{43532193-25BF-4E9A-B7F5-65C0F420034B}" srcOrd="0" destOrd="0" presId="urn:microsoft.com/office/officeart/2005/8/layout/list1"/>
    <dgm:cxn modelId="{86BD26EB-F11E-41D9-BEB7-C812B3196D1E}" type="presOf" srcId="{D539D3DC-80E5-470E-8015-71A4A8C80219}" destId="{631650C2-6D4E-4EC0-9836-9495D963B609}" srcOrd="1" destOrd="0" presId="urn:microsoft.com/office/officeart/2005/8/layout/list1"/>
    <dgm:cxn modelId="{FF213DEE-4460-4C52-9935-9EACF6A9A32B}" type="presOf" srcId="{DEC307B2-327C-48B6-BD2D-30C4732636E9}" destId="{2E977389-FB8D-417A-BB4C-BAD2EC3E3653}" srcOrd="0" destOrd="0" presId="urn:microsoft.com/office/officeart/2005/8/layout/list1"/>
    <dgm:cxn modelId="{A4BC04F9-9E67-4881-B7C3-B5D0C313681C}" srcId="{15E953AD-2D00-4E64-86CB-4AF2FB5DECDF}" destId="{C540E718-38C2-4624-AD3E-A74390CA1817}" srcOrd="2" destOrd="0" parTransId="{1EA3EA4E-CD07-4CD7-BA3A-E47B695F3C71}" sibTransId="{5FF7048D-340F-4DA3-81FC-1B1946B7CAB0}"/>
    <dgm:cxn modelId="{431BCDFF-D752-47EA-91FF-699CE474ACCE}" type="presOf" srcId="{C540E718-38C2-4624-AD3E-A74390CA1817}" destId="{64494E98-786D-4681-A2ED-6ABFF3FA723E}" srcOrd="1" destOrd="0" presId="urn:microsoft.com/office/officeart/2005/8/layout/list1"/>
    <dgm:cxn modelId="{54E79673-9AE5-4E2B-9AE9-B9F050A54266}" type="presParOf" srcId="{64649427-6A35-49A3-8228-5EC03E180E3F}" destId="{78872A3A-4047-4BD5-841B-7E2C2ACBB5E8}" srcOrd="0" destOrd="0" presId="urn:microsoft.com/office/officeart/2005/8/layout/list1"/>
    <dgm:cxn modelId="{75ABF95F-B7B2-4978-ADA6-7746B1CFA921}" type="presParOf" srcId="{78872A3A-4047-4BD5-841B-7E2C2ACBB5E8}" destId="{5C182559-45CA-42FF-807D-274173ADA530}" srcOrd="0" destOrd="0" presId="urn:microsoft.com/office/officeart/2005/8/layout/list1"/>
    <dgm:cxn modelId="{69F37B5D-BF65-4F04-BE50-A8669618868B}" type="presParOf" srcId="{78872A3A-4047-4BD5-841B-7E2C2ACBB5E8}" destId="{03B74261-6937-48E5-9388-4DE820CF0BD4}" srcOrd="1" destOrd="0" presId="urn:microsoft.com/office/officeart/2005/8/layout/list1"/>
    <dgm:cxn modelId="{928F6F2A-30D8-4471-91BE-D0374C161E5B}" type="presParOf" srcId="{64649427-6A35-49A3-8228-5EC03E180E3F}" destId="{696C0E6C-BF9F-4A11-A5A2-DE1DA6723D57}" srcOrd="1" destOrd="0" presId="urn:microsoft.com/office/officeart/2005/8/layout/list1"/>
    <dgm:cxn modelId="{13234F80-BC71-48FC-BE99-51DD893CD560}" type="presParOf" srcId="{64649427-6A35-49A3-8228-5EC03E180E3F}" destId="{91CE66D9-D313-49E2-8D2E-6461DBD3A402}" srcOrd="2" destOrd="0" presId="urn:microsoft.com/office/officeart/2005/8/layout/list1"/>
    <dgm:cxn modelId="{F77FB28A-411F-485A-B475-1CEE178DB212}" type="presParOf" srcId="{64649427-6A35-49A3-8228-5EC03E180E3F}" destId="{7C16F61A-D83D-44DB-B101-10231BB801EF}" srcOrd="3" destOrd="0" presId="urn:microsoft.com/office/officeart/2005/8/layout/list1"/>
    <dgm:cxn modelId="{B56D9022-F5FE-4EA7-95E0-5D6164515094}" type="presParOf" srcId="{64649427-6A35-49A3-8228-5EC03E180E3F}" destId="{68251AA9-A562-4789-9B4B-275A7641B2CE}" srcOrd="4" destOrd="0" presId="urn:microsoft.com/office/officeart/2005/8/layout/list1"/>
    <dgm:cxn modelId="{3790746C-1812-4FCC-8546-91A20EB1C57B}" type="presParOf" srcId="{68251AA9-A562-4789-9B4B-275A7641B2CE}" destId="{2E977389-FB8D-417A-BB4C-BAD2EC3E3653}" srcOrd="0" destOrd="0" presId="urn:microsoft.com/office/officeart/2005/8/layout/list1"/>
    <dgm:cxn modelId="{428C74C5-C109-4A48-B888-C0374826CB27}" type="presParOf" srcId="{68251AA9-A562-4789-9B4B-275A7641B2CE}" destId="{ECD85C21-2ED6-48E9-B86B-9ED96F7C83B0}" srcOrd="1" destOrd="0" presId="urn:microsoft.com/office/officeart/2005/8/layout/list1"/>
    <dgm:cxn modelId="{EB4624E5-025A-4B93-9FC3-F2F7372976FB}" type="presParOf" srcId="{64649427-6A35-49A3-8228-5EC03E180E3F}" destId="{3C8474CC-6DB8-4927-91A7-365184B770F6}" srcOrd="5" destOrd="0" presId="urn:microsoft.com/office/officeart/2005/8/layout/list1"/>
    <dgm:cxn modelId="{768D6239-964D-41AB-8BB3-1F623C66AC98}" type="presParOf" srcId="{64649427-6A35-49A3-8228-5EC03E180E3F}" destId="{9166BA1F-0451-4EF0-AA1A-7A6E8A814BAD}" srcOrd="6" destOrd="0" presId="urn:microsoft.com/office/officeart/2005/8/layout/list1"/>
    <dgm:cxn modelId="{51B59FA4-18D9-40EB-88B4-C1B2AA8C40DB}" type="presParOf" srcId="{64649427-6A35-49A3-8228-5EC03E180E3F}" destId="{50148419-1466-46FC-8225-53C05837C97C}" srcOrd="7" destOrd="0" presId="urn:microsoft.com/office/officeart/2005/8/layout/list1"/>
    <dgm:cxn modelId="{C03A6510-0D74-4B2A-A8B9-C71075577D99}" type="presParOf" srcId="{64649427-6A35-49A3-8228-5EC03E180E3F}" destId="{C83F85F1-2612-47D2-9345-A0F0E6636F8B}" srcOrd="8" destOrd="0" presId="urn:microsoft.com/office/officeart/2005/8/layout/list1"/>
    <dgm:cxn modelId="{69702E51-4B5C-4CAE-BC80-79B14E039E27}" type="presParOf" srcId="{C83F85F1-2612-47D2-9345-A0F0E6636F8B}" destId="{D868DF14-3E0C-4108-8901-9EFCAFDD7EB3}" srcOrd="0" destOrd="0" presId="urn:microsoft.com/office/officeart/2005/8/layout/list1"/>
    <dgm:cxn modelId="{F15D8FAA-F8F4-4A68-A9E0-2BE865F1CA01}" type="presParOf" srcId="{C83F85F1-2612-47D2-9345-A0F0E6636F8B}" destId="{64494E98-786D-4681-A2ED-6ABFF3FA723E}" srcOrd="1" destOrd="0" presId="urn:microsoft.com/office/officeart/2005/8/layout/list1"/>
    <dgm:cxn modelId="{FB741262-98B4-4532-9E4A-E51EC6C2FCD7}" type="presParOf" srcId="{64649427-6A35-49A3-8228-5EC03E180E3F}" destId="{BA9859B1-31BE-413C-9D6B-C7D8A03D629D}" srcOrd="9" destOrd="0" presId="urn:microsoft.com/office/officeart/2005/8/layout/list1"/>
    <dgm:cxn modelId="{4F203FDF-F7B7-45B5-AD1A-55044B076235}" type="presParOf" srcId="{64649427-6A35-49A3-8228-5EC03E180E3F}" destId="{948B0C20-E9F3-4C0D-B938-26894C38EDB7}" srcOrd="10" destOrd="0" presId="urn:microsoft.com/office/officeart/2005/8/layout/list1"/>
    <dgm:cxn modelId="{60D45C2C-F0FE-46A9-AEB2-EC9DE67D32AC}" type="presParOf" srcId="{64649427-6A35-49A3-8228-5EC03E180E3F}" destId="{C4F92276-9EC1-46A3-B8DF-1405B1557AF5}" srcOrd="11" destOrd="0" presId="urn:microsoft.com/office/officeart/2005/8/layout/list1"/>
    <dgm:cxn modelId="{33526EF0-B5DD-4453-8521-2BD6879C0419}" type="presParOf" srcId="{64649427-6A35-49A3-8228-5EC03E180E3F}" destId="{58918853-CEA7-4EAC-80EB-EA7817D001FB}" srcOrd="12" destOrd="0" presId="urn:microsoft.com/office/officeart/2005/8/layout/list1"/>
    <dgm:cxn modelId="{D27CF2E0-9093-4CA5-A8A5-C469DA885FA9}" type="presParOf" srcId="{58918853-CEA7-4EAC-80EB-EA7817D001FB}" destId="{43532193-25BF-4E9A-B7F5-65C0F420034B}" srcOrd="0" destOrd="0" presId="urn:microsoft.com/office/officeart/2005/8/layout/list1"/>
    <dgm:cxn modelId="{11BF70C6-8D3F-4241-865A-0002A402E4C7}" type="presParOf" srcId="{58918853-CEA7-4EAC-80EB-EA7817D001FB}" destId="{631650C2-6D4E-4EC0-9836-9495D963B609}" srcOrd="1" destOrd="0" presId="urn:microsoft.com/office/officeart/2005/8/layout/list1"/>
    <dgm:cxn modelId="{9E6DA2BF-CA6F-42A4-84F8-40CC3D92074E}" type="presParOf" srcId="{64649427-6A35-49A3-8228-5EC03E180E3F}" destId="{0381B0CC-A612-4411-8AAD-2ED4E6C27E4A}" srcOrd="13" destOrd="0" presId="urn:microsoft.com/office/officeart/2005/8/layout/list1"/>
    <dgm:cxn modelId="{EFDA4965-CF32-4546-94E7-B58B330D9B0C}" type="presParOf" srcId="{64649427-6A35-49A3-8228-5EC03E180E3F}" destId="{8941D2FC-F4EA-49B1-872A-145769309DE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72D852B-27C3-4749-AEED-2971847BEF24}"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C82E3171-0B3D-442E-B7B0-72EE56BE9301}">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a:defRPr b="1"/>
          </a:pPr>
          <a:r>
            <a:rPr lang="en-US" dirty="0"/>
            <a:t>Empowering</a:t>
          </a:r>
        </a:p>
      </dgm:t>
    </dgm:pt>
    <dgm:pt modelId="{D94FAA81-9B57-4415-B0A1-CD6A2505BEBB}" type="parTrans" cxnId="{6886131E-0039-4508-9C25-3D641B09E23D}">
      <dgm:prSet/>
      <dgm:spPr/>
      <dgm:t>
        <a:bodyPr/>
        <a:lstStyle/>
        <a:p>
          <a:endParaRPr lang="en-US"/>
        </a:p>
      </dgm:t>
    </dgm:pt>
    <dgm:pt modelId="{2341E135-137B-43C6-9164-867A86B08654}" type="sibTrans" cxnId="{6886131E-0039-4508-9C25-3D641B09E23D}">
      <dgm:prSet/>
      <dgm:spPr/>
      <dgm:t>
        <a:bodyPr/>
        <a:lstStyle/>
        <a:p>
          <a:endParaRPr lang="en-US"/>
        </a:p>
      </dgm:t>
    </dgm:pt>
    <dgm:pt modelId="{4321652A-1663-4FE8-8F2A-00F3B2C736EA}">
      <dgm:prSet/>
      <dgm:spPr/>
      <dgm:t>
        <a:bodyPr/>
        <a:lstStyle/>
        <a:p>
          <a:r>
            <a:rPr lang="en-US" dirty="0"/>
            <a:t>Core Training</a:t>
          </a:r>
        </a:p>
      </dgm:t>
    </dgm:pt>
    <dgm:pt modelId="{55373A50-22C4-4D48-B9F6-8D664DFFDB30}" type="parTrans" cxnId="{51EB4112-285E-454A-A9D6-B302378553D7}">
      <dgm:prSet/>
      <dgm:spPr/>
      <dgm:t>
        <a:bodyPr/>
        <a:lstStyle/>
        <a:p>
          <a:endParaRPr lang="en-US"/>
        </a:p>
      </dgm:t>
    </dgm:pt>
    <dgm:pt modelId="{9FB6ACB4-4CC8-4029-861C-955748FD5A7B}" type="sibTrans" cxnId="{51EB4112-285E-454A-A9D6-B302378553D7}">
      <dgm:prSet/>
      <dgm:spPr/>
      <dgm:t>
        <a:bodyPr/>
        <a:lstStyle/>
        <a:p>
          <a:endParaRPr lang="en-US"/>
        </a:p>
      </dgm:t>
    </dgm:pt>
    <dgm:pt modelId="{56949FB4-DCBF-4CBB-9279-F1CB696410A0}">
      <dgm:prSet/>
      <dgm:spPr/>
      <dgm:t>
        <a:bodyPr/>
        <a:lstStyle/>
        <a:p>
          <a:r>
            <a:rPr lang="en-US" dirty="0"/>
            <a:t>Practical Tools </a:t>
          </a:r>
        </a:p>
      </dgm:t>
    </dgm:pt>
    <dgm:pt modelId="{6E56C92C-1326-45C5-9A40-681210E23710}" type="parTrans" cxnId="{08174918-E7BB-45FA-A2BE-FD7EF38E3EF6}">
      <dgm:prSet/>
      <dgm:spPr/>
      <dgm:t>
        <a:bodyPr/>
        <a:lstStyle/>
        <a:p>
          <a:endParaRPr lang="en-US"/>
        </a:p>
      </dgm:t>
    </dgm:pt>
    <dgm:pt modelId="{14A44903-2CDF-46C9-84F1-1476F6CBA36D}" type="sibTrans" cxnId="{08174918-E7BB-45FA-A2BE-FD7EF38E3EF6}">
      <dgm:prSet/>
      <dgm:spPr/>
      <dgm:t>
        <a:bodyPr/>
        <a:lstStyle/>
        <a:p>
          <a:endParaRPr lang="en-US"/>
        </a:p>
      </dgm:t>
    </dgm:pt>
    <dgm:pt modelId="{7ECB76C8-F81D-4028-96F8-074D775AB96F}">
      <dgm:prSet>
        <dgm:style>
          <a:lnRef idx="3">
            <a:schemeClr val="lt1"/>
          </a:lnRef>
          <a:fillRef idx="1">
            <a:schemeClr val="accent6"/>
          </a:fillRef>
          <a:effectRef idx="1">
            <a:schemeClr val="accent6"/>
          </a:effectRef>
          <a:fontRef idx="minor">
            <a:schemeClr val="lt1"/>
          </a:fontRef>
        </dgm:style>
      </dgm:prSet>
      <dgm:spPr/>
      <dgm:t>
        <a:bodyPr/>
        <a:lstStyle/>
        <a:p>
          <a:pPr>
            <a:defRPr b="1"/>
          </a:pPr>
          <a:r>
            <a:rPr lang="en-US" dirty="0"/>
            <a:t>Immersive</a:t>
          </a:r>
        </a:p>
      </dgm:t>
    </dgm:pt>
    <dgm:pt modelId="{F34CD13C-CAC2-46B9-B978-E159323FFD1E}" type="parTrans" cxnId="{6A0476EE-5439-4233-BE68-FFD440F8568C}">
      <dgm:prSet/>
      <dgm:spPr/>
      <dgm:t>
        <a:bodyPr/>
        <a:lstStyle/>
        <a:p>
          <a:endParaRPr lang="en-US"/>
        </a:p>
      </dgm:t>
    </dgm:pt>
    <dgm:pt modelId="{222B194C-8622-4727-8637-9D564BA0317E}" type="sibTrans" cxnId="{6A0476EE-5439-4233-BE68-FFD440F8568C}">
      <dgm:prSet/>
      <dgm:spPr/>
      <dgm:t>
        <a:bodyPr/>
        <a:lstStyle/>
        <a:p>
          <a:endParaRPr lang="en-US"/>
        </a:p>
      </dgm:t>
    </dgm:pt>
    <dgm:pt modelId="{70E7A92A-4369-49DE-B633-AA112601573E}">
      <dgm:prSet/>
      <dgm:spPr/>
      <dgm:t>
        <a:bodyPr/>
        <a:lstStyle/>
        <a:p>
          <a:r>
            <a:rPr lang="en-US" dirty="0"/>
            <a:t>Engagement</a:t>
          </a:r>
        </a:p>
      </dgm:t>
    </dgm:pt>
    <dgm:pt modelId="{C4904387-2A42-4985-ADA7-A8C044FA3CA9}" type="parTrans" cxnId="{ADA37025-17F1-4701-BA35-DD3D4627A425}">
      <dgm:prSet/>
      <dgm:spPr/>
      <dgm:t>
        <a:bodyPr/>
        <a:lstStyle/>
        <a:p>
          <a:endParaRPr lang="en-US"/>
        </a:p>
      </dgm:t>
    </dgm:pt>
    <dgm:pt modelId="{257A0299-5358-40DB-8C4E-1ACE519C0476}" type="sibTrans" cxnId="{ADA37025-17F1-4701-BA35-DD3D4627A425}">
      <dgm:prSet/>
      <dgm:spPr/>
      <dgm:t>
        <a:bodyPr/>
        <a:lstStyle/>
        <a:p>
          <a:endParaRPr lang="en-US"/>
        </a:p>
      </dgm:t>
    </dgm:pt>
    <dgm:pt modelId="{99BBF028-CE9C-4CB5-80AB-498B3E199FA6}">
      <dgm:prSet/>
      <dgm:spPr/>
      <dgm:t>
        <a:bodyPr/>
        <a:lstStyle/>
        <a:p>
          <a:r>
            <a:rPr lang="en-US" dirty="0"/>
            <a:t>Mentorship</a:t>
          </a:r>
        </a:p>
      </dgm:t>
    </dgm:pt>
    <dgm:pt modelId="{E4A0EB14-682B-4FBB-8361-9C19B25673D1}" type="parTrans" cxnId="{D1F31BA3-1EE8-4377-8EF3-D84AE209DD3A}">
      <dgm:prSet/>
      <dgm:spPr/>
      <dgm:t>
        <a:bodyPr/>
        <a:lstStyle/>
        <a:p>
          <a:endParaRPr lang="en-US"/>
        </a:p>
      </dgm:t>
    </dgm:pt>
    <dgm:pt modelId="{80F3F332-BD6B-41A9-ADDA-2DC616878954}" type="sibTrans" cxnId="{D1F31BA3-1EE8-4377-8EF3-D84AE209DD3A}">
      <dgm:prSet/>
      <dgm:spPr/>
      <dgm:t>
        <a:bodyPr/>
        <a:lstStyle/>
        <a:p>
          <a:endParaRPr lang="en-US"/>
        </a:p>
      </dgm:t>
    </dgm:pt>
    <dgm:pt modelId="{29D77438-1D82-4C6C-8402-21586055386C}">
      <dgm:prSet>
        <dgm:style>
          <a:lnRef idx="1">
            <a:schemeClr val="accent4"/>
          </a:lnRef>
          <a:fillRef idx="3">
            <a:schemeClr val="accent4"/>
          </a:fillRef>
          <a:effectRef idx="2">
            <a:schemeClr val="accent4"/>
          </a:effectRef>
          <a:fontRef idx="minor">
            <a:schemeClr val="lt1"/>
          </a:fontRef>
        </dgm:style>
      </dgm:prSet>
      <dgm:spPr/>
      <dgm:t>
        <a:bodyPr/>
        <a:lstStyle/>
        <a:p>
          <a:pPr>
            <a:defRPr b="1"/>
          </a:pPr>
          <a:r>
            <a:rPr lang="en-US" dirty="0"/>
            <a:t>Lasting</a:t>
          </a:r>
        </a:p>
      </dgm:t>
    </dgm:pt>
    <dgm:pt modelId="{DB16D2A4-6635-4270-BA9C-5FB99A62FD79}" type="parTrans" cxnId="{D59FCA37-AD7E-4DF5-B123-2687240B3537}">
      <dgm:prSet/>
      <dgm:spPr/>
      <dgm:t>
        <a:bodyPr/>
        <a:lstStyle/>
        <a:p>
          <a:endParaRPr lang="en-US"/>
        </a:p>
      </dgm:t>
    </dgm:pt>
    <dgm:pt modelId="{BAB3F1ED-A9C2-4AB9-86EE-C4993ABFC70C}" type="sibTrans" cxnId="{D59FCA37-AD7E-4DF5-B123-2687240B3537}">
      <dgm:prSet/>
      <dgm:spPr/>
      <dgm:t>
        <a:bodyPr/>
        <a:lstStyle/>
        <a:p>
          <a:endParaRPr lang="en-US"/>
        </a:p>
      </dgm:t>
    </dgm:pt>
    <dgm:pt modelId="{8C10A9A2-6F01-427D-B80B-6E733D376439}">
      <dgm:prSet/>
      <dgm:spPr/>
      <dgm:t>
        <a:bodyPr/>
        <a:lstStyle/>
        <a:p>
          <a:r>
            <a:rPr lang="en-US" dirty="0"/>
            <a:t>Public Health Capacity</a:t>
          </a:r>
        </a:p>
      </dgm:t>
    </dgm:pt>
    <dgm:pt modelId="{AAB0FB8A-1B2B-481F-B9C6-D4CDC0A30394}" type="parTrans" cxnId="{B10E9FB0-2D62-49FA-94C4-741C28A1F6A0}">
      <dgm:prSet/>
      <dgm:spPr/>
      <dgm:t>
        <a:bodyPr/>
        <a:lstStyle/>
        <a:p>
          <a:endParaRPr lang="en-US"/>
        </a:p>
      </dgm:t>
    </dgm:pt>
    <dgm:pt modelId="{3711B3E9-7C83-4D47-926B-D7F50D337073}" type="sibTrans" cxnId="{B10E9FB0-2D62-49FA-94C4-741C28A1F6A0}">
      <dgm:prSet/>
      <dgm:spPr/>
      <dgm:t>
        <a:bodyPr/>
        <a:lstStyle/>
        <a:p>
          <a:endParaRPr lang="en-US"/>
        </a:p>
      </dgm:t>
    </dgm:pt>
    <dgm:pt modelId="{B154199F-E256-4C43-A288-FD0848DA1DD7}">
      <dgm:prSet/>
      <dgm:spPr/>
      <dgm:t>
        <a:bodyPr/>
        <a:lstStyle/>
        <a:p>
          <a:r>
            <a:rPr lang="en-US" dirty="0"/>
            <a:t>Innovation</a:t>
          </a:r>
        </a:p>
      </dgm:t>
    </dgm:pt>
    <dgm:pt modelId="{B6F2519B-D613-431B-9C3F-27A2834FFAE7}" type="parTrans" cxnId="{9BDAD3A8-3E2C-4D7F-8C39-13B7C4052C2B}">
      <dgm:prSet/>
      <dgm:spPr/>
      <dgm:t>
        <a:bodyPr/>
        <a:lstStyle/>
        <a:p>
          <a:endParaRPr lang="en-US"/>
        </a:p>
      </dgm:t>
    </dgm:pt>
    <dgm:pt modelId="{9B5DDFCA-BC70-4F0A-A3E1-ECF243CEEE34}" type="sibTrans" cxnId="{9BDAD3A8-3E2C-4D7F-8C39-13B7C4052C2B}">
      <dgm:prSet/>
      <dgm:spPr/>
      <dgm:t>
        <a:bodyPr/>
        <a:lstStyle/>
        <a:p>
          <a:endParaRPr lang="en-US"/>
        </a:p>
      </dgm:t>
    </dgm:pt>
    <dgm:pt modelId="{E95B8A99-88D9-417A-B2DD-72C430D9AAF3}" type="pres">
      <dgm:prSet presAssocID="{F72D852B-27C3-4749-AEED-2971847BEF24}" presName="linear" presStyleCnt="0">
        <dgm:presLayoutVars>
          <dgm:animLvl val="lvl"/>
          <dgm:resizeHandles val="exact"/>
        </dgm:presLayoutVars>
      </dgm:prSet>
      <dgm:spPr/>
    </dgm:pt>
    <dgm:pt modelId="{88A0187E-9E18-4B10-BBC4-FBEF9103987C}" type="pres">
      <dgm:prSet presAssocID="{C82E3171-0B3D-442E-B7B0-72EE56BE9301}" presName="parentText" presStyleLbl="node1" presStyleIdx="0" presStyleCnt="3">
        <dgm:presLayoutVars>
          <dgm:chMax val="0"/>
          <dgm:bulletEnabled val="1"/>
        </dgm:presLayoutVars>
      </dgm:prSet>
      <dgm:spPr/>
    </dgm:pt>
    <dgm:pt modelId="{BDFF6723-5D28-43EF-A8A9-1080A46213D0}" type="pres">
      <dgm:prSet presAssocID="{C82E3171-0B3D-442E-B7B0-72EE56BE9301}" presName="childText" presStyleLbl="revTx" presStyleIdx="0" presStyleCnt="3">
        <dgm:presLayoutVars>
          <dgm:bulletEnabled val="1"/>
        </dgm:presLayoutVars>
      </dgm:prSet>
      <dgm:spPr/>
    </dgm:pt>
    <dgm:pt modelId="{82EAFD39-1F40-4DB5-BE17-560025887912}" type="pres">
      <dgm:prSet presAssocID="{7ECB76C8-F81D-4028-96F8-074D775AB96F}" presName="parentText" presStyleLbl="node1" presStyleIdx="1" presStyleCnt="3">
        <dgm:presLayoutVars>
          <dgm:chMax val="0"/>
          <dgm:bulletEnabled val="1"/>
        </dgm:presLayoutVars>
      </dgm:prSet>
      <dgm:spPr/>
    </dgm:pt>
    <dgm:pt modelId="{322B3E1C-94CB-4072-B725-79486B513623}" type="pres">
      <dgm:prSet presAssocID="{7ECB76C8-F81D-4028-96F8-074D775AB96F}" presName="childText" presStyleLbl="revTx" presStyleIdx="1" presStyleCnt="3">
        <dgm:presLayoutVars>
          <dgm:bulletEnabled val="1"/>
        </dgm:presLayoutVars>
      </dgm:prSet>
      <dgm:spPr/>
    </dgm:pt>
    <dgm:pt modelId="{95329547-603E-4A25-9CA4-182745F2A9C2}" type="pres">
      <dgm:prSet presAssocID="{29D77438-1D82-4C6C-8402-21586055386C}" presName="parentText" presStyleLbl="node1" presStyleIdx="2" presStyleCnt="3">
        <dgm:presLayoutVars>
          <dgm:chMax val="0"/>
          <dgm:bulletEnabled val="1"/>
        </dgm:presLayoutVars>
      </dgm:prSet>
      <dgm:spPr/>
    </dgm:pt>
    <dgm:pt modelId="{EA360E09-DBC0-4366-86B9-C4B494ABBDEF}" type="pres">
      <dgm:prSet presAssocID="{29D77438-1D82-4C6C-8402-21586055386C}" presName="childText" presStyleLbl="revTx" presStyleIdx="2" presStyleCnt="3">
        <dgm:presLayoutVars>
          <dgm:bulletEnabled val="1"/>
        </dgm:presLayoutVars>
      </dgm:prSet>
      <dgm:spPr/>
    </dgm:pt>
  </dgm:ptLst>
  <dgm:cxnLst>
    <dgm:cxn modelId="{51EB4112-285E-454A-A9D6-B302378553D7}" srcId="{C82E3171-0B3D-442E-B7B0-72EE56BE9301}" destId="{4321652A-1663-4FE8-8F2A-00F3B2C736EA}" srcOrd="0" destOrd="0" parTransId="{55373A50-22C4-4D48-B9F6-8D664DFFDB30}" sibTransId="{9FB6ACB4-4CC8-4029-861C-955748FD5A7B}"/>
    <dgm:cxn modelId="{08174918-E7BB-45FA-A2BE-FD7EF38E3EF6}" srcId="{C82E3171-0B3D-442E-B7B0-72EE56BE9301}" destId="{56949FB4-DCBF-4CBB-9279-F1CB696410A0}" srcOrd="1" destOrd="0" parTransId="{6E56C92C-1326-45C5-9A40-681210E23710}" sibTransId="{14A44903-2CDF-46C9-84F1-1476F6CBA36D}"/>
    <dgm:cxn modelId="{6886131E-0039-4508-9C25-3D641B09E23D}" srcId="{F72D852B-27C3-4749-AEED-2971847BEF24}" destId="{C82E3171-0B3D-442E-B7B0-72EE56BE9301}" srcOrd="0" destOrd="0" parTransId="{D94FAA81-9B57-4415-B0A1-CD6A2505BEBB}" sibTransId="{2341E135-137B-43C6-9164-867A86B08654}"/>
    <dgm:cxn modelId="{ADA37025-17F1-4701-BA35-DD3D4627A425}" srcId="{7ECB76C8-F81D-4028-96F8-074D775AB96F}" destId="{70E7A92A-4369-49DE-B633-AA112601573E}" srcOrd="0" destOrd="0" parTransId="{C4904387-2A42-4985-ADA7-A8C044FA3CA9}" sibTransId="{257A0299-5358-40DB-8C4E-1ACE519C0476}"/>
    <dgm:cxn modelId="{EFE7BE2C-6625-4909-8F77-9683BD9E825F}" type="presOf" srcId="{56949FB4-DCBF-4CBB-9279-F1CB696410A0}" destId="{BDFF6723-5D28-43EF-A8A9-1080A46213D0}" srcOrd="0" destOrd="1" presId="urn:microsoft.com/office/officeart/2005/8/layout/vList2"/>
    <dgm:cxn modelId="{D59FCA37-AD7E-4DF5-B123-2687240B3537}" srcId="{F72D852B-27C3-4749-AEED-2971847BEF24}" destId="{29D77438-1D82-4C6C-8402-21586055386C}" srcOrd="2" destOrd="0" parTransId="{DB16D2A4-6635-4270-BA9C-5FB99A62FD79}" sibTransId="{BAB3F1ED-A9C2-4AB9-86EE-C4993ABFC70C}"/>
    <dgm:cxn modelId="{B470E760-BE6C-4A49-8024-76744A61570C}" type="presOf" srcId="{7ECB76C8-F81D-4028-96F8-074D775AB96F}" destId="{82EAFD39-1F40-4DB5-BE17-560025887912}" srcOrd="0" destOrd="0" presId="urn:microsoft.com/office/officeart/2005/8/layout/vList2"/>
    <dgm:cxn modelId="{0434C261-F694-4CD2-9234-4FBA6EEFF00F}" type="presOf" srcId="{C82E3171-0B3D-442E-B7B0-72EE56BE9301}" destId="{88A0187E-9E18-4B10-BBC4-FBEF9103987C}" srcOrd="0" destOrd="0" presId="urn:microsoft.com/office/officeart/2005/8/layout/vList2"/>
    <dgm:cxn modelId="{B4876469-A0EA-4391-B435-695C73BE8A9E}" type="presOf" srcId="{70E7A92A-4369-49DE-B633-AA112601573E}" destId="{322B3E1C-94CB-4072-B725-79486B513623}" srcOrd="0" destOrd="0" presId="urn:microsoft.com/office/officeart/2005/8/layout/vList2"/>
    <dgm:cxn modelId="{797CE84A-C309-4246-8DD9-449CE54D6AED}" type="presOf" srcId="{8C10A9A2-6F01-427D-B80B-6E733D376439}" destId="{EA360E09-DBC0-4366-86B9-C4B494ABBDEF}" srcOrd="0" destOrd="0" presId="urn:microsoft.com/office/officeart/2005/8/layout/vList2"/>
    <dgm:cxn modelId="{39702E70-717E-46E8-A9EF-77D500F7A867}" type="presOf" srcId="{B154199F-E256-4C43-A288-FD0848DA1DD7}" destId="{EA360E09-DBC0-4366-86B9-C4B494ABBDEF}" srcOrd="0" destOrd="1" presId="urn:microsoft.com/office/officeart/2005/8/layout/vList2"/>
    <dgm:cxn modelId="{D8DF2D5A-A0BF-4E92-A8A0-5D25690B1950}" type="presOf" srcId="{4321652A-1663-4FE8-8F2A-00F3B2C736EA}" destId="{BDFF6723-5D28-43EF-A8A9-1080A46213D0}" srcOrd="0" destOrd="0" presId="urn:microsoft.com/office/officeart/2005/8/layout/vList2"/>
    <dgm:cxn modelId="{8D39BD7D-4C5A-482D-BE30-68FD9478B1D2}" type="presOf" srcId="{F72D852B-27C3-4749-AEED-2971847BEF24}" destId="{E95B8A99-88D9-417A-B2DD-72C430D9AAF3}" srcOrd="0" destOrd="0" presId="urn:microsoft.com/office/officeart/2005/8/layout/vList2"/>
    <dgm:cxn modelId="{B993BF95-E0D8-4301-BB48-104A6E354317}" type="presOf" srcId="{29D77438-1D82-4C6C-8402-21586055386C}" destId="{95329547-603E-4A25-9CA4-182745F2A9C2}" srcOrd="0" destOrd="0" presId="urn:microsoft.com/office/officeart/2005/8/layout/vList2"/>
    <dgm:cxn modelId="{D1F31BA3-1EE8-4377-8EF3-D84AE209DD3A}" srcId="{7ECB76C8-F81D-4028-96F8-074D775AB96F}" destId="{99BBF028-CE9C-4CB5-80AB-498B3E199FA6}" srcOrd="1" destOrd="0" parTransId="{E4A0EB14-682B-4FBB-8361-9C19B25673D1}" sibTransId="{80F3F332-BD6B-41A9-ADDA-2DC616878954}"/>
    <dgm:cxn modelId="{9BDAD3A8-3E2C-4D7F-8C39-13B7C4052C2B}" srcId="{29D77438-1D82-4C6C-8402-21586055386C}" destId="{B154199F-E256-4C43-A288-FD0848DA1DD7}" srcOrd="1" destOrd="0" parTransId="{B6F2519B-D613-431B-9C3F-27A2834FFAE7}" sibTransId="{9B5DDFCA-BC70-4F0A-A3E1-ECF243CEEE34}"/>
    <dgm:cxn modelId="{63D327AE-907E-496C-8CEA-6EB99D9B965F}" type="presOf" srcId="{99BBF028-CE9C-4CB5-80AB-498B3E199FA6}" destId="{322B3E1C-94CB-4072-B725-79486B513623}" srcOrd="0" destOrd="1" presId="urn:microsoft.com/office/officeart/2005/8/layout/vList2"/>
    <dgm:cxn modelId="{B10E9FB0-2D62-49FA-94C4-741C28A1F6A0}" srcId="{29D77438-1D82-4C6C-8402-21586055386C}" destId="{8C10A9A2-6F01-427D-B80B-6E733D376439}" srcOrd="0" destOrd="0" parTransId="{AAB0FB8A-1B2B-481F-B9C6-D4CDC0A30394}" sibTransId="{3711B3E9-7C83-4D47-926B-D7F50D337073}"/>
    <dgm:cxn modelId="{6A0476EE-5439-4233-BE68-FFD440F8568C}" srcId="{F72D852B-27C3-4749-AEED-2971847BEF24}" destId="{7ECB76C8-F81D-4028-96F8-074D775AB96F}" srcOrd="1" destOrd="0" parTransId="{F34CD13C-CAC2-46B9-B978-E159323FFD1E}" sibTransId="{222B194C-8622-4727-8637-9D564BA0317E}"/>
    <dgm:cxn modelId="{CC10B231-D9AB-4325-AE9C-C7068FA1C911}" type="presParOf" srcId="{E95B8A99-88D9-417A-B2DD-72C430D9AAF3}" destId="{88A0187E-9E18-4B10-BBC4-FBEF9103987C}" srcOrd="0" destOrd="0" presId="urn:microsoft.com/office/officeart/2005/8/layout/vList2"/>
    <dgm:cxn modelId="{2D6C1D9C-CD8B-4872-9604-E1C05B908254}" type="presParOf" srcId="{E95B8A99-88D9-417A-B2DD-72C430D9AAF3}" destId="{BDFF6723-5D28-43EF-A8A9-1080A46213D0}" srcOrd="1" destOrd="0" presId="urn:microsoft.com/office/officeart/2005/8/layout/vList2"/>
    <dgm:cxn modelId="{22123D2C-BAB0-467A-8079-768BCA5558F2}" type="presParOf" srcId="{E95B8A99-88D9-417A-B2DD-72C430D9AAF3}" destId="{82EAFD39-1F40-4DB5-BE17-560025887912}" srcOrd="2" destOrd="0" presId="urn:microsoft.com/office/officeart/2005/8/layout/vList2"/>
    <dgm:cxn modelId="{0E195D94-544B-442A-9661-9B621E91F47A}" type="presParOf" srcId="{E95B8A99-88D9-417A-B2DD-72C430D9AAF3}" destId="{322B3E1C-94CB-4072-B725-79486B513623}" srcOrd="3" destOrd="0" presId="urn:microsoft.com/office/officeart/2005/8/layout/vList2"/>
    <dgm:cxn modelId="{9C927B4B-8D4C-412E-8A70-8AD7D98D38C4}" type="presParOf" srcId="{E95B8A99-88D9-417A-B2DD-72C430D9AAF3}" destId="{95329547-603E-4A25-9CA4-182745F2A9C2}" srcOrd="4" destOrd="0" presId="urn:microsoft.com/office/officeart/2005/8/layout/vList2"/>
    <dgm:cxn modelId="{A1CAC35A-84E4-438C-8F36-28CC8203BCDD}" type="presParOf" srcId="{E95B8A99-88D9-417A-B2DD-72C430D9AAF3}" destId="{EA360E09-DBC0-4366-86B9-C4B494ABBDE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7C26CB-DB16-4947-9406-63CF079F0B7B}"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2EC206AF-3881-4101-A742-C09EA6FCAB4D}">
      <dgm:prSet/>
      <dgm:spPr/>
      <dgm:t>
        <a:bodyPr/>
        <a:lstStyle/>
        <a:p>
          <a:r>
            <a:rPr lang="en-US" b="1"/>
            <a:t>Distribute Learning Needs Assessment</a:t>
          </a:r>
          <a:endParaRPr lang="en-US" dirty="0"/>
        </a:p>
      </dgm:t>
    </dgm:pt>
    <dgm:pt modelId="{88FDA16A-F0F8-4DB9-8FEE-1A90A448EE9B}" type="parTrans" cxnId="{C65D4C3D-FB10-4D18-AF3A-1CCAC9769674}">
      <dgm:prSet/>
      <dgm:spPr/>
      <dgm:t>
        <a:bodyPr/>
        <a:lstStyle/>
        <a:p>
          <a:endParaRPr lang="en-US"/>
        </a:p>
      </dgm:t>
    </dgm:pt>
    <dgm:pt modelId="{1D7471C3-F0B2-4AB2-9BC6-78DFD3540A0D}" type="sibTrans" cxnId="{C65D4C3D-FB10-4D18-AF3A-1CCAC9769674}">
      <dgm:prSet/>
      <dgm:spPr/>
      <dgm:t>
        <a:bodyPr/>
        <a:lstStyle/>
        <a:p>
          <a:endParaRPr lang="en-US" dirty="0"/>
        </a:p>
      </dgm:t>
    </dgm:pt>
    <dgm:pt modelId="{6DA84485-A5E5-4E93-93DC-213E59E62DC1}">
      <dgm:prSet/>
      <dgm:spPr/>
      <dgm:t>
        <a:bodyPr/>
        <a:lstStyle/>
        <a:p>
          <a:r>
            <a:rPr lang="en-US" b="1"/>
            <a:t>Promote Project Firstline Curriculum</a:t>
          </a:r>
          <a:endParaRPr lang="en-US" dirty="0"/>
        </a:p>
      </dgm:t>
    </dgm:pt>
    <dgm:pt modelId="{5D868C37-EFB6-452B-BEE2-68500395A37B}" type="parTrans" cxnId="{4CF8A4EF-7971-4DB9-9042-E6946C32B983}">
      <dgm:prSet/>
      <dgm:spPr/>
      <dgm:t>
        <a:bodyPr/>
        <a:lstStyle/>
        <a:p>
          <a:endParaRPr lang="en-US"/>
        </a:p>
      </dgm:t>
    </dgm:pt>
    <dgm:pt modelId="{3FA644C1-EA15-421B-B4D2-7E33E446509B}" type="sibTrans" cxnId="{4CF8A4EF-7971-4DB9-9042-E6946C32B983}">
      <dgm:prSet/>
      <dgm:spPr/>
      <dgm:t>
        <a:bodyPr/>
        <a:lstStyle/>
        <a:p>
          <a:endParaRPr lang="en-US" dirty="0"/>
        </a:p>
      </dgm:t>
    </dgm:pt>
    <dgm:pt modelId="{192571F7-701F-45E4-8519-1A31D27A1C41}">
      <dgm:prSet/>
      <dgm:spPr/>
      <dgm:t>
        <a:bodyPr/>
        <a:lstStyle/>
        <a:p>
          <a:r>
            <a:rPr lang="en-US" b="1"/>
            <a:t>Track Participation</a:t>
          </a:r>
          <a:endParaRPr lang="en-US" dirty="0"/>
        </a:p>
      </dgm:t>
    </dgm:pt>
    <dgm:pt modelId="{36F9F997-22D8-400F-B730-E68E213389A9}" type="parTrans" cxnId="{21F089A8-3592-4E70-90AF-7854CAEF0A8F}">
      <dgm:prSet/>
      <dgm:spPr/>
      <dgm:t>
        <a:bodyPr/>
        <a:lstStyle/>
        <a:p>
          <a:endParaRPr lang="en-US"/>
        </a:p>
      </dgm:t>
    </dgm:pt>
    <dgm:pt modelId="{8B29DC95-CA06-4F09-854D-A960CC8B42E7}" type="sibTrans" cxnId="{21F089A8-3592-4E70-90AF-7854CAEF0A8F}">
      <dgm:prSet/>
      <dgm:spPr/>
      <dgm:t>
        <a:bodyPr/>
        <a:lstStyle/>
        <a:p>
          <a:endParaRPr lang="en-US" dirty="0"/>
        </a:p>
      </dgm:t>
    </dgm:pt>
    <dgm:pt modelId="{A36D8D61-FE74-489C-A485-1D3C0E8C5090}">
      <dgm:prSet/>
      <dgm:spPr/>
      <dgm:t>
        <a:bodyPr/>
        <a:lstStyle/>
        <a:p>
          <a:r>
            <a:rPr lang="en-US" b="1"/>
            <a:t>Evaluate  Impact</a:t>
          </a:r>
          <a:endParaRPr lang="en-US" dirty="0"/>
        </a:p>
      </dgm:t>
    </dgm:pt>
    <dgm:pt modelId="{5ACBB458-78B0-4418-BCBA-0827E5EE3081}" type="parTrans" cxnId="{CC1EB1AE-2FF7-4DBE-B015-0DFDDB2D2928}">
      <dgm:prSet/>
      <dgm:spPr/>
      <dgm:t>
        <a:bodyPr/>
        <a:lstStyle/>
        <a:p>
          <a:endParaRPr lang="en-US"/>
        </a:p>
      </dgm:t>
    </dgm:pt>
    <dgm:pt modelId="{80BB359E-44EC-41E9-952F-308FB1E97FFD}" type="sibTrans" cxnId="{CC1EB1AE-2FF7-4DBE-B015-0DFDDB2D2928}">
      <dgm:prSet/>
      <dgm:spPr/>
      <dgm:t>
        <a:bodyPr/>
        <a:lstStyle/>
        <a:p>
          <a:endParaRPr lang="en-US"/>
        </a:p>
      </dgm:t>
    </dgm:pt>
    <dgm:pt modelId="{17BD085A-0CE6-46D1-8C8E-45AB08F33BF8}">
      <dgm:prSet/>
      <dgm:spPr/>
      <dgm:t>
        <a:bodyPr/>
        <a:lstStyle/>
        <a:p>
          <a:r>
            <a:rPr lang="en-US" b="1"/>
            <a:t>Prevent</a:t>
          </a:r>
          <a:r>
            <a:rPr lang="en-US"/>
            <a:t>    </a:t>
          </a:r>
          <a:r>
            <a:rPr lang="en-US" b="1"/>
            <a:t>Further Spread of infection</a:t>
          </a:r>
          <a:endParaRPr lang="en-US" b="1" dirty="0"/>
        </a:p>
      </dgm:t>
    </dgm:pt>
    <dgm:pt modelId="{17CD10D5-5D87-4449-9A5E-B6984394AF9A}" type="parTrans" cxnId="{01C1412D-1FFE-47E2-9BA9-C76B482E3BE0}">
      <dgm:prSet/>
      <dgm:spPr/>
      <dgm:t>
        <a:bodyPr/>
        <a:lstStyle/>
        <a:p>
          <a:endParaRPr lang="en-US"/>
        </a:p>
      </dgm:t>
    </dgm:pt>
    <dgm:pt modelId="{90635C71-221D-4B3E-B7B7-A054C2D9C536}" type="sibTrans" cxnId="{01C1412D-1FFE-47E2-9BA9-C76B482E3BE0}">
      <dgm:prSet/>
      <dgm:spPr/>
      <dgm:t>
        <a:bodyPr/>
        <a:lstStyle/>
        <a:p>
          <a:endParaRPr lang="en-US"/>
        </a:p>
      </dgm:t>
    </dgm:pt>
    <dgm:pt modelId="{95BEE214-BF7F-4F5A-B9FA-B533725A1973}" type="pres">
      <dgm:prSet presAssocID="{E87C26CB-DB16-4947-9406-63CF079F0B7B}" presName="Name0" presStyleCnt="0">
        <dgm:presLayoutVars>
          <dgm:dir/>
          <dgm:resizeHandles val="exact"/>
        </dgm:presLayoutVars>
      </dgm:prSet>
      <dgm:spPr/>
    </dgm:pt>
    <dgm:pt modelId="{C93D265B-A460-400D-8894-9D1BB47C757E}" type="pres">
      <dgm:prSet presAssocID="{2EC206AF-3881-4101-A742-C09EA6FCAB4D}" presName="node" presStyleLbl="node1" presStyleIdx="0" presStyleCnt="5">
        <dgm:presLayoutVars>
          <dgm:bulletEnabled val="1"/>
        </dgm:presLayoutVars>
      </dgm:prSet>
      <dgm:spPr/>
    </dgm:pt>
    <dgm:pt modelId="{1573B9AA-F151-4834-9E12-C653B7334AC0}" type="pres">
      <dgm:prSet presAssocID="{1D7471C3-F0B2-4AB2-9BC6-78DFD3540A0D}" presName="sibTrans" presStyleLbl="sibTrans2D1" presStyleIdx="0" presStyleCnt="4"/>
      <dgm:spPr/>
    </dgm:pt>
    <dgm:pt modelId="{E307377F-FB5A-4133-8966-BA85FBD7F737}" type="pres">
      <dgm:prSet presAssocID="{1D7471C3-F0B2-4AB2-9BC6-78DFD3540A0D}" presName="connectorText" presStyleLbl="sibTrans2D1" presStyleIdx="0" presStyleCnt="4"/>
      <dgm:spPr/>
    </dgm:pt>
    <dgm:pt modelId="{082CBE64-62A9-4A74-9819-8CBBD1DD72CC}" type="pres">
      <dgm:prSet presAssocID="{6DA84485-A5E5-4E93-93DC-213E59E62DC1}" presName="node" presStyleLbl="node1" presStyleIdx="1" presStyleCnt="5">
        <dgm:presLayoutVars>
          <dgm:bulletEnabled val="1"/>
        </dgm:presLayoutVars>
      </dgm:prSet>
      <dgm:spPr/>
    </dgm:pt>
    <dgm:pt modelId="{46A287E6-3057-40C3-BAAD-8C68667DEE38}" type="pres">
      <dgm:prSet presAssocID="{3FA644C1-EA15-421B-B4D2-7E33E446509B}" presName="sibTrans" presStyleLbl="sibTrans2D1" presStyleIdx="1" presStyleCnt="4"/>
      <dgm:spPr/>
    </dgm:pt>
    <dgm:pt modelId="{985A2B7A-3CFA-4104-9CA9-F1C4AB982964}" type="pres">
      <dgm:prSet presAssocID="{3FA644C1-EA15-421B-B4D2-7E33E446509B}" presName="connectorText" presStyleLbl="sibTrans2D1" presStyleIdx="1" presStyleCnt="4"/>
      <dgm:spPr/>
    </dgm:pt>
    <dgm:pt modelId="{E702B490-BAF7-49F0-89B9-F1539C1F4E16}" type="pres">
      <dgm:prSet presAssocID="{17BD085A-0CE6-46D1-8C8E-45AB08F33BF8}" presName="node" presStyleLbl="node1" presStyleIdx="2" presStyleCnt="5">
        <dgm:presLayoutVars>
          <dgm:bulletEnabled val="1"/>
        </dgm:presLayoutVars>
      </dgm:prSet>
      <dgm:spPr/>
    </dgm:pt>
    <dgm:pt modelId="{C655F471-2474-438A-937B-0717299D5DBC}" type="pres">
      <dgm:prSet presAssocID="{90635C71-221D-4B3E-B7B7-A054C2D9C536}" presName="sibTrans" presStyleLbl="sibTrans2D1" presStyleIdx="2" presStyleCnt="4"/>
      <dgm:spPr/>
    </dgm:pt>
    <dgm:pt modelId="{EF9A33CD-C958-41C7-80DB-4ECF08797223}" type="pres">
      <dgm:prSet presAssocID="{90635C71-221D-4B3E-B7B7-A054C2D9C536}" presName="connectorText" presStyleLbl="sibTrans2D1" presStyleIdx="2" presStyleCnt="4"/>
      <dgm:spPr/>
    </dgm:pt>
    <dgm:pt modelId="{A0B135EA-5107-4798-BB69-3065573D403A}" type="pres">
      <dgm:prSet presAssocID="{192571F7-701F-45E4-8519-1A31D27A1C41}" presName="node" presStyleLbl="node1" presStyleIdx="3" presStyleCnt="5">
        <dgm:presLayoutVars>
          <dgm:bulletEnabled val="1"/>
        </dgm:presLayoutVars>
      </dgm:prSet>
      <dgm:spPr/>
    </dgm:pt>
    <dgm:pt modelId="{A6049E3D-807C-444C-AFE9-FCAAC1A7D26B}" type="pres">
      <dgm:prSet presAssocID="{8B29DC95-CA06-4F09-854D-A960CC8B42E7}" presName="sibTrans" presStyleLbl="sibTrans2D1" presStyleIdx="3" presStyleCnt="4"/>
      <dgm:spPr/>
    </dgm:pt>
    <dgm:pt modelId="{93EB8674-8B50-4A47-8824-9826F12187F4}" type="pres">
      <dgm:prSet presAssocID="{8B29DC95-CA06-4F09-854D-A960CC8B42E7}" presName="connectorText" presStyleLbl="sibTrans2D1" presStyleIdx="3" presStyleCnt="4"/>
      <dgm:spPr/>
    </dgm:pt>
    <dgm:pt modelId="{62FC8F0E-70C5-4B88-9E7E-82A57E1A0ED3}" type="pres">
      <dgm:prSet presAssocID="{A36D8D61-FE74-489C-A485-1D3C0E8C5090}" presName="node" presStyleLbl="node1" presStyleIdx="4" presStyleCnt="5">
        <dgm:presLayoutVars>
          <dgm:bulletEnabled val="1"/>
        </dgm:presLayoutVars>
      </dgm:prSet>
      <dgm:spPr/>
    </dgm:pt>
  </dgm:ptLst>
  <dgm:cxnLst>
    <dgm:cxn modelId="{01C1412D-1FFE-47E2-9BA9-C76B482E3BE0}" srcId="{E87C26CB-DB16-4947-9406-63CF079F0B7B}" destId="{17BD085A-0CE6-46D1-8C8E-45AB08F33BF8}" srcOrd="2" destOrd="0" parTransId="{17CD10D5-5D87-4449-9A5E-B6984394AF9A}" sibTransId="{90635C71-221D-4B3E-B7B7-A054C2D9C536}"/>
    <dgm:cxn modelId="{48D5AA38-B412-4F45-8578-E5F9EB6AF522}" type="presOf" srcId="{3FA644C1-EA15-421B-B4D2-7E33E446509B}" destId="{985A2B7A-3CFA-4104-9CA9-F1C4AB982964}" srcOrd="1" destOrd="0" presId="urn:microsoft.com/office/officeart/2005/8/layout/process1"/>
    <dgm:cxn modelId="{C65D4C3D-FB10-4D18-AF3A-1CCAC9769674}" srcId="{E87C26CB-DB16-4947-9406-63CF079F0B7B}" destId="{2EC206AF-3881-4101-A742-C09EA6FCAB4D}" srcOrd="0" destOrd="0" parTransId="{88FDA16A-F0F8-4DB9-8FEE-1A90A448EE9B}" sibTransId="{1D7471C3-F0B2-4AB2-9BC6-78DFD3540A0D}"/>
    <dgm:cxn modelId="{16B9D151-9B78-460B-A69A-DFA2B4EFE1B0}" type="presOf" srcId="{17BD085A-0CE6-46D1-8C8E-45AB08F33BF8}" destId="{E702B490-BAF7-49F0-89B9-F1539C1F4E16}" srcOrd="0" destOrd="0" presId="urn:microsoft.com/office/officeart/2005/8/layout/process1"/>
    <dgm:cxn modelId="{DDBCB184-C146-4ED4-80F5-22573F51190B}" type="presOf" srcId="{1D7471C3-F0B2-4AB2-9BC6-78DFD3540A0D}" destId="{1573B9AA-F151-4834-9E12-C653B7334AC0}" srcOrd="0" destOrd="0" presId="urn:microsoft.com/office/officeart/2005/8/layout/process1"/>
    <dgm:cxn modelId="{569ADD8B-E81E-4D1C-800F-2CE0589AC11D}" type="presOf" srcId="{6DA84485-A5E5-4E93-93DC-213E59E62DC1}" destId="{082CBE64-62A9-4A74-9819-8CBBD1DD72CC}" srcOrd="0" destOrd="0" presId="urn:microsoft.com/office/officeart/2005/8/layout/process1"/>
    <dgm:cxn modelId="{C8ECD88E-3BD8-450A-8713-304EFF697795}" type="presOf" srcId="{90635C71-221D-4B3E-B7B7-A054C2D9C536}" destId="{C655F471-2474-438A-937B-0717299D5DBC}" srcOrd="0" destOrd="0" presId="urn:microsoft.com/office/officeart/2005/8/layout/process1"/>
    <dgm:cxn modelId="{21F089A8-3592-4E70-90AF-7854CAEF0A8F}" srcId="{E87C26CB-DB16-4947-9406-63CF079F0B7B}" destId="{192571F7-701F-45E4-8519-1A31D27A1C41}" srcOrd="3" destOrd="0" parTransId="{36F9F997-22D8-400F-B730-E68E213389A9}" sibTransId="{8B29DC95-CA06-4F09-854D-A960CC8B42E7}"/>
    <dgm:cxn modelId="{543C40A9-E46E-4357-9436-ED621331EFF4}" type="presOf" srcId="{E87C26CB-DB16-4947-9406-63CF079F0B7B}" destId="{95BEE214-BF7F-4F5A-B9FA-B533725A1973}" srcOrd="0" destOrd="0" presId="urn:microsoft.com/office/officeart/2005/8/layout/process1"/>
    <dgm:cxn modelId="{9A483EAD-A41B-4C9C-9CB3-F09A3963DFEA}" type="presOf" srcId="{90635C71-221D-4B3E-B7B7-A054C2D9C536}" destId="{EF9A33CD-C958-41C7-80DB-4ECF08797223}" srcOrd="1" destOrd="0" presId="urn:microsoft.com/office/officeart/2005/8/layout/process1"/>
    <dgm:cxn modelId="{CC1EB1AE-2FF7-4DBE-B015-0DFDDB2D2928}" srcId="{E87C26CB-DB16-4947-9406-63CF079F0B7B}" destId="{A36D8D61-FE74-489C-A485-1D3C0E8C5090}" srcOrd="4" destOrd="0" parTransId="{5ACBB458-78B0-4418-BCBA-0827E5EE3081}" sibTransId="{80BB359E-44EC-41E9-952F-308FB1E97FFD}"/>
    <dgm:cxn modelId="{CFE6A0B8-4A90-4F92-B472-34652855614C}" type="presOf" srcId="{8B29DC95-CA06-4F09-854D-A960CC8B42E7}" destId="{A6049E3D-807C-444C-AFE9-FCAAC1A7D26B}" srcOrd="0" destOrd="0" presId="urn:microsoft.com/office/officeart/2005/8/layout/process1"/>
    <dgm:cxn modelId="{C5BD97BA-A52E-4258-989B-B15426106C0D}" type="presOf" srcId="{A36D8D61-FE74-489C-A485-1D3C0E8C5090}" destId="{62FC8F0E-70C5-4B88-9E7E-82A57E1A0ED3}" srcOrd="0" destOrd="0" presId="urn:microsoft.com/office/officeart/2005/8/layout/process1"/>
    <dgm:cxn modelId="{A4C85CC0-7C0E-4568-A5CA-835D08E24F3C}" type="presOf" srcId="{3FA644C1-EA15-421B-B4D2-7E33E446509B}" destId="{46A287E6-3057-40C3-BAAD-8C68667DEE38}" srcOrd="0" destOrd="0" presId="urn:microsoft.com/office/officeart/2005/8/layout/process1"/>
    <dgm:cxn modelId="{EE4439EB-1614-4057-858A-A83F5DD66F2F}" type="presOf" srcId="{1D7471C3-F0B2-4AB2-9BC6-78DFD3540A0D}" destId="{E307377F-FB5A-4133-8966-BA85FBD7F737}" srcOrd="1" destOrd="0" presId="urn:microsoft.com/office/officeart/2005/8/layout/process1"/>
    <dgm:cxn modelId="{4CF8A4EF-7971-4DB9-9042-E6946C32B983}" srcId="{E87C26CB-DB16-4947-9406-63CF079F0B7B}" destId="{6DA84485-A5E5-4E93-93DC-213E59E62DC1}" srcOrd="1" destOrd="0" parTransId="{5D868C37-EFB6-452B-BEE2-68500395A37B}" sibTransId="{3FA644C1-EA15-421B-B4D2-7E33E446509B}"/>
    <dgm:cxn modelId="{97EA0AF1-5E19-4F7C-AE36-39B71307A819}" type="presOf" srcId="{192571F7-701F-45E4-8519-1A31D27A1C41}" destId="{A0B135EA-5107-4798-BB69-3065573D403A}" srcOrd="0" destOrd="0" presId="urn:microsoft.com/office/officeart/2005/8/layout/process1"/>
    <dgm:cxn modelId="{3F5EC4F3-4A7F-4F6B-A66C-51DA99C0CF68}" type="presOf" srcId="{2EC206AF-3881-4101-A742-C09EA6FCAB4D}" destId="{C93D265B-A460-400D-8894-9D1BB47C757E}" srcOrd="0" destOrd="0" presId="urn:microsoft.com/office/officeart/2005/8/layout/process1"/>
    <dgm:cxn modelId="{057C89FD-FFA9-4823-9305-A7C6FA40BD6B}" type="presOf" srcId="{8B29DC95-CA06-4F09-854D-A960CC8B42E7}" destId="{93EB8674-8B50-4A47-8824-9826F12187F4}" srcOrd="1" destOrd="0" presId="urn:microsoft.com/office/officeart/2005/8/layout/process1"/>
    <dgm:cxn modelId="{9C2A6870-00C9-4CFE-AC83-F538F75D7AFD}" type="presParOf" srcId="{95BEE214-BF7F-4F5A-B9FA-B533725A1973}" destId="{C93D265B-A460-400D-8894-9D1BB47C757E}" srcOrd="0" destOrd="0" presId="urn:microsoft.com/office/officeart/2005/8/layout/process1"/>
    <dgm:cxn modelId="{472547D1-8F49-4E7F-A33C-57E45EDB1C3A}" type="presParOf" srcId="{95BEE214-BF7F-4F5A-B9FA-B533725A1973}" destId="{1573B9AA-F151-4834-9E12-C653B7334AC0}" srcOrd="1" destOrd="0" presId="urn:microsoft.com/office/officeart/2005/8/layout/process1"/>
    <dgm:cxn modelId="{1A4A0814-76BA-4E9E-A91A-85A852F7CCE5}" type="presParOf" srcId="{1573B9AA-F151-4834-9E12-C653B7334AC0}" destId="{E307377F-FB5A-4133-8966-BA85FBD7F737}" srcOrd="0" destOrd="0" presId="urn:microsoft.com/office/officeart/2005/8/layout/process1"/>
    <dgm:cxn modelId="{2F3C1615-04F2-4700-8246-C0E4551665AC}" type="presParOf" srcId="{95BEE214-BF7F-4F5A-B9FA-B533725A1973}" destId="{082CBE64-62A9-4A74-9819-8CBBD1DD72CC}" srcOrd="2" destOrd="0" presId="urn:microsoft.com/office/officeart/2005/8/layout/process1"/>
    <dgm:cxn modelId="{1168F430-7655-40F8-A884-8D3B02BB6FF7}" type="presParOf" srcId="{95BEE214-BF7F-4F5A-B9FA-B533725A1973}" destId="{46A287E6-3057-40C3-BAAD-8C68667DEE38}" srcOrd="3" destOrd="0" presId="urn:microsoft.com/office/officeart/2005/8/layout/process1"/>
    <dgm:cxn modelId="{CEE7B2DB-445B-4CB9-941A-8B7B9824A006}" type="presParOf" srcId="{46A287E6-3057-40C3-BAAD-8C68667DEE38}" destId="{985A2B7A-3CFA-4104-9CA9-F1C4AB982964}" srcOrd="0" destOrd="0" presId="urn:microsoft.com/office/officeart/2005/8/layout/process1"/>
    <dgm:cxn modelId="{4CF6D59F-0796-48F7-A353-64B9879C2B3E}" type="presParOf" srcId="{95BEE214-BF7F-4F5A-B9FA-B533725A1973}" destId="{E702B490-BAF7-49F0-89B9-F1539C1F4E16}" srcOrd="4" destOrd="0" presId="urn:microsoft.com/office/officeart/2005/8/layout/process1"/>
    <dgm:cxn modelId="{6112FE81-CC65-4F88-BB2B-4234914F2678}" type="presParOf" srcId="{95BEE214-BF7F-4F5A-B9FA-B533725A1973}" destId="{C655F471-2474-438A-937B-0717299D5DBC}" srcOrd="5" destOrd="0" presId="urn:microsoft.com/office/officeart/2005/8/layout/process1"/>
    <dgm:cxn modelId="{994DB4FD-090A-4677-8064-D905749952C4}" type="presParOf" srcId="{C655F471-2474-438A-937B-0717299D5DBC}" destId="{EF9A33CD-C958-41C7-80DB-4ECF08797223}" srcOrd="0" destOrd="0" presId="urn:microsoft.com/office/officeart/2005/8/layout/process1"/>
    <dgm:cxn modelId="{690A4796-DEB9-435F-98F0-B2D51339C790}" type="presParOf" srcId="{95BEE214-BF7F-4F5A-B9FA-B533725A1973}" destId="{A0B135EA-5107-4798-BB69-3065573D403A}" srcOrd="6" destOrd="0" presId="urn:microsoft.com/office/officeart/2005/8/layout/process1"/>
    <dgm:cxn modelId="{BECC4413-7C86-4BF4-80BD-7AB2B9E481C5}" type="presParOf" srcId="{95BEE214-BF7F-4F5A-B9FA-B533725A1973}" destId="{A6049E3D-807C-444C-AFE9-FCAAC1A7D26B}" srcOrd="7" destOrd="0" presId="urn:microsoft.com/office/officeart/2005/8/layout/process1"/>
    <dgm:cxn modelId="{4A9F4E66-DC57-40AA-B631-089956FACB00}" type="presParOf" srcId="{A6049E3D-807C-444C-AFE9-FCAAC1A7D26B}" destId="{93EB8674-8B50-4A47-8824-9826F12187F4}" srcOrd="0" destOrd="0" presId="urn:microsoft.com/office/officeart/2005/8/layout/process1"/>
    <dgm:cxn modelId="{70FAE0BD-A521-4B9C-AC47-8BB00994E303}" type="presParOf" srcId="{95BEE214-BF7F-4F5A-B9FA-B533725A1973}" destId="{62FC8F0E-70C5-4B88-9E7E-82A57E1A0ED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F20385-7DCB-4516-B77B-4F17A335FE3F}"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CBBFC35F-A071-49CD-821D-AA535860430A}">
      <dgm:prSet/>
      <dgm:spPr/>
      <dgm:t>
        <a:bodyPr/>
        <a:lstStyle/>
        <a:p>
          <a:r>
            <a:rPr lang="en-US" dirty="0"/>
            <a:t>Purpose:</a:t>
          </a:r>
        </a:p>
      </dgm:t>
    </dgm:pt>
    <dgm:pt modelId="{5678F659-99EC-4CE7-8BA4-E08B1E38E4BB}" type="parTrans" cxnId="{41484ECC-C1F8-44E7-86C8-BF0EBE8D3099}">
      <dgm:prSet/>
      <dgm:spPr/>
      <dgm:t>
        <a:bodyPr/>
        <a:lstStyle/>
        <a:p>
          <a:endParaRPr lang="en-US"/>
        </a:p>
      </dgm:t>
    </dgm:pt>
    <dgm:pt modelId="{2185CC1D-31C9-4A40-96F5-2D9AEBCD4836}" type="sibTrans" cxnId="{41484ECC-C1F8-44E7-86C8-BF0EBE8D3099}">
      <dgm:prSet/>
      <dgm:spPr/>
      <dgm:t>
        <a:bodyPr/>
        <a:lstStyle/>
        <a:p>
          <a:endParaRPr lang="en-US"/>
        </a:p>
      </dgm:t>
    </dgm:pt>
    <dgm:pt modelId="{B730BD2E-348B-4EA3-9992-ADFBD9894DF0}">
      <dgm:prSet/>
      <dgm:spPr/>
      <dgm:t>
        <a:bodyPr/>
        <a:lstStyle/>
        <a:p>
          <a:r>
            <a:rPr lang="en-US" dirty="0"/>
            <a:t>Learn IPC training initiatives currently being carried out in Illinois</a:t>
          </a:r>
        </a:p>
      </dgm:t>
    </dgm:pt>
    <dgm:pt modelId="{FC76143D-6816-4F9F-9618-E11464D29B00}" type="parTrans" cxnId="{DB7B3065-3C0C-4213-AB1D-F0841383B6EB}">
      <dgm:prSet/>
      <dgm:spPr/>
      <dgm:t>
        <a:bodyPr/>
        <a:lstStyle/>
        <a:p>
          <a:endParaRPr lang="en-US"/>
        </a:p>
      </dgm:t>
    </dgm:pt>
    <dgm:pt modelId="{094B86C9-81F9-4A21-A2B5-84B663809733}" type="sibTrans" cxnId="{DB7B3065-3C0C-4213-AB1D-F0841383B6EB}">
      <dgm:prSet/>
      <dgm:spPr/>
      <dgm:t>
        <a:bodyPr/>
        <a:lstStyle/>
        <a:p>
          <a:endParaRPr lang="en-US"/>
        </a:p>
      </dgm:t>
    </dgm:pt>
    <dgm:pt modelId="{5F7F4DC6-7F77-47CF-8341-D57DD2D68220}">
      <dgm:prSet/>
      <dgm:spPr/>
      <dgm:t>
        <a:bodyPr/>
        <a:lstStyle/>
        <a:p>
          <a:r>
            <a:rPr lang="en-US" dirty="0"/>
            <a:t>Identify opportunities to better support healthcare worker IPC training</a:t>
          </a:r>
        </a:p>
      </dgm:t>
    </dgm:pt>
    <dgm:pt modelId="{9E447A8E-35A6-4B8B-BD21-EF1169F97E72}" type="parTrans" cxnId="{72D8E032-AD4A-4D33-AEE3-6108511B7A73}">
      <dgm:prSet/>
      <dgm:spPr/>
      <dgm:t>
        <a:bodyPr/>
        <a:lstStyle/>
        <a:p>
          <a:endParaRPr lang="en-US"/>
        </a:p>
      </dgm:t>
    </dgm:pt>
    <dgm:pt modelId="{8D1BB782-8B3A-40B1-BD4C-2F5803E2B36C}" type="sibTrans" cxnId="{72D8E032-AD4A-4D33-AEE3-6108511B7A73}">
      <dgm:prSet/>
      <dgm:spPr/>
      <dgm:t>
        <a:bodyPr/>
        <a:lstStyle/>
        <a:p>
          <a:endParaRPr lang="en-US"/>
        </a:p>
      </dgm:t>
    </dgm:pt>
    <dgm:pt modelId="{09AF2527-8301-42CF-8243-34070B3546C2}">
      <dgm:prSet/>
      <dgm:spPr/>
      <dgm:t>
        <a:bodyPr/>
        <a:lstStyle/>
        <a:p>
          <a:r>
            <a:rPr lang="en-US" dirty="0"/>
            <a:t>Develop a resource directory</a:t>
          </a:r>
        </a:p>
      </dgm:t>
    </dgm:pt>
    <dgm:pt modelId="{F77F2E61-923A-4A61-ACCC-FFF91F851A80}" type="parTrans" cxnId="{187A3CA1-AEE5-44AC-9C7C-1560FED22CBD}">
      <dgm:prSet/>
      <dgm:spPr/>
      <dgm:t>
        <a:bodyPr/>
        <a:lstStyle/>
        <a:p>
          <a:endParaRPr lang="en-US"/>
        </a:p>
      </dgm:t>
    </dgm:pt>
    <dgm:pt modelId="{6F2B8E27-31DA-4EC2-AF9F-651FDD5DFE4C}" type="sibTrans" cxnId="{187A3CA1-AEE5-44AC-9C7C-1560FED22CBD}">
      <dgm:prSet/>
      <dgm:spPr/>
      <dgm:t>
        <a:bodyPr/>
        <a:lstStyle/>
        <a:p>
          <a:endParaRPr lang="en-US"/>
        </a:p>
      </dgm:t>
    </dgm:pt>
    <dgm:pt modelId="{BFD4CA69-CF36-4610-9B35-D121B8B3B373}" type="pres">
      <dgm:prSet presAssocID="{AFF20385-7DCB-4516-B77B-4F17A335FE3F}" presName="Name0" presStyleCnt="0">
        <dgm:presLayoutVars>
          <dgm:dir/>
          <dgm:animLvl val="lvl"/>
          <dgm:resizeHandles val="exact"/>
        </dgm:presLayoutVars>
      </dgm:prSet>
      <dgm:spPr/>
    </dgm:pt>
    <dgm:pt modelId="{A1A501AE-27A8-4432-BA6D-A3D8949559C7}" type="pres">
      <dgm:prSet presAssocID="{CBBFC35F-A071-49CD-821D-AA535860430A}" presName="composite" presStyleCnt="0"/>
      <dgm:spPr/>
    </dgm:pt>
    <dgm:pt modelId="{84855866-E3F8-473E-BFEE-60F5F5ADB629}" type="pres">
      <dgm:prSet presAssocID="{CBBFC35F-A071-49CD-821D-AA535860430A}" presName="parTx" presStyleLbl="alignNode1" presStyleIdx="0" presStyleCnt="1">
        <dgm:presLayoutVars>
          <dgm:chMax val="0"/>
          <dgm:chPref val="0"/>
          <dgm:bulletEnabled val="1"/>
        </dgm:presLayoutVars>
      </dgm:prSet>
      <dgm:spPr/>
    </dgm:pt>
    <dgm:pt modelId="{2066BC79-93E0-4A3B-9630-F4DF0CA897FF}" type="pres">
      <dgm:prSet presAssocID="{CBBFC35F-A071-49CD-821D-AA535860430A}" presName="desTx" presStyleLbl="alignAccFollowNode1" presStyleIdx="0" presStyleCnt="1">
        <dgm:presLayoutVars>
          <dgm:bulletEnabled val="1"/>
        </dgm:presLayoutVars>
      </dgm:prSet>
      <dgm:spPr/>
    </dgm:pt>
  </dgm:ptLst>
  <dgm:cxnLst>
    <dgm:cxn modelId="{451DDA13-EFB0-425C-B6C1-2151A780105F}" type="presOf" srcId="{CBBFC35F-A071-49CD-821D-AA535860430A}" destId="{84855866-E3F8-473E-BFEE-60F5F5ADB629}" srcOrd="0" destOrd="0" presId="urn:microsoft.com/office/officeart/2005/8/layout/hList1"/>
    <dgm:cxn modelId="{2987AE15-1CAC-4226-992F-1A08B0311729}" type="presOf" srcId="{09AF2527-8301-42CF-8243-34070B3546C2}" destId="{2066BC79-93E0-4A3B-9630-F4DF0CA897FF}" srcOrd="0" destOrd="2" presId="urn:microsoft.com/office/officeart/2005/8/layout/hList1"/>
    <dgm:cxn modelId="{72D8E032-AD4A-4D33-AEE3-6108511B7A73}" srcId="{CBBFC35F-A071-49CD-821D-AA535860430A}" destId="{5F7F4DC6-7F77-47CF-8341-D57DD2D68220}" srcOrd="1" destOrd="0" parTransId="{9E447A8E-35A6-4B8B-BD21-EF1169F97E72}" sibTransId="{8D1BB782-8B3A-40B1-BD4C-2F5803E2B36C}"/>
    <dgm:cxn modelId="{DB7B3065-3C0C-4213-AB1D-F0841383B6EB}" srcId="{CBBFC35F-A071-49CD-821D-AA535860430A}" destId="{B730BD2E-348B-4EA3-9992-ADFBD9894DF0}" srcOrd="0" destOrd="0" parTransId="{FC76143D-6816-4F9F-9618-E11464D29B00}" sibTransId="{094B86C9-81F9-4A21-A2B5-84B663809733}"/>
    <dgm:cxn modelId="{B42E1F6C-B3A9-4440-8AF6-CD0E6A766A7A}" type="presOf" srcId="{5F7F4DC6-7F77-47CF-8341-D57DD2D68220}" destId="{2066BC79-93E0-4A3B-9630-F4DF0CA897FF}" srcOrd="0" destOrd="1" presId="urn:microsoft.com/office/officeart/2005/8/layout/hList1"/>
    <dgm:cxn modelId="{AA9BB690-C757-4A42-AF8E-3175564133B1}" type="presOf" srcId="{B730BD2E-348B-4EA3-9992-ADFBD9894DF0}" destId="{2066BC79-93E0-4A3B-9630-F4DF0CA897FF}" srcOrd="0" destOrd="0" presId="urn:microsoft.com/office/officeart/2005/8/layout/hList1"/>
    <dgm:cxn modelId="{187A3CA1-AEE5-44AC-9C7C-1560FED22CBD}" srcId="{CBBFC35F-A071-49CD-821D-AA535860430A}" destId="{09AF2527-8301-42CF-8243-34070B3546C2}" srcOrd="2" destOrd="0" parTransId="{F77F2E61-923A-4A61-ACCC-FFF91F851A80}" sibTransId="{6F2B8E27-31DA-4EC2-AF9F-651FDD5DFE4C}"/>
    <dgm:cxn modelId="{41484ECC-C1F8-44E7-86C8-BF0EBE8D3099}" srcId="{AFF20385-7DCB-4516-B77B-4F17A335FE3F}" destId="{CBBFC35F-A071-49CD-821D-AA535860430A}" srcOrd="0" destOrd="0" parTransId="{5678F659-99EC-4CE7-8BA4-E08B1E38E4BB}" sibTransId="{2185CC1D-31C9-4A40-96F5-2D9AEBCD4836}"/>
    <dgm:cxn modelId="{BDFF75FD-19DB-40F6-9DAA-075FAD2CA226}" type="presOf" srcId="{AFF20385-7DCB-4516-B77B-4F17A335FE3F}" destId="{BFD4CA69-CF36-4610-9B35-D121B8B3B373}" srcOrd="0" destOrd="0" presId="urn:microsoft.com/office/officeart/2005/8/layout/hList1"/>
    <dgm:cxn modelId="{D558EB4D-73FF-4E50-B88F-9BC1967A70D7}" type="presParOf" srcId="{BFD4CA69-CF36-4610-9B35-D121B8B3B373}" destId="{A1A501AE-27A8-4432-BA6D-A3D8949559C7}" srcOrd="0" destOrd="0" presId="urn:microsoft.com/office/officeart/2005/8/layout/hList1"/>
    <dgm:cxn modelId="{75F9408A-A216-4E54-96B9-B319F59B0DE3}" type="presParOf" srcId="{A1A501AE-27A8-4432-BA6D-A3D8949559C7}" destId="{84855866-E3F8-473E-BFEE-60F5F5ADB629}" srcOrd="0" destOrd="0" presId="urn:microsoft.com/office/officeart/2005/8/layout/hList1"/>
    <dgm:cxn modelId="{94CBCA95-60E7-4819-B250-C7FE4610E857}" type="presParOf" srcId="{A1A501AE-27A8-4432-BA6D-A3D8949559C7}" destId="{2066BC79-93E0-4A3B-9630-F4DF0CA897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2362F2-CCF6-46E8-93EE-99B39EC5056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A0949C2D-3B0F-4FDB-AC70-65806BA2E545}">
      <dgm:prSet custT="1"/>
      <dgm:spPr/>
      <dgm:t>
        <a:bodyPr/>
        <a:lstStyle/>
        <a:p>
          <a:r>
            <a:rPr lang="en-US" sz="3200" dirty="0"/>
            <a:t>19 Local Health Departments</a:t>
          </a:r>
        </a:p>
      </dgm:t>
    </dgm:pt>
    <dgm:pt modelId="{8B847A54-9BCE-4B63-BE36-1251F4E870E6}" type="parTrans" cxnId="{21675D50-B589-43C7-88FA-02BABEE60180}">
      <dgm:prSet/>
      <dgm:spPr/>
      <dgm:t>
        <a:bodyPr/>
        <a:lstStyle/>
        <a:p>
          <a:endParaRPr lang="en-US"/>
        </a:p>
      </dgm:t>
    </dgm:pt>
    <dgm:pt modelId="{FF44E254-83D5-4F96-A8B9-7A839E45B1A0}" type="sibTrans" cxnId="{21675D50-B589-43C7-88FA-02BABEE60180}">
      <dgm:prSet/>
      <dgm:spPr/>
      <dgm:t>
        <a:bodyPr/>
        <a:lstStyle/>
        <a:p>
          <a:endParaRPr lang="en-US"/>
        </a:p>
      </dgm:t>
    </dgm:pt>
    <dgm:pt modelId="{D39355D8-B167-41A4-B2DC-918343630F41}">
      <dgm:prSet/>
      <dgm:spPr/>
      <dgm:t>
        <a:bodyPr/>
        <a:lstStyle/>
        <a:p>
          <a:r>
            <a:rPr lang="en-US" dirty="0"/>
            <a:t>Medical practice group</a:t>
          </a:r>
        </a:p>
      </dgm:t>
    </dgm:pt>
    <dgm:pt modelId="{7865F8B0-6104-466B-9BDE-45AFA62C7D12}" type="parTrans" cxnId="{1948405B-F039-493C-BA1F-8DA94772955B}">
      <dgm:prSet/>
      <dgm:spPr/>
      <dgm:t>
        <a:bodyPr/>
        <a:lstStyle/>
        <a:p>
          <a:endParaRPr lang="en-US"/>
        </a:p>
      </dgm:t>
    </dgm:pt>
    <dgm:pt modelId="{21ED8A5A-15FE-4469-BB44-8AB1D27F6B07}" type="sibTrans" cxnId="{1948405B-F039-493C-BA1F-8DA94772955B}">
      <dgm:prSet/>
      <dgm:spPr/>
      <dgm:t>
        <a:bodyPr/>
        <a:lstStyle/>
        <a:p>
          <a:endParaRPr lang="en-US"/>
        </a:p>
      </dgm:t>
    </dgm:pt>
    <dgm:pt modelId="{7DEED8F0-6EC4-45B7-B588-4C490A636170}">
      <dgm:prSet/>
      <dgm:spPr/>
      <dgm:t>
        <a:bodyPr/>
        <a:lstStyle/>
        <a:p>
          <a:r>
            <a:rPr lang="en-US"/>
            <a:t>Hospital</a:t>
          </a:r>
        </a:p>
      </dgm:t>
    </dgm:pt>
    <dgm:pt modelId="{8A53FCC6-0947-4B9A-A478-D27AA9925813}" type="parTrans" cxnId="{2D9B9F07-6C86-4406-93E0-93A594303925}">
      <dgm:prSet/>
      <dgm:spPr/>
      <dgm:t>
        <a:bodyPr/>
        <a:lstStyle/>
        <a:p>
          <a:endParaRPr lang="en-US"/>
        </a:p>
      </dgm:t>
    </dgm:pt>
    <dgm:pt modelId="{3B94C5EA-C2A3-4AEB-9BEC-57662795B868}" type="sibTrans" cxnId="{2D9B9F07-6C86-4406-93E0-93A594303925}">
      <dgm:prSet/>
      <dgm:spPr/>
      <dgm:t>
        <a:bodyPr/>
        <a:lstStyle/>
        <a:p>
          <a:endParaRPr lang="en-US"/>
        </a:p>
      </dgm:t>
    </dgm:pt>
    <dgm:pt modelId="{8AAB34DB-3C69-4C82-BDD1-1F086C459276}">
      <dgm:prSet/>
      <dgm:spPr/>
      <dgm:t>
        <a:bodyPr/>
        <a:lstStyle/>
        <a:p>
          <a:r>
            <a:rPr lang="en-US"/>
            <a:t>LTAC hospital</a:t>
          </a:r>
        </a:p>
      </dgm:t>
    </dgm:pt>
    <dgm:pt modelId="{28CA5C87-991E-4680-87B0-8C458851073B}" type="parTrans" cxnId="{CE484DAF-B987-42AC-B3D0-D31F811C7483}">
      <dgm:prSet/>
      <dgm:spPr/>
      <dgm:t>
        <a:bodyPr/>
        <a:lstStyle/>
        <a:p>
          <a:endParaRPr lang="en-US"/>
        </a:p>
      </dgm:t>
    </dgm:pt>
    <dgm:pt modelId="{AED78B26-D7FA-42E5-9687-91DE2F118850}" type="sibTrans" cxnId="{CE484DAF-B987-42AC-B3D0-D31F811C7483}">
      <dgm:prSet/>
      <dgm:spPr/>
      <dgm:t>
        <a:bodyPr/>
        <a:lstStyle/>
        <a:p>
          <a:endParaRPr lang="en-US"/>
        </a:p>
      </dgm:t>
    </dgm:pt>
    <dgm:pt modelId="{43BF3A06-55AA-4E9F-A339-E95DD12D441D}">
      <dgm:prSet/>
      <dgm:spPr/>
      <dgm:t>
        <a:bodyPr/>
        <a:lstStyle/>
        <a:p>
          <a:r>
            <a:rPr lang="en-US"/>
            <a:t>Rehab center</a:t>
          </a:r>
        </a:p>
      </dgm:t>
    </dgm:pt>
    <dgm:pt modelId="{70E3878E-7256-4030-9680-1F8419D284EE}" type="parTrans" cxnId="{4440D386-D440-45FE-8509-D5DD00FFB1A9}">
      <dgm:prSet/>
      <dgm:spPr/>
      <dgm:t>
        <a:bodyPr/>
        <a:lstStyle/>
        <a:p>
          <a:endParaRPr lang="en-US"/>
        </a:p>
      </dgm:t>
    </dgm:pt>
    <dgm:pt modelId="{8D25C739-C64A-4C2D-B93E-223A35D10782}" type="sibTrans" cxnId="{4440D386-D440-45FE-8509-D5DD00FFB1A9}">
      <dgm:prSet/>
      <dgm:spPr/>
      <dgm:t>
        <a:bodyPr/>
        <a:lstStyle/>
        <a:p>
          <a:endParaRPr lang="en-US"/>
        </a:p>
      </dgm:t>
    </dgm:pt>
    <dgm:pt modelId="{FA53F97D-E94F-4CB6-98BF-A86B44FDDCDD}">
      <dgm:prSet/>
      <dgm:spPr/>
      <dgm:t>
        <a:bodyPr/>
        <a:lstStyle/>
        <a:p>
          <a:r>
            <a:rPr lang="en-US" dirty="0"/>
            <a:t>Professional organization</a:t>
          </a:r>
        </a:p>
      </dgm:t>
    </dgm:pt>
    <dgm:pt modelId="{B159155C-6445-4B6D-B895-C20FA6D47D4C}" type="parTrans" cxnId="{32822E8D-56A6-4F90-A279-8EA540A472C0}">
      <dgm:prSet/>
      <dgm:spPr/>
      <dgm:t>
        <a:bodyPr/>
        <a:lstStyle/>
        <a:p>
          <a:endParaRPr lang="en-US"/>
        </a:p>
      </dgm:t>
    </dgm:pt>
    <dgm:pt modelId="{9BC32D9E-DCC6-4FAC-A83E-BF6474D6AE5F}" type="sibTrans" cxnId="{32822E8D-56A6-4F90-A279-8EA540A472C0}">
      <dgm:prSet/>
      <dgm:spPr/>
      <dgm:t>
        <a:bodyPr/>
        <a:lstStyle/>
        <a:p>
          <a:endParaRPr lang="en-US"/>
        </a:p>
      </dgm:t>
    </dgm:pt>
    <dgm:pt modelId="{705B9236-316E-47FB-AFC4-18E1855AE9D8}">
      <dgm:prSet/>
      <dgm:spPr/>
      <dgm:t>
        <a:bodyPr/>
        <a:lstStyle/>
        <a:p>
          <a:r>
            <a:rPr lang="en-US" dirty="0"/>
            <a:t>2 assisted living facilities</a:t>
          </a:r>
        </a:p>
      </dgm:t>
    </dgm:pt>
    <dgm:pt modelId="{578D18F1-D96B-40F4-BFA4-AAF6186C3EDB}" type="parTrans" cxnId="{EFC4F383-BDB0-4BF5-9161-8B794FBB7581}">
      <dgm:prSet/>
      <dgm:spPr/>
      <dgm:t>
        <a:bodyPr/>
        <a:lstStyle/>
        <a:p>
          <a:endParaRPr lang="en-US"/>
        </a:p>
      </dgm:t>
    </dgm:pt>
    <dgm:pt modelId="{026B7EBF-7D08-4785-8340-4C90599B9BDE}" type="sibTrans" cxnId="{EFC4F383-BDB0-4BF5-9161-8B794FBB7581}">
      <dgm:prSet/>
      <dgm:spPr/>
      <dgm:t>
        <a:bodyPr/>
        <a:lstStyle/>
        <a:p>
          <a:endParaRPr lang="en-US"/>
        </a:p>
      </dgm:t>
    </dgm:pt>
    <dgm:pt modelId="{D30584E1-3176-4D2C-BC53-980DE7FFBA0D}" type="pres">
      <dgm:prSet presAssocID="{362362F2-CCF6-46E8-93EE-99B39EC5056C}" presName="diagram" presStyleCnt="0">
        <dgm:presLayoutVars>
          <dgm:dir/>
          <dgm:resizeHandles val="exact"/>
        </dgm:presLayoutVars>
      </dgm:prSet>
      <dgm:spPr/>
    </dgm:pt>
    <dgm:pt modelId="{C93E3D86-3CA3-427B-90E0-3EC3FDC0297C}" type="pres">
      <dgm:prSet presAssocID="{A0949C2D-3B0F-4FDB-AC70-65806BA2E545}" presName="node" presStyleLbl="node1" presStyleIdx="0" presStyleCnt="7" custLinFactNeighborX="73646" custLinFactNeighborY="-646">
        <dgm:presLayoutVars>
          <dgm:bulletEnabled val="1"/>
        </dgm:presLayoutVars>
      </dgm:prSet>
      <dgm:spPr/>
    </dgm:pt>
    <dgm:pt modelId="{6D63CFE5-BB76-45AB-A23E-EC99FED89B85}" type="pres">
      <dgm:prSet presAssocID="{FF44E254-83D5-4F96-A8B9-7A839E45B1A0}" presName="sibTrans" presStyleCnt="0"/>
      <dgm:spPr/>
    </dgm:pt>
    <dgm:pt modelId="{7B44B6DA-470D-4CE0-AA84-2FC8F8D89537}" type="pres">
      <dgm:prSet presAssocID="{D39355D8-B167-41A4-B2DC-918343630F41}" presName="node" presStyleLbl="node1" presStyleIdx="1" presStyleCnt="7" custScaleX="59260" custScaleY="53463" custLinFactX="-3506" custLinFactNeighborX="-100000" custLinFactNeighborY="-190">
        <dgm:presLayoutVars>
          <dgm:bulletEnabled val="1"/>
        </dgm:presLayoutVars>
      </dgm:prSet>
      <dgm:spPr/>
    </dgm:pt>
    <dgm:pt modelId="{885F67F0-BEF5-409B-B8B1-564F10A13752}" type="pres">
      <dgm:prSet presAssocID="{21ED8A5A-15FE-4469-BB44-8AB1D27F6B07}" presName="sibTrans" presStyleCnt="0"/>
      <dgm:spPr/>
    </dgm:pt>
    <dgm:pt modelId="{11ECD4EB-55F8-4C01-9FBF-888A812C62E0}" type="pres">
      <dgm:prSet presAssocID="{7DEED8F0-6EC4-45B7-B588-4C490A636170}" presName="node" presStyleLbl="node1" presStyleIdx="2" presStyleCnt="7" custScaleX="67395" custScaleY="54554">
        <dgm:presLayoutVars>
          <dgm:bulletEnabled val="1"/>
        </dgm:presLayoutVars>
      </dgm:prSet>
      <dgm:spPr/>
    </dgm:pt>
    <dgm:pt modelId="{80555140-6D40-4982-B13F-BE1C62B7A9E7}" type="pres">
      <dgm:prSet presAssocID="{3B94C5EA-C2A3-4AEB-9BEC-57662795B868}" presName="sibTrans" presStyleCnt="0"/>
      <dgm:spPr/>
    </dgm:pt>
    <dgm:pt modelId="{AFD4DD2B-878E-4E11-9A7B-737517B65B85}" type="pres">
      <dgm:prSet presAssocID="{8AAB34DB-3C69-4C82-BDD1-1F086C459276}" presName="node" presStyleLbl="node1" presStyleIdx="3" presStyleCnt="7" custScaleX="56831" custScaleY="37061">
        <dgm:presLayoutVars>
          <dgm:bulletEnabled val="1"/>
        </dgm:presLayoutVars>
      </dgm:prSet>
      <dgm:spPr/>
    </dgm:pt>
    <dgm:pt modelId="{7F8FF8C3-40F8-4D37-AB6B-AB87BC6E64AB}" type="pres">
      <dgm:prSet presAssocID="{AED78B26-D7FA-42E5-9687-91DE2F118850}" presName="sibTrans" presStyleCnt="0"/>
      <dgm:spPr/>
    </dgm:pt>
    <dgm:pt modelId="{9B67F97A-65B3-4018-9816-A14CD8AC12E7}" type="pres">
      <dgm:prSet presAssocID="{43BF3A06-55AA-4E9F-A339-E95DD12D441D}" presName="node" presStyleLbl="node1" presStyleIdx="4" presStyleCnt="7" custScaleX="40696" custScaleY="37310">
        <dgm:presLayoutVars>
          <dgm:bulletEnabled val="1"/>
        </dgm:presLayoutVars>
      </dgm:prSet>
      <dgm:spPr/>
    </dgm:pt>
    <dgm:pt modelId="{E422EDCA-286D-4C69-8E03-A171F641E97F}" type="pres">
      <dgm:prSet presAssocID="{8D25C739-C64A-4C2D-B93E-223A35D10782}" presName="sibTrans" presStyleCnt="0"/>
      <dgm:spPr/>
    </dgm:pt>
    <dgm:pt modelId="{CC7A7DE6-D353-4AD7-B84C-75C3009185ED}" type="pres">
      <dgm:prSet presAssocID="{FA53F97D-E94F-4CB6-98BF-A86B44FDDCDD}" presName="node" presStyleLbl="node1" presStyleIdx="5" presStyleCnt="7" custScaleX="46362" custScaleY="38411">
        <dgm:presLayoutVars>
          <dgm:bulletEnabled val="1"/>
        </dgm:presLayoutVars>
      </dgm:prSet>
      <dgm:spPr/>
    </dgm:pt>
    <dgm:pt modelId="{8624F4F8-F568-4112-94B2-B731BEF31E01}" type="pres">
      <dgm:prSet presAssocID="{9BC32D9E-DCC6-4FAC-A83E-BF6474D6AE5F}" presName="sibTrans" presStyleCnt="0"/>
      <dgm:spPr/>
    </dgm:pt>
    <dgm:pt modelId="{5AE73C14-18D9-4D6D-92EF-78A2D4F0D4BE}" type="pres">
      <dgm:prSet presAssocID="{705B9236-316E-47FB-AFC4-18E1855AE9D8}" presName="node" presStyleLbl="node1" presStyleIdx="6" presStyleCnt="7" custScaleX="39186" custScaleY="37061">
        <dgm:presLayoutVars>
          <dgm:bulletEnabled val="1"/>
        </dgm:presLayoutVars>
      </dgm:prSet>
      <dgm:spPr/>
    </dgm:pt>
  </dgm:ptLst>
  <dgm:cxnLst>
    <dgm:cxn modelId="{F8C3C706-28DE-44F9-9E26-27081E11C6CC}" type="presOf" srcId="{7DEED8F0-6EC4-45B7-B588-4C490A636170}" destId="{11ECD4EB-55F8-4C01-9FBF-888A812C62E0}" srcOrd="0" destOrd="0" presId="urn:microsoft.com/office/officeart/2005/8/layout/default"/>
    <dgm:cxn modelId="{2D9B9F07-6C86-4406-93E0-93A594303925}" srcId="{362362F2-CCF6-46E8-93EE-99B39EC5056C}" destId="{7DEED8F0-6EC4-45B7-B588-4C490A636170}" srcOrd="2" destOrd="0" parTransId="{8A53FCC6-0947-4B9A-A478-D27AA9925813}" sibTransId="{3B94C5EA-C2A3-4AEB-9BEC-57662795B868}"/>
    <dgm:cxn modelId="{C381E838-622F-41AB-904F-E171C597AC94}" type="presOf" srcId="{D39355D8-B167-41A4-B2DC-918343630F41}" destId="{7B44B6DA-470D-4CE0-AA84-2FC8F8D89537}" srcOrd="0" destOrd="0" presId="urn:microsoft.com/office/officeart/2005/8/layout/default"/>
    <dgm:cxn modelId="{1948405B-F039-493C-BA1F-8DA94772955B}" srcId="{362362F2-CCF6-46E8-93EE-99B39EC5056C}" destId="{D39355D8-B167-41A4-B2DC-918343630F41}" srcOrd="1" destOrd="0" parTransId="{7865F8B0-6104-466B-9BDE-45AFA62C7D12}" sibTransId="{21ED8A5A-15FE-4469-BB44-8AB1D27F6B07}"/>
    <dgm:cxn modelId="{14A6CC6C-039A-40E9-A410-5D2A2D564857}" type="presOf" srcId="{8AAB34DB-3C69-4C82-BDD1-1F086C459276}" destId="{AFD4DD2B-878E-4E11-9A7B-737517B65B85}" srcOrd="0" destOrd="0" presId="urn:microsoft.com/office/officeart/2005/8/layout/default"/>
    <dgm:cxn modelId="{21675D50-B589-43C7-88FA-02BABEE60180}" srcId="{362362F2-CCF6-46E8-93EE-99B39EC5056C}" destId="{A0949C2D-3B0F-4FDB-AC70-65806BA2E545}" srcOrd="0" destOrd="0" parTransId="{8B847A54-9BCE-4B63-BE36-1251F4E870E6}" sibTransId="{FF44E254-83D5-4F96-A8B9-7A839E45B1A0}"/>
    <dgm:cxn modelId="{91FC7B52-879A-4EAD-B6E0-1F5DA4FA9735}" type="presOf" srcId="{362362F2-CCF6-46E8-93EE-99B39EC5056C}" destId="{D30584E1-3176-4D2C-BC53-980DE7FFBA0D}" srcOrd="0" destOrd="0" presId="urn:microsoft.com/office/officeart/2005/8/layout/default"/>
    <dgm:cxn modelId="{065FDC76-334F-4C53-976F-29EBAAAFF2F2}" type="presOf" srcId="{705B9236-316E-47FB-AFC4-18E1855AE9D8}" destId="{5AE73C14-18D9-4D6D-92EF-78A2D4F0D4BE}" srcOrd="0" destOrd="0" presId="urn:microsoft.com/office/officeart/2005/8/layout/default"/>
    <dgm:cxn modelId="{EFC4F383-BDB0-4BF5-9161-8B794FBB7581}" srcId="{362362F2-CCF6-46E8-93EE-99B39EC5056C}" destId="{705B9236-316E-47FB-AFC4-18E1855AE9D8}" srcOrd="6" destOrd="0" parTransId="{578D18F1-D96B-40F4-BFA4-AAF6186C3EDB}" sibTransId="{026B7EBF-7D08-4785-8340-4C90599B9BDE}"/>
    <dgm:cxn modelId="{4440D386-D440-45FE-8509-D5DD00FFB1A9}" srcId="{362362F2-CCF6-46E8-93EE-99B39EC5056C}" destId="{43BF3A06-55AA-4E9F-A339-E95DD12D441D}" srcOrd="4" destOrd="0" parTransId="{70E3878E-7256-4030-9680-1F8419D284EE}" sibTransId="{8D25C739-C64A-4C2D-B93E-223A35D10782}"/>
    <dgm:cxn modelId="{32822E8D-56A6-4F90-A279-8EA540A472C0}" srcId="{362362F2-CCF6-46E8-93EE-99B39EC5056C}" destId="{FA53F97D-E94F-4CB6-98BF-A86B44FDDCDD}" srcOrd="5" destOrd="0" parTransId="{B159155C-6445-4B6D-B895-C20FA6D47D4C}" sibTransId="{9BC32D9E-DCC6-4FAC-A83E-BF6474D6AE5F}"/>
    <dgm:cxn modelId="{CE484DAF-B987-42AC-B3D0-D31F811C7483}" srcId="{362362F2-CCF6-46E8-93EE-99B39EC5056C}" destId="{8AAB34DB-3C69-4C82-BDD1-1F086C459276}" srcOrd="3" destOrd="0" parTransId="{28CA5C87-991E-4680-87B0-8C458851073B}" sibTransId="{AED78B26-D7FA-42E5-9687-91DE2F118850}"/>
    <dgm:cxn modelId="{8CB539BB-0B44-41DD-B62D-639AD536CA78}" type="presOf" srcId="{A0949C2D-3B0F-4FDB-AC70-65806BA2E545}" destId="{C93E3D86-3CA3-427B-90E0-3EC3FDC0297C}" srcOrd="0" destOrd="0" presId="urn:microsoft.com/office/officeart/2005/8/layout/default"/>
    <dgm:cxn modelId="{6A3CB7D0-A152-4AE6-A7D9-AB416DF818BA}" type="presOf" srcId="{FA53F97D-E94F-4CB6-98BF-A86B44FDDCDD}" destId="{CC7A7DE6-D353-4AD7-B84C-75C3009185ED}" srcOrd="0" destOrd="0" presId="urn:microsoft.com/office/officeart/2005/8/layout/default"/>
    <dgm:cxn modelId="{1A4023EF-DA8A-460D-8AE2-10EBD5457294}" type="presOf" srcId="{43BF3A06-55AA-4E9F-A339-E95DD12D441D}" destId="{9B67F97A-65B3-4018-9816-A14CD8AC12E7}" srcOrd="0" destOrd="0" presId="urn:microsoft.com/office/officeart/2005/8/layout/default"/>
    <dgm:cxn modelId="{3AE2FF45-3D9C-42AC-83E1-B8FEBB7DD39F}" type="presParOf" srcId="{D30584E1-3176-4D2C-BC53-980DE7FFBA0D}" destId="{C93E3D86-3CA3-427B-90E0-3EC3FDC0297C}" srcOrd="0" destOrd="0" presId="urn:microsoft.com/office/officeart/2005/8/layout/default"/>
    <dgm:cxn modelId="{8E6FD232-6A40-464C-BF59-3215CB375340}" type="presParOf" srcId="{D30584E1-3176-4D2C-BC53-980DE7FFBA0D}" destId="{6D63CFE5-BB76-45AB-A23E-EC99FED89B85}" srcOrd="1" destOrd="0" presId="urn:microsoft.com/office/officeart/2005/8/layout/default"/>
    <dgm:cxn modelId="{917AC5F6-FF0B-49B6-A398-5AC92A349453}" type="presParOf" srcId="{D30584E1-3176-4D2C-BC53-980DE7FFBA0D}" destId="{7B44B6DA-470D-4CE0-AA84-2FC8F8D89537}" srcOrd="2" destOrd="0" presId="urn:microsoft.com/office/officeart/2005/8/layout/default"/>
    <dgm:cxn modelId="{4E84F96F-1B28-4FF1-BD49-D9CFB996A355}" type="presParOf" srcId="{D30584E1-3176-4D2C-BC53-980DE7FFBA0D}" destId="{885F67F0-BEF5-409B-B8B1-564F10A13752}" srcOrd="3" destOrd="0" presId="urn:microsoft.com/office/officeart/2005/8/layout/default"/>
    <dgm:cxn modelId="{CB843D10-C956-4243-84D7-D9A99F5AEF5B}" type="presParOf" srcId="{D30584E1-3176-4D2C-BC53-980DE7FFBA0D}" destId="{11ECD4EB-55F8-4C01-9FBF-888A812C62E0}" srcOrd="4" destOrd="0" presId="urn:microsoft.com/office/officeart/2005/8/layout/default"/>
    <dgm:cxn modelId="{6A11D01F-544E-45E9-A048-FAEEA4696AD0}" type="presParOf" srcId="{D30584E1-3176-4D2C-BC53-980DE7FFBA0D}" destId="{80555140-6D40-4982-B13F-BE1C62B7A9E7}" srcOrd="5" destOrd="0" presId="urn:microsoft.com/office/officeart/2005/8/layout/default"/>
    <dgm:cxn modelId="{AE82642D-0E88-4137-B965-36DDFEABF196}" type="presParOf" srcId="{D30584E1-3176-4D2C-BC53-980DE7FFBA0D}" destId="{AFD4DD2B-878E-4E11-9A7B-737517B65B85}" srcOrd="6" destOrd="0" presId="urn:microsoft.com/office/officeart/2005/8/layout/default"/>
    <dgm:cxn modelId="{0B7F05B2-1BC0-47B2-A91F-E532524EF20A}" type="presParOf" srcId="{D30584E1-3176-4D2C-BC53-980DE7FFBA0D}" destId="{7F8FF8C3-40F8-4D37-AB6B-AB87BC6E64AB}" srcOrd="7" destOrd="0" presId="urn:microsoft.com/office/officeart/2005/8/layout/default"/>
    <dgm:cxn modelId="{731ABAA7-B2AB-45AE-9143-0062C83F74FA}" type="presParOf" srcId="{D30584E1-3176-4D2C-BC53-980DE7FFBA0D}" destId="{9B67F97A-65B3-4018-9816-A14CD8AC12E7}" srcOrd="8" destOrd="0" presId="urn:microsoft.com/office/officeart/2005/8/layout/default"/>
    <dgm:cxn modelId="{81D75876-4932-4DD2-B549-A2444AE5C1FF}" type="presParOf" srcId="{D30584E1-3176-4D2C-BC53-980DE7FFBA0D}" destId="{E422EDCA-286D-4C69-8E03-A171F641E97F}" srcOrd="9" destOrd="0" presId="urn:microsoft.com/office/officeart/2005/8/layout/default"/>
    <dgm:cxn modelId="{A2E03719-F0C1-4629-B9DF-E5A79513EC0E}" type="presParOf" srcId="{D30584E1-3176-4D2C-BC53-980DE7FFBA0D}" destId="{CC7A7DE6-D353-4AD7-B84C-75C3009185ED}" srcOrd="10" destOrd="0" presId="urn:microsoft.com/office/officeart/2005/8/layout/default"/>
    <dgm:cxn modelId="{E4CFEC20-0029-44BA-AB4D-B768F25D8DE2}" type="presParOf" srcId="{D30584E1-3176-4D2C-BC53-980DE7FFBA0D}" destId="{8624F4F8-F568-4112-94B2-B731BEF31E01}" srcOrd="11" destOrd="0" presId="urn:microsoft.com/office/officeart/2005/8/layout/default"/>
    <dgm:cxn modelId="{1BD34B0A-04D3-4042-82ED-C232D4259714}" type="presParOf" srcId="{D30584E1-3176-4D2C-BC53-980DE7FFBA0D}" destId="{5AE73C14-18D9-4D6D-92EF-78A2D4F0D4B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34310F-383A-4ABA-A74F-0396CD7434DB}"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78B32E0C-7412-4751-A973-84F1BC23E047}">
      <dgm:prSet/>
      <dgm:spPr/>
      <dgm:t>
        <a:bodyPr/>
        <a:lstStyle/>
        <a:p>
          <a:r>
            <a:rPr lang="en-US"/>
            <a:t>Options included:</a:t>
          </a:r>
        </a:p>
      </dgm:t>
    </dgm:pt>
    <dgm:pt modelId="{1769927D-6F7E-4348-A9C2-347035AF7EBD}" type="parTrans" cxnId="{CB462886-82CE-4DE9-9160-BA8445BD5232}">
      <dgm:prSet/>
      <dgm:spPr/>
      <dgm:t>
        <a:bodyPr/>
        <a:lstStyle/>
        <a:p>
          <a:endParaRPr lang="en-US"/>
        </a:p>
      </dgm:t>
    </dgm:pt>
    <dgm:pt modelId="{BA31039C-CE60-479B-8C62-1E2FF84EB5DE}" type="sibTrans" cxnId="{CB462886-82CE-4DE9-9160-BA8445BD5232}">
      <dgm:prSet/>
      <dgm:spPr/>
      <dgm:t>
        <a:bodyPr/>
        <a:lstStyle/>
        <a:p>
          <a:endParaRPr lang="en-US"/>
        </a:p>
      </dgm:t>
    </dgm:pt>
    <dgm:pt modelId="{B6BB5217-E588-4280-BF33-B4649E852E49}">
      <dgm:prSet/>
      <dgm:spPr/>
      <dgm:t>
        <a:bodyPr/>
        <a:lstStyle/>
        <a:p>
          <a:r>
            <a:rPr lang="en-US"/>
            <a:t>Administrators</a:t>
          </a:r>
        </a:p>
      </dgm:t>
    </dgm:pt>
    <dgm:pt modelId="{37D3A52C-BE80-4B22-AB0A-CA3068CADEA5}" type="parTrans" cxnId="{822C98C4-FEFB-4014-A10D-BEC8C9113358}">
      <dgm:prSet/>
      <dgm:spPr/>
      <dgm:t>
        <a:bodyPr/>
        <a:lstStyle/>
        <a:p>
          <a:endParaRPr lang="en-US"/>
        </a:p>
      </dgm:t>
    </dgm:pt>
    <dgm:pt modelId="{49DE6702-744E-4A4F-8558-AF2A56146E1E}" type="sibTrans" cxnId="{822C98C4-FEFB-4014-A10D-BEC8C9113358}">
      <dgm:prSet/>
      <dgm:spPr/>
      <dgm:t>
        <a:bodyPr/>
        <a:lstStyle/>
        <a:p>
          <a:endParaRPr lang="en-US"/>
        </a:p>
      </dgm:t>
    </dgm:pt>
    <dgm:pt modelId="{2A6C8649-E5D7-47EF-8947-AD52287CE7C6}">
      <dgm:prSet/>
      <dgm:spPr/>
      <dgm:t>
        <a:bodyPr/>
        <a:lstStyle/>
        <a:p>
          <a:r>
            <a:rPr lang="en-US"/>
            <a:t>Environmental Service Workers</a:t>
          </a:r>
        </a:p>
      </dgm:t>
    </dgm:pt>
    <dgm:pt modelId="{741494C6-E293-4BAB-A0A5-5B5A8AAA8291}" type="parTrans" cxnId="{F7E5951B-359A-4EEA-B25D-C731558E1F35}">
      <dgm:prSet/>
      <dgm:spPr/>
      <dgm:t>
        <a:bodyPr/>
        <a:lstStyle/>
        <a:p>
          <a:endParaRPr lang="en-US"/>
        </a:p>
      </dgm:t>
    </dgm:pt>
    <dgm:pt modelId="{0B4385BD-7897-473F-B8EF-C3708DA7FA53}" type="sibTrans" cxnId="{F7E5951B-359A-4EEA-B25D-C731558E1F35}">
      <dgm:prSet/>
      <dgm:spPr/>
      <dgm:t>
        <a:bodyPr/>
        <a:lstStyle/>
        <a:p>
          <a:endParaRPr lang="en-US"/>
        </a:p>
      </dgm:t>
    </dgm:pt>
    <dgm:pt modelId="{D1976D90-E659-46B1-B217-D35B3AF68A6C}">
      <dgm:prSet/>
      <dgm:spPr/>
      <dgm:t>
        <a:bodyPr/>
        <a:lstStyle/>
        <a:p>
          <a:r>
            <a:rPr lang="en-US"/>
            <a:t>Nurses</a:t>
          </a:r>
        </a:p>
      </dgm:t>
    </dgm:pt>
    <dgm:pt modelId="{55408C05-9ED7-4528-86DB-313A7C778D7D}" type="parTrans" cxnId="{075D547C-ED19-4A98-AE8C-CDB93D08DD6B}">
      <dgm:prSet/>
      <dgm:spPr/>
      <dgm:t>
        <a:bodyPr/>
        <a:lstStyle/>
        <a:p>
          <a:endParaRPr lang="en-US"/>
        </a:p>
      </dgm:t>
    </dgm:pt>
    <dgm:pt modelId="{DADE382E-3296-4C15-AE82-488DB21D0AED}" type="sibTrans" cxnId="{075D547C-ED19-4A98-AE8C-CDB93D08DD6B}">
      <dgm:prSet/>
      <dgm:spPr/>
      <dgm:t>
        <a:bodyPr/>
        <a:lstStyle/>
        <a:p>
          <a:endParaRPr lang="en-US"/>
        </a:p>
      </dgm:t>
    </dgm:pt>
    <dgm:pt modelId="{64A2DCB6-CB85-440C-921F-B7DC0B27503E}">
      <dgm:prSet/>
      <dgm:spPr/>
      <dgm:t>
        <a:bodyPr/>
        <a:lstStyle/>
        <a:p>
          <a:r>
            <a:rPr lang="en-US"/>
            <a:t>Nursing Assistants</a:t>
          </a:r>
        </a:p>
      </dgm:t>
    </dgm:pt>
    <dgm:pt modelId="{27463718-B468-43FF-8AEA-E28BBE266CB7}" type="parTrans" cxnId="{516EA838-5498-4E35-A05E-3EDE34E4967A}">
      <dgm:prSet/>
      <dgm:spPr/>
      <dgm:t>
        <a:bodyPr/>
        <a:lstStyle/>
        <a:p>
          <a:endParaRPr lang="en-US"/>
        </a:p>
      </dgm:t>
    </dgm:pt>
    <dgm:pt modelId="{CF6C10FD-7833-44AF-8022-640D50C7AE0A}" type="sibTrans" cxnId="{516EA838-5498-4E35-A05E-3EDE34E4967A}">
      <dgm:prSet/>
      <dgm:spPr/>
      <dgm:t>
        <a:bodyPr/>
        <a:lstStyle/>
        <a:p>
          <a:endParaRPr lang="en-US"/>
        </a:p>
      </dgm:t>
    </dgm:pt>
    <dgm:pt modelId="{1BDEB779-3D54-467F-94D7-2EB9736308D2}">
      <dgm:prSet/>
      <dgm:spPr/>
      <dgm:t>
        <a:bodyPr/>
        <a:lstStyle/>
        <a:p>
          <a:r>
            <a:rPr lang="en-US"/>
            <a:t>Physician Assistants</a:t>
          </a:r>
        </a:p>
      </dgm:t>
    </dgm:pt>
    <dgm:pt modelId="{61CB936A-30EB-4A81-9746-FCFB6F8A8239}" type="parTrans" cxnId="{EB97DAC1-E369-43D2-B03F-FB55496F0E38}">
      <dgm:prSet/>
      <dgm:spPr/>
      <dgm:t>
        <a:bodyPr/>
        <a:lstStyle/>
        <a:p>
          <a:endParaRPr lang="en-US"/>
        </a:p>
      </dgm:t>
    </dgm:pt>
    <dgm:pt modelId="{0E78E4C2-779D-4D54-BD3D-718F7BBD6F69}" type="sibTrans" cxnId="{EB97DAC1-E369-43D2-B03F-FB55496F0E38}">
      <dgm:prSet/>
      <dgm:spPr/>
      <dgm:t>
        <a:bodyPr/>
        <a:lstStyle/>
        <a:p>
          <a:endParaRPr lang="en-US"/>
        </a:p>
      </dgm:t>
    </dgm:pt>
    <dgm:pt modelId="{BF36B4FE-9039-4F66-B3D4-4CC067212BE6}">
      <dgm:prSet/>
      <dgm:spPr/>
      <dgm:t>
        <a:bodyPr/>
        <a:lstStyle/>
        <a:p>
          <a:r>
            <a:rPr lang="en-US"/>
            <a:t>Prescribers (Physicians, Advance Practice Nurses)</a:t>
          </a:r>
        </a:p>
      </dgm:t>
    </dgm:pt>
    <dgm:pt modelId="{A0ED054F-9631-45AC-9444-38E961BE28F3}" type="parTrans" cxnId="{D52019D0-33A0-4CAB-8B06-1F47193388A2}">
      <dgm:prSet/>
      <dgm:spPr/>
      <dgm:t>
        <a:bodyPr/>
        <a:lstStyle/>
        <a:p>
          <a:endParaRPr lang="en-US"/>
        </a:p>
      </dgm:t>
    </dgm:pt>
    <dgm:pt modelId="{6386768B-B5C9-4707-8196-660BA3C25FE1}" type="sibTrans" cxnId="{D52019D0-33A0-4CAB-8B06-1F47193388A2}">
      <dgm:prSet/>
      <dgm:spPr/>
      <dgm:t>
        <a:bodyPr/>
        <a:lstStyle/>
        <a:p>
          <a:endParaRPr lang="en-US"/>
        </a:p>
      </dgm:t>
    </dgm:pt>
    <dgm:pt modelId="{60DFD237-23C2-4B22-BBD5-77C247154904}">
      <dgm:prSet/>
      <dgm:spPr/>
      <dgm:t>
        <a:bodyPr/>
        <a:lstStyle/>
        <a:p>
          <a:r>
            <a:rPr lang="en-US"/>
            <a:t>Other (please specify)</a:t>
          </a:r>
        </a:p>
      </dgm:t>
    </dgm:pt>
    <dgm:pt modelId="{39C2994E-83F2-4BF8-9474-D5B856E7E21A}" type="parTrans" cxnId="{A46E4EC2-C95A-44F6-9270-E1EF5529621A}">
      <dgm:prSet/>
      <dgm:spPr/>
      <dgm:t>
        <a:bodyPr/>
        <a:lstStyle/>
        <a:p>
          <a:endParaRPr lang="en-US"/>
        </a:p>
      </dgm:t>
    </dgm:pt>
    <dgm:pt modelId="{E3622550-BB63-4545-8DBB-7CEA45AAD0C6}" type="sibTrans" cxnId="{A46E4EC2-C95A-44F6-9270-E1EF5529621A}">
      <dgm:prSet/>
      <dgm:spPr/>
      <dgm:t>
        <a:bodyPr/>
        <a:lstStyle/>
        <a:p>
          <a:endParaRPr lang="en-US"/>
        </a:p>
      </dgm:t>
    </dgm:pt>
    <dgm:pt modelId="{BFCDA068-86D0-4CF7-A702-2B800A41B21E}" type="pres">
      <dgm:prSet presAssocID="{3D34310F-383A-4ABA-A74F-0396CD7434DB}" presName="diagram" presStyleCnt="0">
        <dgm:presLayoutVars>
          <dgm:dir/>
          <dgm:resizeHandles val="exact"/>
        </dgm:presLayoutVars>
      </dgm:prSet>
      <dgm:spPr/>
    </dgm:pt>
    <dgm:pt modelId="{56B799D6-2167-457F-B94A-3442739F18BC}" type="pres">
      <dgm:prSet presAssocID="{78B32E0C-7412-4751-A973-84F1BC23E047}" presName="node" presStyleLbl="node1" presStyleIdx="0" presStyleCnt="8">
        <dgm:presLayoutVars>
          <dgm:bulletEnabled val="1"/>
        </dgm:presLayoutVars>
      </dgm:prSet>
      <dgm:spPr/>
    </dgm:pt>
    <dgm:pt modelId="{1C75A8FA-5097-4F4C-96BC-A283BBEB2DC2}" type="pres">
      <dgm:prSet presAssocID="{BA31039C-CE60-479B-8C62-1E2FF84EB5DE}" presName="sibTrans" presStyleCnt="0"/>
      <dgm:spPr/>
    </dgm:pt>
    <dgm:pt modelId="{352DD4E5-C7BA-48F1-AF50-867A43F98A89}" type="pres">
      <dgm:prSet presAssocID="{B6BB5217-E588-4280-BF33-B4649E852E49}" presName="node" presStyleLbl="node1" presStyleIdx="1" presStyleCnt="8">
        <dgm:presLayoutVars>
          <dgm:bulletEnabled val="1"/>
        </dgm:presLayoutVars>
      </dgm:prSet>
      <dgm:spPr/>
    </dgm:pt>
    <dgm:pt modelId="{ED22DA35-2389-445C-9CE7-68A961DE5DFB}" type="pres">
      <dgm:prSet presAssocID="{49DE6702-744E-4A4F-8558-AF2A56146E1E}" presName="sibTrans" presStyleCnt="0"/>
      <dgm:spPr/>
    </dgm:pt>
    <dgm:pt modelId="{671B80D5-35BD-41A7-8B4A-06EFA480BC8C}" type="pres">
      <dgm:prSet presAssocID="{2A6C8649-E5D7-47EF-8947-AD52287CE7C6}" presName="node" presStyleLbl="node1" presStyleIdx="2" presStyleCnt="8">
        <dgm:presLayoutVars>
          <dgm:bulletEnabled val="1"/>
        </dgm:presLayoutVars>
      </dgm:prSet>
      <dgm:spPr/>
    </dgm:pt>
    <dgm:pt modelId="{592C1CB2-56D1-41AD-9BA9-91908349DF71}" type="pres">
      <dgm:prSet presAssocID="{0B4385BD-7897-473F-B8EF-C3708DA7FA53}" presName="sibTrans" presStyleCnt="0"/>
      <dgm:spPr/>
    </dgm:pt>
    <dgm:pt modelId="{D3DA5E28-454E-4258-92B1-09548F482171}" type="pres">
      <dgm:prSet presAssocID="{D1976D90-E659-46B1-B217-D35B3AF68A6C}" presName="node" presStyleLbl="node1" presStyleIdx="3" presStyleCnt="8">
        <dgm:presLayoutVars>
          <dgm:bulletEnabled val="1"/>
        </dgm:presLayoutVars>
      </dgm:prSet>
      <dgm:spPr/>
    </dgm:pt>
    <dgm:pt modelId="{EFDCEE0E-ABEB-40BE-AE9A-502367F44765}" type="pres">
      <dgm:prSet presAssocID="{DADE382E-3296-4C15-AE82-488DB21D0AED}" presName="sibTrans" presStyleCnt="0"/>
      <dgm:spPr/>
    </dgm:pt>
    <dgm:pt modelId="{7EAE6DCA-8A61-4F05-97AB-A5930FF57D7E}" type="pres">
      <dgm:prSet presAssocID="{64A2DCB6-CB85-440C-921F-B7DC0B27503E}" presName="node" presStyleLbl="node1" presStyleIdx="4" presStyleCnt="8">
        <dgm:presLayoutVars>
          <dgm:bulletEnabled val="1"/>
        </dgm:presLayoutVars>
      </dgm:prSet>
      <dgm:spPr/>
    </dgm:pt>
    <dgm:pt modelId="{783F443E-6978-4347-BBC4-A5CC03C560FC}" type="pres">
      <dgm:prSet presAssocID="{CF6C10FD-7833-44AF-8022-640D50C7AE0A}" presName="sibTrans" presStyleCnt="0"/>
      <dgm:spPr/>
    </dgm:pt>
    <dgm:pt modelId="{6C3BD6A7-E8F5-4F3B-9747-83A6F88BFA81}" type="pres">
      <dgm:prSet presAssocID="{1BDEB779-3D54-467F-94D7-2EB9736308D2}" presName="node" presStyleLbl="node1" presStyleIdx="5" presStyleCnt="8">
        <dgm:presLayoutVars>
          <dgm:bulletEnabled val="1"/>
        </dgm:presLayoutVars>
      </dgm:prSet>
      <dgm:spPr/>
    </dgm:pt>
    <dgm:pt modelId="{A43A176A-C68C-4E9B-85C2-1E3AFB20AB14}" type="pres">
      <dgm:prSet presAssocID="{0E78E4C2-779D-4D54-BD3D-718F7BBD6F69}" presName="sibTrans" presStyleCnt="0"/>
      <dgm:spPr/>
    </dgm:pt>
    <dgm:pt modelId="{E75E8C4A-3001-46F2-B4F5-2BC446D9EA2C}" type="pres">
      <dgm:prSet presAssocID="{BF36B4FE-9039-4F66-B3D4-4CC067212BE6}" presName="node" presStyleLbl="node1" presStyleIdx="6" presStyleCnt="8">
        <dgm:presLayoutVars>
          <dgm:bulletEnabled val="1"/>
        </dgm:presLayoutVars>
      </dgm:prSet>
      <dgm:spPr/>
    </dgm:pt>
    <dgm:pt modelId="{2FC43E7B-1084-45F9-889A-9BEAC0808036}" type="pres">
      <dgm:prSet presAssocID="{6386768B-B5C9-4707-8196-660BA3C25FE1}" presName="sibTrans" presStyleCnt="0"/>
      <dgm:spPr/>
    </dgm:pt>
    <dgm:pt modelId="{9CEA194C-17D7-43C9-A5F9-62C9BB79DE7B}" type="pres">
      <dgm:prSet presAssocID="{60DFD237-23C2-4B22-BBD5-77C247154904}" presName="node" presStyleLbl="node1" presStyleIdx="7" presStyleCnt="8">
        <dgm:presLayoutVars>
          <dgm:bulletEnabled val="1"/>
        </dgm:presLayoutVars>
      </dgm:prSet>
      <dgm:spPr/>
    </dgm:pt>
  </dgm:ptLst>
  <dgm:cxnLst>
    <dgm:cxn modelId="{F7E5951B-359A-4EEA-B25D-C731558E1F35}" srcId="{3D34310F-383A-4ABA-A74F-0396CD7434DB}" destId="{2A6C8649-E5D7-47EF-8947-AD52287CE7C6}" srcOrd="2" destOrd="0" parTransId="{741494C6-E293-4BAB-A0A5-5B5A8AAA8291}" sibTransId="{0B4385BD-7897-473F-B8EF-C3708DA7FA53}"/>
    <dgm:cxn modelId="{0B6A5A23-391E-4BC6-B788-EA96C9BA20A3}" type="presOf" srcId="{3D34310F-383A-4ABA-A74F-0396CD7434DB}" destId="{BFCDA068-86D0-4CF7-A702-2B800A41B21E}" srcOrd="0" destOrd="0" presId="urn:microsoft.com/office/officeart/2005/8/layout/default"/>
    <dgm:cxn modelId="{516EA838-5498-4E35-A05E-3EDE34E4967A}" srcId="{3D34310F-383A-4ABA-A74F-0396CD7434DB}" destId="{64A2DCB6-CB85-440C-921F-B7DC0B27503E}" srcOrd="4" destOrd="0" parTransId="{27463718-B468-43FF-8AEA-E28BBE266CB7}" sibTransId="{CF6C10FD-7833-44AF-8022-640D50C7AE0A}"/>
    <dgm:cxn modelId="{2DE8E93E-A3B6-4702-BD98-B6D56F880833}" type="presOf" srcId="{B6BB5217-E588-4280-BF33-B4649E852E49}" destId="{352DD4E5-C7BA-48F1-AF50-867A43F98A89}" srcOrd="0" destOrd="0" presId="urn:microsoft.com/office/officeart/2005/8/layout/default"/>
    <dgm:cxn modelId="{61AB6A40-337F-41F3-933D-93A9ECB071C4}" type="presOf" srcId="{BF36B4FE-9039-4F66-B3D4-4CC067212BE6}" destId="{E75E8C4A-3001-46F2-B4F5-2BC446D9EA2C}" srcOrd="0" destOrd="0" presId="urn:microsoft.com/office/officeart/2005/8/layout/default"/>
    <dgm:cxn modelId="{FF38CC49-24A2-4BC6-B4AC-072F9FA64174}" type="presOf" srcId="{78B32E0C-7412-4751-A973-84F1BC23E047}" destId="{56B799D6-2167-457F-B94A-3442739F18BC}" srcOrd="0" destOrd="0" presId="urn:microsoft.com/office/officeart/2005/8/layout/default"/>
    <dgm:cxn modelId="{F8992159-1BD3-4732-91E5-748DF6F13BA5}" type="presOf" srcId="{2A6C8649-E5D7-47EF-8947-AD52287CE7C6}" destId="{671B80D5-35BD-41A7-8B4A-06EFA480BC8C}" srcOrd="0" destOrd="0" presId="urn:microsoft.com/office/officeart/2005/8/layout/default"/>
    <dgm:cxn modelId="{075D547C-ED19-4A98-AE8C-CDB93D08DD6B}" srcId="{3D34310F-383A-4ABA-A74F-0396CD7434DB}" destId="{D1976D90-E659-46B1-B217-D35B3AF68A6C}" srcOrd="3" destOrd="0" parTransId="{55408C05-9ED7-4528-86DB-313A7C778D7D}" sibTransId="{DADE382E-3296-4C15-AE82-488DB21D0AED}"/>
    <dgm:cxn modelId="{CB462886-82CE-4DE9-9160-BA8445BD5232}" srcId="{3D34310F-383A-4ABA-A74F-0396CD7434DB}" destId="{78B32E0C-7412-4751-A973-84F1BC23E047}" srcOrd="0" destOrd="0" parTransId="{1769927D-6F7E-4348-A9C2-347035AF7EBD}" sibTransId="{BA31039C-CE60-479B-8C62-1E2FF84EB5DE}"/>
    <dgm:cxn modelId="{7F9E1D87-C907-440E-9277-82095510CFD8}" type="presOf" srcId="{1BDEB779-3D54-467F-94D7-2EB9736308D2}" destId="{6C3BD6A7-E8F5-4F3B-9747-83A6F88BFA81}" srcOrd="0" destOrd="0" presId="urn:microsoft.com/office/officeart/2005/8/layout/default"/>
    <dgm:cxn modelId="{9B8B09B3-CB30-44DF-BBB8-FE61BD6295D7}" type="presOf" srcId="{D1976D90-E659-46B1-B217-D35B3AF68A6C}" destId="{D3DA5E28-454E-4258-92B1-09548F482171}" srcOrd="0" destOrd="0" presId="urn:microsoft.com/office/officeart/2005/8/layout/default"/>
    <dgm:cxn modelId="{177CCDBB-C7A9-49B9-98CD-28DA24B75CFD}" type="presOf" srcId="{60DFD237-23C2-4B22-BBD5-77C247154904}" destId="{9CEA194C-17D7-43C9-A5F9-62C9BB79DE7B}" srcOrd="0" destOrd="0" presId="urn:microsoft.com/office/officeart/2005/8/layout/default"/>
    <dgm:cxn modelId="{EB97DAC1-E369-43D2-B03F-FB55496F0E38}" srcId="{3D34310F-383A-4ABA-A74F-0396CD7434DB}" destId="{1BDEB779-3D54-467F-94D7-2EB9736308D2}" srcOrd="5" destOrd="0" parTransId="{61CB936A-30EB-4A81-9746-FCFB6F8A8239}" sibTransId="{0E78E4C2-779D-4D54-BD3D-718F7BBD6F69}"/>
    <dgm:cxn modelId="{A46E4EC2-C95A-44F6-9270-E1EF5529621A}" srcId="{3D34310F-383A-4ABA-A74F-0396CD7434DB}" destId="{60DFD237-23C2-4B22-BBD5-77C247154904}" srcOrd="7" destOrd="0" parTransId="{39C2994E-83F2-4BF8-9474-D5B856E7E21A}" sibTransId="{E3622550-BB63-4545-8DBB-7CEA45AAD0C6}"/>
    <dgm:cxn modelId="{822C98C4-FEFB-4014-A10D-BEC8C9113358}" srcId="{3D34310F-383A-4ABA-A74F-0396CD7434DB}" destId="{B6BB5217-E588-4280-BF33-B4649E852E49}" srcOrd="1" destOrd="0" parTransId="{37D3A52C-BE80-4B22-AB0A-CA3068CADEA5}" sibTransId="{49DE6702-744E-4A4F-8558-AF2A56146E1E}"/>
    <dgm:cxn modelId="{D52019D0-33A0-4CAB-8B06-1F47193388A2}" srcId="{3D34310F-383A-4ABA-A74F-0396CD7434DB}" destId="{BF36B4FE-9039-4F66-B3D4-4CC067212BE6}" srcOrd="6" destOrd="0" parTransId="{A0ED054F-9631-45AC-9444-38E961BE28F3}" sibTransId="{6386768B-B5C9-4707-8196-660BA3C25FE1}"/>
    <dgm:cxn modelId="{9C1C79FA-5B9B-4C49-BD5F-7EE9DC6F2541}" type="presOf" srcId="{64A2DCB6-CB85-440C-921F-B7DC0B27503E}" destId="{7EAE6DCA-8A61-4F05-97AB-A5930FF57D7E}" srcOrd="0" destOrd="0" presId="urn:microsoft.com/office/officeart/2005/8/layout/default"/>
    <dgm:cxn modelId="{EC6EAB1B-5F16-43E8-B77F-969B035EDCE6}" type="presParOf" srcId="{BFCDA068-86D0-4CF7-A702-2B800A41B21E}" destId="{56B799D6-2167-457F-B94A-3442739F18BC}" srcOrd="0" destOrd="0" presId="urn:microsoft.com/office/officeart/2005/8/layout/default"/>
    <dgm:cxn modelId="{66F7D322-F1BB-4089-9593-C8FCBE06CB31}" type="presParOf" srcId="{BFCDA068-86D0-4CF7-A702-2B800A41B21E}" destId="{1C75A8FA-5097-4F4C-96BC-A283BBEB2DC2}" srcOrd="1" destOrd="0" presId="urn:microsoft.com/office/officeart/2005/8/layout/default"/>
    <dgm:cxn modelId="{58A0B8DC-0B2B-45C9-8FDE-A2C19AB83385}" type="presParOf" srcId="{BFCDA068-86D0-4CF7-A702-2B800A41B21E}" destId="{352DD4E5-C7BA-48F1-AF50-867A43F98A89}" srcOrd="2" destOrd="0" presId="urn:microsoft.com/office/officeart/2005/8/layout/default"/>
    <dgm:cxn modelId="{BA1CD31C-8592-4FFB-A7A9-4F10811EBC07}" type="presParOf" srcId="{BFCDA068-86D0-4CF7-A702-2B800A41B21E}" destId="{ED22DA35-2389-445C-9CE7-68A961DE5DFB}" srcOrd="3" destOrd="0" presId="urn:microsoft.com/office/officeart/2005/8/layout/default"/>
    <dgm:cxn modelId="{6F38EDF8-44AF-437A-983B-3F812B0A20F9}" type="presParOf" srcId="{BFCDA068-86D0-4CF7-A702-2B800A41B21E}" destId="{671B80D5-35BD-41A7-8B4A-06EFA480BC8C}" srcOrd="4" destOrd="0" presId="urn:microsoft.com/office/officeart/2005/8/layout/default"/>
    <dgm:cxn modelId="{1162A08C-0979-45A3-A301-5B245AE390D3}" type="presParOf" srcId="{BFCDA068-86D0-4CF7-A702-2B800A41B21E}" destId="{592C1CB2-56D1-41AD-9BA9-91908349DF71}" srcOrd="5" destOrd="0" presId="urn:microsoft.com/office/officeart/2005/8/layout/default"/>
    <dgm:cxn modelId="{2BB66897-2B94-4D87-9DAE-B8B98D6F48C6}" type="presParOf" srcId="{BFCDA068-86D0-4CF7-A702-2B800A41B21E}" destId="{D3DA5E28-454E-4258-92B1-09548F482171}" srcOrd="6" destOrd="0" presId="urn:microsoft.com/office/officeart/2005/8/layout/default"/>
    <dgm:cxn modelId="{B035AD2D-D2DB-49B9-A5A7-DCEEEBE3D9AE}" type="presParOf" srcId="{BFCDA068-86D0-4CF7-A702-2B800A41B21E}" destId="{EFDCEE0E-ABEB-40BE-AE9A-502367F44765}" srcOrd="7" destOrd="0" presId="urn:microsoft.com/office/officeart/2005/8/layout/default"/>
    <dgm:cxn modelId="{BED58DA9-096A-4C9A-9ADE-36B72D41D9C5}" type="presParOf" srcId="{BFCDA068-86D0-4CF7-A702-2B800A41B21E}" destId="{7EAE6DCA-8A61-4F05-97AB-A5930FF57D7E}" srcOrd="8" destOrd="0" presId="urn:microsoft.com/office/officeart/2005/8/layout/default"/>
    <dgm:cxn modelId="{6FE473EA-E5B3-4364-97E5-8AE23AB0A11D}" type="presParOf" srcId="{BFCDA068-86D0-4CF7-A702-2B800A41B21E}" destId="{783F443E-6978-4347-BBC4-A5CC03C560FC}" srcOrd="9" destOrd="0" presId="urn:microsoft.com/office/officeart/2005/8/layout/default"/>
    <dgm:cxn modelId="{5AFA34AC-4984-4917-A53D-897E1E50BC27}" type="presParOf" srcId="{BFCDA068-86D0-4CF7-A702-2B800A41B21E}" destId="{6C3BD6A7-E8F5-4F3B-9747-83A6F88BFA81}" srcOrd="10" destOrd="0" presId="urn:microsoft.com/office/officeart/2005/8/layout/default"/>
    <dgm:cxn modelId="{CE8E89EF-7568-4AD4-8164-5E3EC67CE30F}" type="presParOf" srcId="{BFCDA068-86D0-4CF7-A702-2B800A41B21E}" destId="{A43A176A-C68C-4E9B-85C2-1E3AFB20AB14}" srcOrd="11" destOrd="0" presId="urn:microsoft.com/office/officeart/2005/8/layout/default"/>
    <dgm:cxn modelId="{B5F8E6EC-E9A4-4E86-A146-E0440B581328}" type="presParOf" srcId="{BFCDA068-86D0-4CF7-A702-2B800A41B21E}" destId="{E75E8C4A-3001-46F2-B4F5-2BC446D9EA2C}" srcOrd="12" destOrd="0" presId="urn:microsoft.com/office/officeart/2005/8/layout/default"/>
    <dgm:cxn modelId="{EDE5AE4F-D246-4831-BDA7-BF0D80ADB4C6}" type="presParOf" srcId="{BFCDA068-86D0-4CF7-A702-2B800A41B21E}" destId="{2FC43E7B-1084-45F9-889A-9BEAC0808036}" srcOrd="13" destOrd="0" presId="urn:microsoft.com/office/officeart/2005/8/layout/default"/>
    <dgm:cxn modelId="{8BDF46A0-C6C7-402D-9330-6E5190AA30B9}" type="presParOf" srcId="{BFCDA068-86D0-4CF7-A702-2B800A41B21E}" destId="{9CEA194C-17D7-43C9-A5F9-62C9BB79DE7B}"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DD352-5C1B-41A5-B0BF-8EE34741128E}">
      <dsp:nvSpPr>
        <dsp:cNvPr id="0" name=""/>
        <dsp:cNvSpPr/>
      </dsp:nvSpPr>
      <dsp:spPr>
        <a:xfrm>
          <a:off x="131616" y="132575"/>
          <a:ext cx="1294253" cy="12942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199DEA-62E7-435E-9389-3008A613492D}">
      <dsp:nvSpPr>
        <dsp:cNvPr id="0" name=""/>
        <dsp:cNvSpPr/>
      </dsp:nvSpPr>
      <dsp:spPr>
        <a:xfrm>
          <a:off x="403410" y="404369"/>
          <a:ext cx="750667" cy="7506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B7465-259F-422D-96B6-4251743E51AE}">
      <dsp:nvSpPr>
        <dsp:cNvPr id="0" name=""/>
        <dsp:cNvSpPr/>
      </dsp:nvSpPr>
      <dsp:spPr>
        <a:xfrm>
          <a:off x="1703210" y="132575"/>
          <a:ext cx="3050741" cy="129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Listens </a:t>
          </a:r>
          <a:r>
            <a:rPr lang="en-US" sz="2000" b="0" kern="1200"/>
            <a:t>to healthcare workers  </a:t>
          </a:r>
          <a:endParaRPr lang="en-US" sz="2400" b="0" kern="1200" dirty="0"/>
        </a:p>
      </dsp:txBody>
      <dsp:txXfrm>
        <a:off x="1703210" y="132575"/>
        <a:ext cx="3050741" cy="1294253"/>
      </dsp:txXfrm>
    </dsp:sp>
    <dsp:sp modelId="{E72CE7B0-748F-44C1-B290-F69F2756DEA3}">
      <dsp:nvSpPr>
        <dsp:cNvPr id="0" name=""/>
        <dsp:cNvSpPr/>
      </dsp:nvSpPr>
      <dsp:spPr>
        <a:xfrm>
          <a:off x="5285520" y="132575"/>
          <a:ext cx="1294253" cy="12942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5AFC8-E745-410A-B324-B187511A36A8}">
      <dsp:nvSpPr>
        <dsp:cNvPr id="0" name=""/>
        <dsp:cNvSpPr/>
      </dsp:nvSpPr>
      <dsp:spPr>
        <a:xfrm>
          <a:off x="5557313" y="404369"/>
          <a:ext cx="750667" cy="7506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E4406-0BDE-467D-BBD2-85C13E6F74E0}">
      <dsp:nvSpPr>
        <dsp:cNvPr id="0" name=""/>
        <dsp:cNvSpPr/>
      </dsp:nvSpPr>
      <dsp:spPr>
        <a:xfrm>
          <a:off x="6857114" y="132575"/>
          <a:ext cx="3050741" cy="129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a:t>Appreciates </a:t>
          </a:r>
          <a:r>
            <a:rPr lang="en-US" sz="1800" b="0" kern="1200"/>
            <a:t>the value of every healthcare worker</a:t>
          </a:r>
          <a:endParaRPr lang="en-US" sz="2000" b="0" kern="1200" dirty="0"/>
        </a:p>
      </dsp:txBody>
      <dsp:txXfrm>
        <a:off x="6857114" y="132575"/>
        <a:ext cx="3050741" cy="1294253"/>
      </dsp:txXfrm>
    </dsp:sp>
    <dsp:sp modelId="{03D65D82-A3C1-4FFD-946D-878902D452C5}">
      <dsp:nvSpPr>
        <dsp:cNvPr id="0" name=""/>
        <dsp:cNvSpPr/>
      </dsp:nvSpPr>
      <dsp:spPr>
        <a:xfrm>
          <a:off x="131616" y="2011314"/>
          <a:ext cx="1294253" cy="12942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E165B-A156-4321-9290-DD0D93CF6D83}">
      <dsp:nvSpPr>
        <dsp:cNvPr id="0" name=""/>
        <dsp:cNvSpPr/>
      </dsp:nvSpPr>
      <dsp:spPr>
        <a:xfrm>
          <a:off x="403410" y="2283107"/>
          <a:ext cx="750667" cy="7506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3090CC-218E-43DD-B255-F3C6128EF229}">
      <dsp:nvSpPr>
        <dsp:cNvPr id="0" name=""/>
        <dsp:cNvSpPr/>
      </dsp:nvSpPr>
      <dsp:spPr>
        <a:xfrm>
          <a:off x="1703210" y="2011314"/>
          <a:ext cx="3050741" cy="129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Recognizes </a:t>
          </a:r>
          <a:r>
            <a:rPr lang="en-US" sz="2000" b="0" kern="1200"/>
            <a:t>that bandwidth is low due to burnout and trauma </a:t>
          </a:r>
          <a:endParaRPr lang="en-US" sz="2000" b="0" kern="1200" dirty="0"/>
        </a:p>
      </dsp:txBody>
      <dsp:txXfrm>
        <a:off x="1703210" y="2011314"/>
        <a:ext cx="3050741" cy="1294253"/>
      </dsp:txXfrm>
    </dsp:sp>
    <dsp:sp modelId="{E9EF131B-B201-4EC2-B098-B377BB7D6441}">
      <dsp:nvSpPr>
        <dsp:cNvPr id="0" name=""/>
        <dsp:cNvSpPr/>
      </dsp:nvSpPr>
      <dsp:spPr>
        <a:xfrm>
          <a:off x="5285520" y="2011314"/>
          <a:ext cx="1294253" cy="129425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C634D3-14C5-4DFF-A71C-EB09DD4D1D02}">
      <dsp:nvSpPr>
        <dsp:cNvPr id="0" name=""/>
        <dsp:cNvSpPr/>
      </dsp:nvSpPr>
      <dsp:spPr>
        <a:xfrm>
          <a:off x="5557313" y="2283107"/>
          <a:ext cx="750667" cy="75066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FC0961-B941-4884-AF1C-AE31F79A9BD2}">
      <dsp:nvSpPr>
        <dsp:cNvPr id="0" name=""/>
        <dsp:cNvSpPr/>
      </dsp:nvSpPr>
      <dsp:spPr>
        <a:xfrm>
          <a:off x="6857114" y="2011314"/>
          <a:ext cx="3050741" cy="129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Meets </a:t>
          </a:r>
          <a:r>
            <a:rPr lang="en-US" sz="2000" b="0" kern="1200"/>
            <a:t>healthcare workers where they are</a:t>
          </a:r>
          <a:endParaRPr lang="en-US" sz="2400" b="0" kern="1200" dirty="0"/>
        </a:p>
      </dsp:txBody>
      <dsp:txXfrm>
        <a:off x="6857114" y="2011314"/>
        <a:ext cx="3050741" cy="12942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E66D9-D313-49E2-8D2E-6461DBD3A402}">
      <dsp:nvSpPr>
        <dsp:cNvPr id="0" name=""/>
        <dsp:cNvSpPr/>
      </dsp:nvSpPr>
      <dsp:spPr>
        <a:xfrm>
          <a:off x="0" y="1140623"/>
          <a:ext cx="6263640"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74261-6937-48E5-9388-4DE820CF0BD4}">
      <dsp:nvSpPr>
        <dsp:cNvPr id="0" name=""/>
        <dsp:cNvSpPr/>
      </dsp:nvSpPr>
      <dsp:spPr>
        <a:xfrm>
          <a:off x="313182" y="815903"/>
          <a:ext cx="4384548"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977900">
            <a:lnSpc>
              <a:spcPct val="90000"/>
            </a:lnSpc>
            <a:spcBef>
              <a:spcPct val="0"/>
            </a:spcBef>
            <a:spcAft>
              <a:spcPct val="35000"/>
            </a:spcAft>
            <a:buNone/>
          </a:pPr>
          <a:r>
            <a:rPr lang="en-US" sz="2200" b="1" kern="1200" dirty="0">
              <a:hlinkClick xmlns:r="http://schemas.openxmlformats.org/officeDocument/2006/relationships" r:id="rId1"/>
            </a:rPr>
            <a:t>Interactive Resources</a:t>
          </a:r>
          <a:endParaRPr lang="en-US" sz="2200" b="1" kern="1200" dirty="0"/>
        </a:p>
      </dsp:txBody>
      <dsp:txXfrm>
        <a:off x="344885" y="847606"/>
        <a:ext cx="4321142" cy="586034"/>
      </dsp:txXfrm>
    </dsp:sp>
    <dsp:sp modelId="{9166BA1F-0451-4EF0-AA1A-7A6E8A814BAD}">
      <dsp:nvSpPr>
        <dsp:cNvPr id="0" name=""/>
        <dsp:cNvSpPr/>
      </dsp:nvSpPr>
      <dsp:spPr>
        <a:xfrm>
          <a:off x="0" y="2138543"/>
          <a:ext cx="6263640" cy="5544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D85C21-2ED6-48E9-B86B-9ED96F7C83B0}">
      <dsp:nvSpPr>
        <dsp:cNvPr id="0" name=""/>
        <dsp:cNvSpPr/>
      </dsp:nvSpPr>
      <dsp:spPr>
        <a:xfrm>
          <a:off x="313182" y="1813823"/>
          <a:ext cx="4384548" cy="6494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977900">
            <a:lnSpc>
              <a:spcPct val="90000"/>
            </a:lnSpc>
            <a:spcBef>
              <a:spcPct val="0"/>
            </a:spcBef>
            <a:spcAft>
              <a:spcPct val="35000"/>
            </a:spcAft>
            <a:buNone/>
          </a:pPr>
          <a:r>
            <a:rPr lang="en-US" sz="2200" b="1" kern="1200" dirty="0">
              <a:hlinkClick xmlns:r="http://schemas.openxmlformats.org/officeDocument/2006/relationships" r:id="rId2"/>
            </a:rPr>
            <a:t>Videos and Social Media Graphics</a:t>
          </a:r>
          <a:endParaRPr lang="en-US" sz="2200" b="1" kern="1200" dirty="0"/>
        </a:p>
      </dsp:txBody>
      <dsp:txXfrm>
        <a:off x="344885" y="1845526"/>
        <a:ext cx="4321142" cy="586034"/>
      </dsp:txXfrm>
    </dsp:sp>
    <dsp:sp modelId="{948B0C20-E9F3-4C0D-B938-26894C38EDB7}">
      <dsp:nvSpPr>
        <dsp:cNvPr id="0" name=""/>
        <dsp:cNvSpPr/>
      </dsp:nvSpPr>
      <dsp:spPr>
        <a:xfrm>
          <a:off x="0" y="3136464"/>
          <a:ext cx="6263640" cy="5544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494E98-786D-4681-A2ED-6ABFF3FA723E}">
      <dsp:nvSpPr>
        <dsp:cNvPr id="0" name=""/>
        <dsp:cNvSpPr/>
      </dsp:nvSpPr>
      <dsp:spPr>
        <a:xfrm>
          <a:off x="313182" y="2811743"/>
          <a:ext cx="4384548" cy="6494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977900">
            <a:lnSpc>
              <a:spcPct val="90000"/>
            </a:lnSpc>
            <a:spcBef>
              <a:spcPct val="0"/>
            </a:spcBef>
            <a:spcAft>
              <a:spcPct val="35000"/>
            </a:spcAft>
            <a:buNone/>
          </a:pPr>
          <a:r>
            <a:rPr lang="en-US" sz="2200" b="1" kern="1200" dirty="0">
              <a:hlinkClick xmlns:r="http://schemas.openxmlformats.org/officeDocument/2006/relationships" r:id="rId3"/>
            </a:rPr>
            <a:t>Print Materials and Job Aids</a:t>
          </a:r>
          <a:endParaRPr lang="en-US" sz="2200" b="1" kern="1200" dirty="0"/>
        </a:p>
      </dsp:txBody>
      <dsp:txXfrm>
        <a:off x="344885" y="2843446"/>
        <a:ext cx="4321142" cy="586034"/>
      </dsp:txXfrm>
    </dsp:sp>
    <dsp:sp modelId="{8941D2FC-F4EA-49B1-872A-145769309DEA}">
      <dsp:nvSpPr>
        <dsp:cNvPr id="0" name=""/>
        <dsp:cNvSpPr/>
      </dsp:nvSpPr>
      <dsp:spPr>
        <a:xfrm>
          <a:off x="0" y="4134384"/>
          <a:ext cx="6263640" cy="554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650C2-6D4E-4EC0-9836-9495D963B609}">
      <dsp:nvSpPr>
        <dsp:cNvPr id="0" name=""/>
        <dsp:cNvSpPr/>
      </dsp:nvSpPr>
      <dsp:spPr>
        <a:xfrm>
          <a:off x="313182" y="3809663"/>
          <a:ext cx="4384548" cy="6494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977900">
            <a:lnSpc>
              <a:spcPct val="90000"/>
            </a:lnSpc>
            <a:spcBef>
              <a:spcPct val="0"/>
            </a:spcBef>
            <a:spcAft>
              <a:spcPct val="35000"/>
            </a:spcAft>
            <a:buNone/>
          </a:pPr>
          <a:r>
            <a:rPr lang="en-US" sz="2200" b="1" kern="1200" dirty="0">
              <a:hlinkClick xmlns:r="http://schemas.openxmlformats.org/officeDocument/2006/relationships" r:id="rId4"/>
            </a:rPr>
            <a:t>Training Toolkits</a:t>
          </a:r>
          <a:endParaRPr lang="en-US" sz="2200" b="1" kern="1200" dirty="0"/>
        </a:p>
      </dsp:txBody>
      <dsp:txXfrm>
        <a:off x="344885" y="3841366"/>
        <a:ext cx="4321142"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0187E-9E18-4B10-BBC4-FBEF9103987C}">
      <dsp:nvSpPr>
        <dsp:cNvPr id="0" name=""/>
        <dsp:cNvSpPr/>
      </dsp:nvSpPr>
      <dsp:spPr>
        <a:xfrm>
          <a:off x="0" y="26537"/>
          <a:ext cx="5384800" cy="695565"/>
        </a:xfrm>
        <a:prstGeom prst="roundRect">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defRPr b="1"/>
          </a:pPr>
          <a:r>
            <a:rPr lang="en-US" sz="2900" kern="1200" dirty="0"/>
            <a:t>Empowering</a:t>
          </a:r>
        </a:p>
      </dsp:txBody>
      <dsp:txXfrm>
        <a:off x="33955" y="60492"/>
        <a:ext cx="5316890" cy="627655"/>
      </dsp:txXfrm>
    </dsp:sp>
    <dsp:sp modelId="{BDFF6723-5D28-43EF-A8A9-1080A46213D0}">
      <dsp:nvSpPr>
        <dsp:cNvPr id="0" name=""/>
        <dsp:cNvSpPr/>
      </dsp:nvSpPr>
      <dsp:spPr>
        <a:xfrm>
          <a:off x="0" y="722102"/>
          <a:ext cx="5384800" cy="7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Core Training</a:t>
          </a:r>
        </a:p>
        <a:p>
          <a:pPr marL="228600" lvl="1" indent="-228600" algn="l" defTabSz="1022350">
            <a:lnSpc>
              <a:spcPct val="90000"/>
            </a:lnSpc>
            <a:spcBef>
              <a:spcPct val="0"/>
            </a:spcBef>
            <a:spcAft>
              <a:spcPct val="20000"/>
            </a:spcAft>
            <a:buChar char="•"/>
          </a:pPr>
          <a:r>
            <a:rPr lang="en-US" sz="2300" kern="1200" dirty="0"/>
            <a:t>Practical Tools </a:t>
          </a:r>
        </a:p>
      </dsp:txBody>
      <dsp:txXfrm>
        <a:off x="0" y="722102"/>
        <a:ext cx="5384800" cy="795397"/>
      </dsp:txXfrm>
    </dsp:sp>
    <dsp:sp modelId="{82EAFD39-1F40-4DB5-BE17-560025887912}">
      <dsp:nvSpPr>
        <dsp:cNvPr id="0" name=""/>
        <dsp:cNvSpPr/>
      </dsp:nvSpPr>
      <dsp:spPr>
        <a:xfrm>
          <a:off x="0" y="1517500"/>
          <a:ext cx="5384800" cy="695565"/>
        </a:xfrm>
        <a:prstGeom prst="roundRect">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defRPr b="1"/>
          </a:pPr>
          <a:r>
            <a:rPr lang="en-US" sz="2900" kern="1200" dirty="0"/>
            <a:t>Immersive</a:t>
          </a:r>
        </a:p>
      </dsp:txBody>
      <dsp:txXfrm>
        <a:off x="33955" y="1551455"/>
        <a:ext cx="5316890" cy="627655"/>
      </dsp:txXfrm>
    </dsp:sp>
    <dsp:sp modelId="{322B3E1C-94CB-4072-B725-79486B513623}">
      <dsp:nvSpPr>
        <dsp:cNvPr id="0" name=""/>
        <dsp:cNvSpPr/>
      </dsp:nvSpPr>
      <dsp:spPr>
        <a:xfrm>
          <a:off x="0" y="2213065"/>
          <a:ext cx="5384800" cy="7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Engagement</a:t>
          </a:r>
        </a:p>
        <a:p>
          <a:pPr marL="228600" lvl="1" indent="-228600" algn="l" defTabSz="1022350">
            <a:lnSpc>
              <a:spcPct val="90000"/>
            </a:lnSpc>
            <a:spcBef>
              <a:spcPct val="0"/>
            </a:spcBef>
            <a:spcAft>
              <a:spcPct val="20000"/>
            </a:spcAft>
            <a:buChar char="•"/>
          </a:pPr>
          <a:r>
            <a:rPr lang="en-US" sz="2300" kern="1200" dirty="0"/>
            <a:t>Mentorship</a:t>
          </a:r>
        </a:p>
      </dsp:txBody>
      <dsp:txXfrm>
        <a:off x="0" y="2213065"/>
        <a:ext cx="5384800" cy="795397"/>
      </dsp:txXfrm>
    </dsp:sp>
    <dsp:sp modelId="{95329547-603E-4A25-9CA4-182745F2A9C2}">
      <dsp:nvSpPr>
        <dsp:cNvPr id="0" name=""/>
        <dsp:cNvSpPr/>
      </dsp:nvSpPr>
      <dsp:spPr>
        <a:xfrm>
          <a:off x="0" y="3008462"/>
          <a:ext cx="5384800" cy="695565"/>
        </a:xfrm>
        <a:prstGeom prst="round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defRPr b="1"/>
          </a:pPr>
          <a:r>
            <a:rPr lang="en-US" sz="2900" kern="1200" dirty="0"/>
            <a:t>Lasting</a:t>
          </a:r>
        </a:p>
      </dsp:txBody>
      <dsp:txXfrm>
        <a:off x="33955" y="3042417"/>
        <a:ext cx="5316890" cy="627655"/>
      </dsp:txXfrm>
    </dsp:sp>
    <dsp:sp modelId="{EA360E09-DBC0-4366-86B9-C4B494ABBDEF}">
      <dsp:nvSpPr>
        <dsp:cNvPr id="0" name=""/>
        <dsp:cNvSpPr/>
      </dsp:nvSpPr>
      <dsp:spPr>
        <a:xfrm>
          <a:off x="0" y="3704027"/>
          <a:ext cx="5384800" cy="7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Public Health Capacity</a:t>
          </a:r>
        </a:p>
        <a:p>
          <a:pPr marL="228600" lvl="1" indent="-228600" algn="l" defTabSz="1022350">
            <a:lnSpc>
              <a:spcPct val="90000"/>
            </a:lnSpc>
            <a:spcBef>
              <a:spcPct val="0"/>
            </a:spcBef>
            <a:spcAft>
              <a:spcPct val="20000"/>
            </a:spcAft>
            <a:buChar char="•"/>
          </a:pPr>
          <a:r>
            <a:rPr lang="en-US" sz="2300" kern="1200" dirty="0"/>
            <a:t>Innovation</a:t>
          </a:r>
        </a:p>
      </dsp:txBody>
      <dsp:txXfrm>
        <a:off x="0" y="3704027"/>
        <a:ext cx="5384800" cy="7953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D265B-A460-400D-8894-9D1BB47C757E}">
      <dsp:nvSpPr>
        <dsp:cNvPr id="0" name=""/>
        <dsp:cNvSpPr/>
      </dsp:nvSpPr>
      <dsp:spPr>
        <a:xfrm>
          <a:off x="5543" y="1770422"/>
          <a:ext cx="1718592" cy="103115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Distribute Learning Needs Assessment</a:t>
          </a:r>
          <a:endParaRPr lang="en-US" sz="1800" kern="1200" dirty="0"/>
        </a:p>
      </dsp:txBody>
      <dsp:txXfrm>
        <a:off x="35744" y="1800623"/>
        <a:ext cx="1658190" cy="970753"/>
      </dsp:txXfrm>
    </dsp:sp>
    <dsp:sp modelId="{1573B9AA-F151-4834-9E12-C653B7334AC0}">
      <dsp:nvSpPr>
        <dsp:cNvPr id="0" name=""/>
        <dsp:cNvSpPr/>
      </dsp:nvSpPr>
      <dsp:spPr>
        <a:xfrm>
          <a:off x="1895995" y="2072894"/>
          <a:ext cx="364341" cy="42621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895995" y="2158136"/>
        <a:ext cx="255039" cy="255727"/>
      </dsp:txXfrm>
    </dsp:sp>
    <dsp:sp modelId="{082CBE64-62A9-4A74-9819-8CBBD1DD72CC}">
      <dsp:nvSpPr>
        <dsp:cNvPr id="0" name=""/>
        <dsp:cNvSpPr/>
      </dsp:nvSpPr>
      <dsp:spPr>
        <a:xfrm>
          <a:off x="2411573" y="1770422"/>
          <a:ext cx="1718592" cy="1031155"/>
        </a:xfrm>
        <a:prstGeom prst="roundRect">
          <a:avLst>
            <a:gd name="adj" fmla="val 10000"/>
          </a:avLst>
        </a:prstGeom>
        <a:solidFill>
          <a:schemeClr val="accent4">
            <a:hueOff val="-594301"/>
            <a:satOff val="10890"/>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Promote Project Firstline Curriculum</a:t>
          </a:r>
          <a:endParaRPr lang="en-US" sz="1800" kern="1200" dirty="0"/>
        </a:p>
      </dsp:txBody>
      <dsp:txXfrm>
        <a:off x="2441774" y="1800623"/>
        <a:ext cx="1658190" cy="970753"/>
      </dsp:txXfrm>
    </dsp:sp>
    <dsp:sp modelId="{46A287E6-3057-40C3-BAAD-8C68667DEE38}">
      <dsp:nvSpPr>
        <dsp:cNvPr id="0" name=""/>
        <dsp:cNvSpPr/>
      </dsp:nvSpPr>
      <dsp:spPr>
        <a:xfrm>
          <a:off x="4302025" y="2072894"/>
          <a:ext cx="364341" cy="426211"/>
        </a:xfrm>
        <a:prstGeom prst="rightArrow">
          <a:avLst>
            <a:gd name="adj1" fmla="val 60000"/>
            <a:gd name="adj2" fmla="val 50000"/>
          </a:avLst>
        </a:prstGeom>
        <a:solidFill>
          <a:schemeClr val="accent4">
            <a:hueOff val="-792402"/>
            <a:satOff val="14520"/>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302025" y="2158136"/>
        <a:ext cx="255039" cy="255727"/>
      </dsp:txXfrm>
    </dsp:sp>
    <dsp:sp modelId="{E702B490-BAF7-49F0-89B9-F1539C1F4E16}">
      <dsp:nvSpPr>
        <dsp:cNvPr id="0" name=""/>
        <dsp:cNvSpPr/>
      </dsp:nvSpPr>
      <dsp:spPr>
        <a:xfrm>
          <a:off x="4817603" y="1770422"/>
          <a:ext cx="1718592" cy="1031155"/>
        </a:xfrm>
        <a:prstGeom prst="roundRect">
          <a:avLst>
            <a:gd name="adj" fmla="val 10000"/>
          </a:avLst>
        </a:prstGeom>
        <a:solidFill>
          <a:schemeClr val="accent4">
            <a:hueOff val="-1188603"/>
            <a:satOff val="21780"/>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Prevent</a:t>
          </a:r>
          <a:r>
            <a:rPr lang="en-US" sz="1800" kern="1200"/>
            <a:t>    </a:t>
          </a:r>
          <a:r>
            <a:rPr lang="en-US" sz="1800" b="1" kern="1200"/>
            <a:t>Further Spread of infection</a:t>
          </a:r>
          <a:endParaRPr lang="en-US" sz="1800" b="1" kern="1200" dirty="0"/>
        </a:p>
      </dsp:txBody>
      <dsp:txXfrm>
        <a:off x="4847804" y="1800623"/>
        <a:ext cx="1658190" cy="970753"/>
      </dsp:txXfrm>
    </dsp:sp>
    <dsp:sp modelId="{C655F471-2474-438A-937B-0717299D5DBC}">
      <dsp:nvSpPr>
        <dsp:cNvPr id="0" name=""/>
        <dsp:cNvSpPr/>
      </dsp:nvSpPr>
      <dsp:spPr>
        <a:xfrm>
          <a:off x="6708055" y="2072894"/>
          <a:ext cx="364341" cy="426211"/>
        </a:xfrm>
        <a:prstGeom prst="rightArrow">
          <a:avLst>
            <a:gd name="adj1" fmla="val 60000"/>
            <a:gd name="adj2" fmla="val 50000"/>
          </a:avLst>
        </a:prstGeom>
        <a:solidFill>
          <a:schemeClr val="accent4">
            <a:hueOff val="-1584803"/>
            <a:satOff val="29040"/>
            <a:lumOff val="36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708055" y="2158136"/>
        <a:ext cx="255039" cy="255727"/>
      </dsp:txXfrm>
    </dsp:sp>
    <dsp:sp modelId="{A0B135EA-5107-4798-BB69-3065573D403A}">
      <dsp:nvSpPr>
        <dsp:cNvPr id="0" name=""/>
        <dsp:cNvSpPr/>
      </dsp:nvSpPr>
      <dsp:spPr>
        <a:xfrm>
          <a:off x="7223633" y="1770422"/>
          <a:ext cx="1718592" cy="1031155"/>
        </a:xfrm>
        <a:prstGeom prst="roundRect">
          <a:avLst>
            <a:gd name="adj" fmla="val 10000"/>
          </a:avLst>
        </a:prstGeom>
        <a:solidFill>
          <a:schemeClr val="accent4">
            <a:hueOff val="-1782904"/>
            <a:satOff val="32670"/>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Track Participation</a:t>
          </a:r>
          <a:endParaRPr lang="en-US" sz="1800" kern="1200" dirty="0"/>
        </a:p>
      </dsp:txBody>
      <dsp:txXfrm>
        <a:off x="7253834" y="1800623"/>
        <a:ext cx="1658190" cy="970753"/>
      </dsp:txXfrm>
    </dsp:sp>
    <dsp:sp modelId="{A6049E3D-807C-444C-AFE9-FCAAC1A7D26B}">
      <dsp:nvSpPr>
        <dsp:cNvPr id="0" name=""/>
        <dsp:cNvSpPr/>
      </dsp:nvSpPr>
      <dsp:spPr>
        <a:xfrm>
          <a:off x="9114085" y="2072894"/>
          <a:ext cx="364341" cy="426211"/>
        </a:xfrm>
        <a:prstGeom prst="rightArrow">
          <a:avLst>
            <a:gd name="adj1" fmla="val 60000"/>
            <a:gd name="adj2" fmla="val 50000"/>
          </a:avLst>
        </a:prstGeom>
        <a:solidFill>
          <a:schemeClr val="accent4">
            <a:hueOff val="-2377205"/>
            <a:satOff val="43560"/>
            <a:lumOff val="54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9114085" y="2158136"/>
        <a:ext cx="255039" cy="255727"/>
      </dsp:txXfrm>
    </dsp:sp>
    <dsp:sp modelId="{62FC8F0E-70C5-4B88-9E7E-82A57E1A0ED3}">
      <dsp:nvSpPr>
        <dsp:cNvPr id="0" name=""/>
        <dsp:cNvSpPr/>
      </dsp:nvSpPr>
      <dsp:spPr>
        <a:xfrm>
          <a:off x="9629663" y="1770422"/>
          <a:ext cx="1718592" cy="1031155"/>
        </a:xfrm>
        <a:prstGeom prst="roundRect">
          <a:avLst>
            <a:gd name="adj" fmla="val 10000"/>
          </a:avLst>
        </a:prstGeom>
        <a:solidFill>
          <a:schemeClr val="accent4">
            <a:hueOff val="-2377205"/>
            <a:satOff val="43560"/>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Evaluate  Impact</a:t>
          </a:r>
          <a:endParaRPr lang="en-US" sz="1800" kern="1200" dirty="0"/>
        </a:p>
      </dsp:txBody>
      <dsp:txXfrm>
        <a:off x="9659864" y="1800623"/>
        <a:ext cx="1658190" cy="9707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55866-E3F8-473E-BFEE-60F5F5ADB629}">
      <dsp:nvSpPr>
        <dsp:cNvPr id="0" name=""/>
        <dsp:cNvSpPr/>
      </dsp:nvSpPr>
      <dsp:spPr>
        <a:xfrm>
          <a:off x="0" y="60456"/>
          <a:ext cx="5384800" cy="864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t>Purpose:</a:t>
          </a:r>
        </a:p>
      </dsp:txBody>
      <dsp:txXfrm>
        <a:off x="0" y="60456"/>
        <a:ext cx="5384800" cy="864000"/>
      </dsp:txXfrm>
    </dsp:sp>
    <dsp:sp modelId="{2066BC79-93E0-4A3B-9630-F4DF0CA897FF}">
      <dsp:nvSpPr>
        <dsp:cNvPr id="0" name=""/>
        <dsp:cNvSpPr/>
      </dsp:nvSpPr>
      <dsp:spPr>
        <a:xfrm>
          <a:off x="0" y="924456"/>
          <a:ext cx="5384800" cy="354105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Learn IPC training initiatives currently being carried out in Illinois</a:t>
          </a:r>
        </a:p>
        <a:p>
          <a:pPr marL="285750" lvl="1" indent="-285750" algn="l" defTabSz="1333500">
            <a:lnSpc>
              <a:spcPct val="90000"/>
            </a:lnSpc>
            <a:spcBef>
              <a:spcPct val="0"/>
            </a:spcBef>
            <a:spcAft>
              <a:spcPct val="15000"/>
            </a:spcAft>
            <a:buChar char="•"/>
          </a:pPr>
          <a:r>
            <a:rPr lang="en-US" sz="3000" kern="1200" dirty="0"/>
            <a:t>Identify opportunities to better support healthcare worker IPC training</a:t>
          </a:r>
        </a:p>
        <a:p>
          <a:pPr marL="285750" lvl="1" indent="-285750" algn="l" defTabSz="1333500">
            <a:lnSpc>
              <a:spcPct val="90000"/>
            </a:lnSpc>
            <a:spcBef>
              <a:spcPct val="0"/>
            </a:spcBef>
            <a:spcAft>
              <a:spcPct val="15000"/>
            </a:spcAft>
            <a:buChar char="•"/>
          </a:pPr>
          <a:r>
            <a:rPr lang="en-US" sz="3000" kern="1200" dirty="0"/>
            <a:t>Develop a resource directory</a:t>
          </a:r>
        </a:p>
      </dsp:txBody>
      <dsp:txXfrm>
        <a:off x="0" y="924456"/>
        <a:ext cx="5384800" cy="3541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E3D86-3CA3-427B-90E0-3EC3FDC0297C}">
      <dsp:nvSpPr>
        <dsp:cNvPr id="0" name=""/>
        <dsp:cNvSpPr/>
      </dsp:nvSpPr>
      <dsp:spPr>
        <a:xfrm>
          <a:off x="3140526" y="176470"/>
          <a:ext cx="4261693" cy="25570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19 Local Health Departments</a:t>
          </a:r>
        </a:p>
      </dsp:txBody>
      <dsp:txXfrm>
        <a:off x="3140526" y="176470"/>
        <a:ext cx="4261693" cy="2557016"/>
      </dsp:txXfrm>
    </dsp:sp>
    <dsp:sp modelId="{7B44B6DA-470D-4CE0-AA84-2FC8F8D89537}">
      <dsp:nvSpPr>
        <dsp:cNvPr id="0" name=""/>
        <dsp:cNvSpPr/>
      </dsp:nvSpPr>
      <dsp:spPr>
        <a:xfrm>
          <a:off x="278714" y="783109"/>
          <a:ext cx="2525479" cy="1367057"/>
        </a:xfrm>
        <a:prstGeom prst="rect">
          <a:avLst/>
        </a:prstGeom>
        <a:solidFill>
          <a:schemeClr val="accent5">
            <a:hueOff val="153627"/>
            <a:satOff val="-2999"/>
            <a:lumOff val="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Medical practice group</a:t>
          </a:r>
        </a:p>
      </dsp:txBody>
      <dsp:txXfrm>
        <a:off x="278714" y="783109"/>
        <a:ext cx="2525479" cy="1367057"/>
      </dsp:txXfrm>
    </dsp:sp>
    <dsp:sp modelId="{11ECD4EB-55F8-4C01-9FBF-888A812C62E0}">
      <dsp:nvSpPr>
        <dsp:cNvPr id="0" name=""/>
        <dsp:cNvSpPr/>
      </dsp:nvSpPr>
      <dsp:spPr>
        <a:xfrm>
          <a:off x="7641471" y="774019"/>
          <a:ext cx="2872168" cy="1394954"/>
        </a:xfrm>
        <a:prstGeom prst="rect">
          <a:avLst/>
        </a:prstGeom>
        <a:solidFill>
          <a:schemeClr val="accent5">
            <a:hueOff val="307254"/>
            <a:satOff val="-5999"/>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Hospital</a:t>
          </a:r>
        </a:p>
      </dsp:txBody>
      <dsp:txXfrm>
        <a:off x="7641471" y="774019"/>
        <a:ext cx="2872168" cy="1394954"/>
      </dsp:txXfrm>
    </dsp:sp>
    <dsp:sp modelId="{AFD4DD2B-878E-4E11-9A7B-737517B65B85}">
      <dsp:nvSpPr>
        <dsp:cNvPr id="0" name=""/>
        <dsp:cNvSpPr/>
      </dsp:nvSpPr>
      <dsp:spPr>
        <a:xfrm>
          <a:off x="717498" y="3193433"/>
          <a:ext cx="2421962" cy="947655"/>
        </a:xfrm>
        <a:prstGeom prst="rect">
          <a:avLst/>
        </a:prstGeom>
        <a:solidFill>
          <a:schemeClr val="accent5">
            <a:hueOff val="460881"/>
            <a:satOff val="-8998"/>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LTAC hospital</a:t>
          </a:r>
        </a:p>
      </dsp:txBody>
      <dsp:txXfrm>
        <a:off x="717498" y="3193433"/>
        <a:ext cx="2421962" cy="947655"/>
      </dsp:txXfrm>
    </dsp:sp>
    <dsp:sp modelId="{9B67F97A-65B3-4018-9816-A14CD8AC12E7}">
      <dsp:nvSpPr>
        <dsp:cNvPr id="0" name=""/>
        <dsp:cNvSpPr/>
      </dsp:nvSpPr>
      <dsp:spPr>
        <a:xfrm>
          <a:off x="3565630" y="3190250"/>
          <a:ext cx="1734338" cy="954022"/>
        </a:xfrm>
        <a:prstGeom prst="rect">
          <a:avLst/>
        </a:prstGeom>
        <a:solidFill>
          <a:schemeClr val="accent5">
            <a:hueOff val="614507"/>
            <a:satOff val="-11997"/>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Rehab center</a:t>
          </a:r>
        </a:p>
      </dsp:txBody>
      <dsp:txXfrm>
        <a:off x="3565630" y="3190250"/>
        <a:ext cx="1734338" cy="954022"/>
      </dsp:txXfrm>
    </dsp:sp>
    <dsp:sp modelId="{CC7A7DE6-D353-4AD7-B84C-75C3009185ED}">
      <dsp:nvSpPr>
        <dsp:cNvPr id="0" name=""/>
        <dsp:cNvSpPr/>
      </dsp:nvSpPr>
      <dsp:spPr>
        <a:xfrm>
          <a:off x="5726138" y="3176173"/>
          <a:ext cx="1975806" cy="982175"/>
        </a:xfrm>
        <a:prstGeom prst="rect">
          <a:avLst/>
        </a:prstGeom>
        <a:solidFill>
          <a:schemeClr val="accent5">
            <a:hueOff val="768134"/>
            <a:satOff val="-14997"/>
            <a:lumOff val="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Professional organization</a:t>
          </a:r>
        </a:p>
      </dsp:txBody>
      <dsp:txXfrm>
        <a:off x="5726138" y="3176173"/>
        <a:ext cx="1975806" cy="982175"/>
      </dsp:txXfrm>
    </dsp:sp>
    <dsp:sp modelId="{5AE73C14-18D9-4D6D-92EF-78A2D4F0D4BE}">
      <dsp:nvSpPr>
        <dsp:cNvPr id="0" name=""/>
        <dsp:cNvSpPr/>
      </dsp:nvSpPr>
      <dsp:spPr>
        <a:xfrm>
          <a:off x="8128114" y="3193433"/>
          <a:ext cx="1669987" cy="947655"/>
        </a:xfrm>
        <a:prstGeom prst="rect">
          <a:avLst/>
        </a:prstGeom>
        <a:solidFill>
          <a:schemeClr val="accent5">
            <a:hueOff val="921761"/>
            <a:satOff val="-1799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2 assisted living facilities</a:t>
          </a:r>
        </a:p>
      </dsp:txBody>
      <dsp:txXfrm>
        <a:off x="8128114" y="3193433"/>
        <a:ext cx="1669987" cy="9476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799D6-2167-457F-B94A-3442739F18BC}">
      <dsp:nvSpPr>
        <dsp:cNvPr id="0" name=""/>
        <dsp:cNvSpPr/>
      </dsp:nvSpPr>
      <dsp:spPr>
        <a:xfrm>
          <a:off x="3080" y="58703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Options included:</a:t>
          </a:r>
        </a:p>
      </dsp:txBody>
      <dsp:txXfrm>
        <a:off x="3080" y="587032"/>
        <a:ext cx="2444055" cy="1466433"/>
      </dsp:txXfrm>
    </dsp:sp>
    <dsp:sp modelId="{352DD4E5-C7BA-48F1-AF50-867A43F98A89}">
      <dsp:nvSpPr>
        <dsp:cNvPr id="0" name=""/>
        <dsp:cNvSpPr/>
      </dsp:nvSpPr>
      <dsp:spPr>
        <a:xfrm>
          <a:off x="2691541" y="587032"/>
          <a:ext cx="2444055" cy="1466433"/>
        </a:xfrm>
        <a:prstGeom prst="rect">
          <a:avLst/>
        </a:prstGeom>
        <a:solidFill>
          <a:schemeClr val="accent5">
            <a:hueOff val="131680"/>
            <a:satOff val="-2571"/>
            <a:lumOff val="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Administrators</a:t>
          </a:r>
        </a:p>
      </dsp:txBody>
      <dsp:txXfrm>
        <a:off x="2691541" y="587032"/>
        <a:ext cx="2444055" cy="1466433"/>
      </dsp:txXfrm>
    </dsp:sp>
    <dsp:sp modelId="{671B80D5-35BD-41A7-8B4A-06EFA480BC8C}">
      <dsp:nvSpPr>
        <dsp:cNvPr id="0" name=""/>
        <dsp:cNvSpPr/>
      </dsp:nvSpPr>
      <dsp:spPr>
        <a:xfrm>
          <a:off x="5380002" y="587032"/>
          <a:ext cx="2444055" cy="1466433"/>
        </a:xfrm>
        <a:prstGeom prst="rect">
          <a:avLst/>
        </a:prstGeom>
        <a:solidFill>
          <a:schemeClr val="accent5">
            <a:hueOff val="263360"/>
            <a:satOff val="-5142"/>
            <a:lumOff val="1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Environmental Service Workers</a:t>
          </a:r>
        </a:p>
      </dsp:txBody>
      <dsp:txXfrm>
        <a:off x="5380002" y="587032"/>
        <a:ext cx="2444055" cy="1466433"/>
      </dsp:txXfrm>
    </dsp:sp>
    <dsp:sp modelId="{D3DA5E28-454E-4258-92B1-09548F482171}">
      <dsp:nvSpPr>
        <dsp:cNvPr id="0" name=""/>
        <dsp:cNvSpPr/>
      </dsp:nvSpPr>
      <dsp:spPr>
        <a:xfrm>
          <a:off x="8068463" y="587032"/>
          <a:ext cx="2444055" cy="1466433"/>
        </a:xfrm>
        <a:prstGeom prst="rect">
          <a:avLst/>
        </a:prstGeom>
        <a:solidFill>
          <a:schemeClr val="accent5">
            <a:hueOff val="395040"/>
            <a:satOff val="-7713"/>
            <a:lumOff val="1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Nurses</a:t>
          </a:r>
        </a:p>
      </dsp:txBody>
      <dsp:txXfrm>
        <a:off x="8068463" y="587032"/>
        <a:ext cx="2444055" cy="1466433"/>
      </dsp:txXfrm>
    </dsp:sp>
    <dsp:sp modelId="{7EAE6DCA-8A61-4F05-97AB-A5930FF57D7E}">
      <dsp:nvSpPr>
        <dsp:cNvPr id="0" name=""/>
        <dsp:cNvSpPr/>
      </dsp:nvSpPr>
      <dsp:spPr>
        <a:xfrm>
          <a:off x="3080" y="2297871"/>
          <a:ext cx="2444055" cy="1466433"/>
        </a:xfrm>
        <a:prstGeom prst="rect">
          <a:avLst/>
        </a:prstGeom>
        <a:solidFill>
          <a:schemeClr val="accent5">
            <a:hueOff val="526721"/>
            <a:satOff val="-10283"/>
            <a:lumOff val="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Nursing Assistants</a:t>
          </a:r>
        </a:p>
      </dsp:txBody>
      <dsp:txXfrm>
        <a:off x="3080" y="2297871"/>
        <a:ext cx="2444055" cy="1466433"/>
      </dsp:txXfrm>
    </dsp:sp>
    <dsp:sp modelId="{6C3BD6A7-E8F5-4F3B-9747-83A6F88BFA81}">
      <dsp:nvSpPr>
        <dsp:cNvPr id="0" name=""/>
        <dsp:cNvSpPr/>
      </dsp:nvSpPr>
      <dsp:spPr>
        <a:xfrm>
          <a:off x="2691541" y="2297871"/>
          <a:ext cx="2444055" cy="1466433"/>
        </a:xfrm>
        <a:prstGeom prst="rect">
          <a:avLst/>
        </a:prstGeom>
        <a:solidFill>
          <a:schemeClr val="accent5">
            <a:hueOff val="658401"/>
            <a:satOff val="-12854"/>
            <a:lumOff val="2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Physician Assistants</a:t>
          </a:r>
        </a:p>
      </dsp:txBody>
      <dsp:txXfrm>
        <a:off x="2691541" y="2297871"/>
        <a:ext cx="2444055" cy="1466433"/>
      </dsp:txXfrm>
    </dsp:sp>
    <dsp:sp modelId="{E75E8C4A-3001-46F2-B4F5-2BC446D9EA2C}">
      <dsp:nvSpPr>
        <dsp:cNvPr id="0" name=""/>
        <dsp:cNvSpPr/>
      </dsp:nvSpPr>
      <dsp:spPr>
        <a:xfrm>
          <a:off x="5380002" y="2297871"/>
          <a:ext cx="2444055" cy="1466433"/>
        </a:xfrm>
        <a:prstGeom prst="rect">
          <a:avLst/>
        </a:prstGeom>
        <a:solidFill>
          <a:schemeClr val="accent5">
            <a:hueOff val="790081"/>
            <a:satOff val="-15425"/>
            <a:lumOff val="3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Prescribers (Physicians, Advance Practice Nurses)</a:t>
          </a:r>
        </a:p>
      </dsp:txBody>
      <dsp:txXfrm>
        <a:off x="5380002" y="2297871"/>
        <a:ext cx="2444055" cy="1466433"/>
      </dsp:txXfrm>
    </dsp:sp>
    <dsp:sp modelId="{9CEA194C-17D7-43C9-A5F9-62C9BB79DE7B}">
      <dsp:nvSpPr>
        <dsp:cNvPr id="0" name=""/>
        <dsp:cNvSpPr/>
      </dsp:nvSpPr>
      <dsp:spPr>
        <a:xfrm>
          <a:off x="8068463" y="2297871"/>
          <a:ext cx="2444055" cy="1466433"/>
        </a:xfrm>
        <a:prstGeom prst="rect">
          <a:avLst/>
        </a:prstGeom>
        <a:solidFill>
          <a:schemeClr val="accent5">
            <a:hueOff val="921761"/>
            <a:satOff val="-1799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Other (please specify)</a:t>
          </a:r>
        </a:p>
      </dsp:txBody>
      <dsp:txXfrm>
        <a:off x="8068463" y="2297871"/>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F3AB68-E22F-4639-82AB-99C53A462E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B8FDF87-8770-4D29-A81F-7AD5EC5B07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A6991A-A46B-4C30-BB71-0C8DC17E9C09}" type="datetimeFigureOut">
              <a:rPr lang="en-US" smtClean="0"/>
              <a:t>12/9/2022</a:t>
            </a:fld>
            <a:endParaRPr lang="en-US" dirty="0"/>
          </a:p>
        </p:txBody>
      </p:sp>
      <p:sp>
        <p:nvSpPr>
          <p:cNvPr id="5" name="Slide Number Placeholder 4">
            <a:extLst>
              <a:ext uri="{FF2B5EF4-FFF2-40B4-BE49-F238E27FC236}">
                <a16:creationId xmlns:a16="http://schemas.microsoft.com/office/drawing/2014/main" id="{5673573C-5591-42CD-A666-AE125C3567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12254-816B-4AA8-A1D7-0864A597EA6F}" type="slidenum">
              <a:rPr lang="en-US" smtClean="0"/>
              <a:t>‹#›</a:t>
            </a:fld>
            <a:endParaRPr lang="en-US" dirty="0"/>
          </a:p>
        </p:txBody>
      </p:sp>
      <p:sp>
        <p:nvSpPr>
          <p:cNvPr id="6" name="Footer Placeholder 5">
            <a:extLst>
              <a:ext uri="{FF2B5EF4-FFF2-40B4-BE49-F238E27FC236}">
                <a16:creationId xmlns:a16="http://schemas.microsoft.com/office/drawing/2014/main" id="{85ADFD4A-68E3-43D5-BA7B-71ECF2BECD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80646141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dt="0"/>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064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243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77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577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682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009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160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253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97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817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8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2280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9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732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32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465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53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tagline to reflect the value of public health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Firstline is an infection prevention and control training initiative started by the CDC in response to what they were seeing on the ground while visiting facilities battling COVID-19.  As we all know, proper infection control protocols are crucial to limiting the spread of COVID-19, especially among the already vulnerable populations often found in healthcare settings.  Unfortunately, the pandemic really brought to light a lot of fundamental knowledge gaps about infection control among the frontline healthcare personnel.  These knowledge gaps lead to lapses in infection control that put both healthcare personnel and patients at risk.  In response, CDC created Project Firstline, a diverse collaborative designed to provide engaging, innovative, and effective infection control training to more than 6 million HCP in the US.  </a:t>
            </a:r>
          </a:p>
          <a:p>
            <a:endParaRPr lang="en-US" dirty="0"/>
          </a:p>
          <a:p>
            <a:r>
              <a:rPr lang="en-US" dirty="0"/>
              <a:t>This program is designed to empower healthcare personnel, who may have never received a training specific for infection control to understand the basics of how microbes are spread and what they can do to stop transmission.  The education will immerse HCP in a culture of infection control to have a lasting effect on healthcare as a whole. Lets watch a short promotional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349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project first line stand out amongst  other infection control training is that it is truly designed to be for everyone, regardless of your level of education.  This curriculum focuses on breaking down the basics of infection prevention in a very general way so that HCP from all settings can understand the reasoning behind the practices and then apply it to their own daily life, both at work and at home.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203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has reached out to state health departments across the country to assist with making project Firstline a success.  One of the first things they asked each state health department to do was to conduct a learning needs assessment to determine what specific infection control gaps are present in each state and in all healthcare positions.    We will talk more about our learning needs assessment in the next slide.  CDC also asks that each state promote the project Firstline curriculum, promote understanding of local HAI/AR threats in our various jurisdictions to prevent further spread of infection, which we plan on doing by making HAI/AR data more accessible to LHDs, and finally to track participation throughout the state. Finally, IDPH will assist CDC with evaluating the impact of the program in Illinois.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281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Firstline program and curriculum continues to evolve, and new materials are continuously being added. As the project grows and CDC continues to hear the feedback from partners, the curriculum will be tailored to address the learning needs of the HCP that responded to the learning needs assessment and participate in PFL office hours and state workgroups. </a:t>
            </a:r>
          </a:p>
          <a:p>
            <a:endParaRPr lang="en-US" dirty="0"/>
          </a:p>
          <a:p>
            <a:r>
              <a:rPr lang="en-US" dirty="0"/>
              <a:t>In addition to the curriculum provided by CDC, and as stated before, IDPH will also take the results of the learning needs assessment to inform our training initiatives to supplement the CDC curriculum.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21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1526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a:r>
              <a:rPr lang="en-US" dirty="0"/>
              <a:t>Another way to inform our training initiatives is to </a:t>
            </a:r>
            <a:r>
              <a:rPr lang="en-US" sz="1800" b="0" i="0" u="none" strike="noStrike" baseline="0" dirty="0">
                <a:latin typeface="Arial" panose="020B0604020202020204" pitchFamily="34" charset="0"/>
              </a:rPr>
              <a:t>identify key infection prevention and</a:t>
            </a:r>
          </a:p>
          <a:p>
            <a:pPr algn="l"/>
            <a:r>
              <a:rPr lang="en-US" sz="1800" b="0" i="0" u="none" strike="noStrike" baseline="0" dirty="0">
                <a:latin typeface="Arial" panose="020B0604020202020204" pitchFamily="34" charset="0"/>
              </a:rPr>
              <a:t>control (IPC) training initiatives </a:t>
            </a:r>
            <a:r>
              <a:rPr lang="en-US" sz="1800" b="1" i="0" u="none" strike="noStrike" baseline="0" dirty="0">
                <a:latin typeface="Arial" panose="020B0604020202020204" pitchFamily="34" charset="0"/>
              </a:rPr>
              <a:t>currently</a:t>
            </a:r>
            <a:r>
              <a:rPr lang="en-US" sz="1800" b="0" i="0" u="none" strike="noStrike" baseline="0" dirty="0">
                <a:latin typeface="Arial" panose="020B0604020202020204" pitchFamily="34" charset="0"/>
              </a:rPr>
              <a:t> being carried out in Illinois.  </a:t>
            </a:r>
          </a:p>
          <a:p>
            <a:pPr algn="l"/>
            <a:endParaRPr lang="en-US" sz="18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Arial" panose="020B0604020202020204" pitchFamily="34" charset="0"/>
              </a:rPr>
              <a:t> This information will be used to (1) </a:t>
            </a:r>
            <a:r>
              <a:rPr lang="en-US" sz="2800" dirty="0"/>
              <a:t>Learn what  IPC training initiatives currently being carried out in Illinois</a:t>
            </a:r>
          </a:p>
          <a:p>
            <a:pPr algn="l"/>
            <a:r>
              <a:rPr lang="en-US" sz="1800" b="0" i="0" u="none" strike="noStrike" baseline="0" dirty="0">
                <a:latin typeface="Arial" panose="020B0604020202020204" pitchFamily="34" charset="0"/>
              </a:rPr>
              <a:t>Identify (2) opportunities to better support healthcare worker Infection Prevention and Control training and (2) develop a resource directory of project Firstline activities in Illinois.</a:t>
            </a:r>
          </a:p>
          <a:p>
            <a:pPr algn="l"/>
            <a:endParaRPr lang="en-US"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315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normAutofit/>
          </a:bodyPr>
          <a:lstStyle/>
          <a:p>
            <a:r>
              <a:rPr lang="en-US" dirty="0"/>
              <a:t>We had a total of 29 completed surveys</a:t>
            </a:r>
          </a:p>
          <a:p>
            <a:r>
              <a:rPr lang="en-US" dirty="0"/>
              <a:t>19 of which were local health departments, and the rest were comprised of </a:t>
            </a:r>
          </a:p>
          <a:p>
            <a:r>
              <a:rPr lang="en-US" dirty="0"/>
              <a:t>A </a:t>
            </a:r>
            <a:r>
              <a:rPr lang="en-US" sz="1200" dirty="0"/>
              <a:t>Medical practice group</a:t>
            </a:r>
          </a:p>
          <a:p>
            <a:r>
              <a:rPr lang="en-US" sz="1200" dirty="0"/>
              <a:t>Hospital</a:t>
            </a:r>
          </a:p>
          <a:p>
            <a:r>
              <a:rPr lang="en-US" sz="1200" dirty="0"/>
              <a:t>LTAC hospital</a:t>
            </a:r>
          </a:p>
          <a:p>
            <a:r>
              <a:rPr lang="en-US" sz="1200" dirty="0"/>
              <a:t>Rehab center</a:t>
            </a:r>
          </a:p>
          <a:p>
            <a:r>
              <a:rPr lang="en-US" sz="1200" dirty="0"/>
              <a:t>Professional organization AND</a:t>
            </a:r>
          </a:p>
          <a:p>
            <a:r>
              <a:rPr lang="en-US" sz="1200" dirty="0"/>
              <a:t>2 assisted living facilities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We began by asking them if they planned to promote PFL trainings. </a:t>
            </a:r>
          </a:p>
          <a:p>
            <a:r>
              <a:rPr lang="en-US" b="0" i="0" dirty="0">
                <a:solidFill>
                  <a:srgbClr val="000000"/>
                </a:solidFill>
                <a:effectLst/>
                <a:latin typeface="Arial" panose="020B0604020202020204" pitchFamily="34" charset="0"/>
              </a:rPr>
              <a:t>7 organizations responded:  that Yes, we have already started</a:t>
            </a:r>
          </a:p>
          <a:p>
            <a:pPr marL="0" indent="0">
              <a:buNone/>
            </a:pPr>
            <a:r>
              <a:rPr lang="en-US" b="0" i="0" dirty="0">
                <a:solidFill>
                  <a:srgbClr val="000000"/>
                </a:solidFill>
                <a:effectLst/>
                <a:latin typeface="Arial" panose="020B0604020202020204" pitchFamily="34" charset="0"/>
              </a:rPr>
              <a:t>3  Responded they </a:t>
            </a:r>
            <a:r>
              <a:rPr lang="en-US" dirty="0"/>
              <a:t>will start in the next 6 months </a:t>
            </a:r>
          </a:p>
          <a:p>
            <a:pPr marL="0" indent="0">
              <a:buNone/>
            </a:pPr>
            <a:r>
              <a:rPr lang="en-US" dirty="0"/>
              <a:t>and 19 do not have any current plans to host Project Firstline trainings.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4826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Of those that answered yes, we asked them to describe their current activities or plans: </a:t>
            </a:r>
          </a:p>
          <a:p>
            <a:endParaRPr lang="en-US" dirty="0"/>
          </a:p>
          <a:p>
            <a:r>
              <a:rPr lang="en-US" dirty="0"/>
              <a:t>These include: </a:t>
            </a:r>
          </a:p>
          <a:p>
            <a:r>
              <a:rPr lang="en-US" dirty="0"/>
              <a:t>-participating in PFL trainings and encouraging LTC facilities to do the same</a:t>
            </a:r>
          </a:p>
          <a:p>
            <a:r>
              <a:rPr lang="en-US" dirty="0"/>
              <a:t>-organizing covid investigators who specialize in LTCF outbreaks</a:t>
            </a:r>
          </a:p>
          <a:p>
            <a:r>
              <a:rPr lang="en-US" dirty="0"/>
              <a:t>-Promote PFL on social media</a:t>
            </a:r>
          </a:p>
          <a:p>
            <a:r>
              <a:rPr lang="en-US" dirty="0"/>
              <a:t>-Provide links for access and attend PFL zoom series</a:t>
            </a:r>
          </a:p>
          <a:p>
            <a:r>
              <a:rPr lang="en-US" dirty="0"/>
              <a:t>--------------------------------------------------------------------------</a:t>
            </a:r>
          </a:p>
          <a:p>
            <a:r>
              <a:rPr lang="en-US" dirty="0"/>
              <a:t>Our activities to date include:  1.  Conducted a PFL Learning Needs Assessment among various healthcare facility types and professional roles across the City of Chicago We received responses from 410 healthcare providers.  We subsequently compiled the learnings and used them to inform the development of two PFL webinar series (April-June 2022 and September - October 2022).  Happy to share the report if you would like.  2.  Conducted an 8-part PFL Infection Prevention Essentials Spring Webinar series which kicked off in mid-April 2022 and commenced in early June.  This webinar series consisted of live interactive webinar sessions with facilitated breakout sessions using the PFL core curriculum training materials and videos.  Topics included the concept of infection control, environmental cleaning and disinfection, how respiratory droplets spread, source control, how COVID-19 spreads, ventilation, asymptomatic spread of COVID-19, and outbreak management.  A total of 726 individuals attended across all sessions.  These individuals consisted of frontline healthcare providers from various settings including acute care hospitals, nursing homes, LTACHs, outpatient clinics, dialysis centers, home health agencies, SNFs and LHDs (to name a few).  Recordings to the </a:t>
            </a:r>
            <a:r>
              <a:rPr lang="en-US" dirty="0" err="1"/>
              <a:t>the</a:t>
            </a:r>
            <a:r>
              <a:rPr lang="en-US" dirty="0"/>
              <a:t> spring webinars are posted to the CDPH webpage at https://www.youtube.com/playlist?list=PL1en-Rg_ete_ujx0EX5mniEA816oKek_5   3.  Between June and September, we distributed a total of 11 PFL newsletters highlighting the various topics and resources addressed during the spring PFL webinar series.  These communications were distributed on a weekly basis, reaching a total of 862 frontline healthcare workers across the City of Chicago.  3.  Beginning in early September 2022, we launched our 7-part PFL Infection Prevention Essentials Fall Webinar series which will commence at the end of October.  This webinar series consists of live interactive webinar sessions with facilitated breakout sessions using the newly released PFL "Recognizing Infection Risks in Healthcare" training materials and videos.  Topics include the concept of infection control, risk recognition in healthcare, how germs make people sick, recognizing risk using reservoirs, where germs live - body reservoirs, and where germs live - healthcare environment reservoirs.  Additionally, as part of this fall PFL series, we worked with CDPH to develop a special CDC-approved "Monkeypox Virus Infection Control Basics" on September 27.   To date, we have held 3/7 webinars with a total of 361 individuals in attendance across these 3 sessions.  These individuals consisted of frontline healthcare providers from various settings including acute care hospitals, nursing homes, LTACHs, outpatient clinics, dialysis centers, home health agencies, SNFs and LHDs (to name a few).  Recordings to the fall webinars will be posted to the CDPH webpage listed above.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4353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those that answered yes, we asked them to describe their current activities or plans: </a:t>
            </a:r>
          </a:p>
          <a:p>
            <a:endParaRPr lang="en-US" dirty="0"/>
          </a:p>
          <a:p>
            <a:r>
              <a:rPr lang="en-US" dirty="0"/>
              <a:t>Our activities to date include:  1.  Conducted a PFL Learning Needs Assessment among various healthcare facility types and professional roles across the City.</a:t>
            </a:r>
          </a:p>
          <a:p>
            <a:r>
              <a:rPr lang="en-US" dirty="0"/>
              <a:t>AND then compiled the learnings and used them to inform the development of two PFL webinar series. </a:t>
            </a:r>
          </a:p>
          <a:p>
            <a:endParaRPr lang="en-US" dirty="0"/>
          </a:p>
          <a:p>
            <a:r>
              <a:rPr lang="en-US" dirty="0"/>
              <a:t>Another group was funded by national American Academy of Pediatrics for past two years to conduct trainings and promote PFL on their social media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8652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t>
            </a:r>
            <a:r>
              <a:rPr lang="en-US" b="0" i="0" dirty="0">
                <a:solidFill>
                  <a:srgbClr val="000000"/>
                </a:solidFill>
                <a:effectLst/>
                <a:latin typeface="Open Sans" panose="020B0606030504020204" pitchFamily="34" charset="0"/>
              </a:rPr>
              <a:t> </a:t>
            </a:r>
            <a:r>
              <a:rPr lang="en-US" b="0" i="0" dirty="0">
                <a:solidFill>
                  <a:srgbClr val="C00000"/>
                </a:solidFill>
                <a:effectLst/>
                <a:latin typeface="Open Sans" panose="020B0606030504020204" pitchFamily="34" charset="0"/>
              </a:rPr>
              <a:t>Empowerment - incorporates Core Training and Practical Tools</a:t>
            </a:r>
            <a:r>
              <a:rPr lang="en-US" b="0" i="0" dirty="0">
                <a:solidFill>
                  <a:srgbClr val="000000"/>
                </a:solidFill>
                <a:effectLst/>
                <a:latin typeface="Open Sans" panose="020B0606030504020204" pitchFamily="34" charset="0"/>
              </a:rPr>
              <a:t> </a:t>
            </a:r>
          </a:p>
          <a:p>
            <a:r>
              <a:rPr lang="en-US" b="0" i="0" dirty="0">
                <a:solidFill>
                  <a:srgbClr val="000000"/>
                </a:solidFill>
                <a:effectLst/>
                <a:latin typeface="Open Sans" panose="020B0606030504020204" pitchFamily="34" charset="0"/>
              </a:rPr>
              <a:t>7  </a:t>
            </a:r>
            <a:r>
              <a:rPr lang="en-US" b="1" i="0" dirty="0">
                <a:solidFill>
                  <a:srgbClr val="000000"/>
                </a:solidFill>
                <a:effectLst/>
                <a:latin typeface="Arial" panose="020B0604020202020204" pitchFamily="34" charset="0"/>
              </a:rPr>
              <a:t>Lasting results - addresses Public Health Capacity and Science to Practice</a:t>
            </a:r>
            <a:endParaRPr lang="en-US" b="0" i="0" dirty="0">
              <a:solidFill>
                <a:srgbClr val="000000"/>
              </a:solidFill>
              <a:effectLst/>
              <a:latin typeface="Open Sans" panose="020B0606030504020204" pitchFamily="34" charset="0"/>
            </a:endParaRPr>
          </a:p>
          <a:p>
            <a:pPr marL="228600" indent="-228600">
              <a:buAutoNum type="arabicPlain" startAt="6"/>
            </a:pPr>
            <a:r>
              <a:rPr lang="en-US" b="0" i="0" dirty="0">
                <a:solidFill>
                  <a:srgbClr val="000000"/>
                </a:solidFill>
                <a:effectLst/>
                <a:latin typeface="Arial" panose="020B0604020202020204" pitchFamily="34" charset="0"/>
              </a:rPr>
              <a:t>Collaboration - focuses on Partner Engagement and Mentorship</a:t>
            </a:r>
            <a:endParaRPr lang="en-US"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47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3 responses were </a:t>
            </a:r>
          </a:p>
          <a:p>
            <a:r>
              <a:rPr lang="en-US" dirty="0"/>
              <a:t>LTC skilled nursing facilities</a:t>
            </a:r>
          </a:p>
          <a:p>
            <a:r>
              <a:rPr lang="en-US" dirty="0"/>
              <a:t>LTCF other and </a:t>
            </a:r>
          </a:p>
          <a:p>
            <a:r>
              <a:rPr lang="en-US" dirty="0"/>
              <a:t>Acute care hospitals respectively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760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setting that were not captured by the last question include  </a:t>
            </a:r>
            <a:r>
              <a:rPr lang="en-US" b="0" i="1" dirty="0">
                <a:solidFill>
                  <a:srgbClr val="777777"/>
                </a:solidFill>
                <a:effectLst/>
                <a:latin typeface="Open Sans" panose="020B0606030504020204" pitchFamily="34" charset="0"/>
              </a:rPr>
              <a:t>(</a:t>
            </a:r>
            <a:r>
              <a:rPr lang="en-US" b="0" i="1" dirty="0" err="1">
                <a:solidFill>
                  <a:srgbClr val="777777"/>
                </a:solidFill>
                <a:effectLst/>
                <a:latin typeface="Open Sans" panose="020B0606030504020204" pitchFamily="34" charset="0"/>
              </a:rPr>
              <a:t>pfl_settings_other</a:t>
            </a:r>
            <a:r>
              <a:rPr lang="en-US" b="0" i="1" dirty="0">
                <a:solidFill>
                  <a:srgbClr val="777777"/>
                </a:solidFill>
                <a:effectLst/>
                <a:latin typeface="Open Sans" panose="020B0606030504020204" pitchFamily="34" charset="0"/>
              </a:rPr>
              <a:t>)</a:t>
            </a:r>
          </a:p>
          <a:p>
            <a:r>
              <a:rPr lang="en-US" dirty="0"/>
              <a:t>Assisted living facilities, home health agencies,</a:t>
            </a:r>
          </a:p>
          <a:p>
            <a:r>
              <a:rPr lang="en-US" dirty="0"/>
              <a:t> hospice providers, local health department staff, </a:t>
            </a:r>
          </a:p>
          <a:p>
            <a:r>
              <a:rPr lang="en-US" dirty="0"/>
              <a:t>mental/behavioral health facilities, laboratories, </a:t>
            </a:r>
          </a:p>
          <a:p>
            <a:r>
              <a:rPr lang="en-US" dirty="0"/>
              <a:t>EMS providers, pharmacies, and Federally Qualified Health Center (FQHC).</a:t>
            </a:r>
          </a:p>
          <a:p>
            <a:endParaRPr lang="en-US" dirty="0"/>
          </a:p>
          <a:p>
            <a:r>
              <a:rPr lang="en-US" dirty="0"/>
              <a:t>Pediatricians</a:t>
            </a:r>
          </a:p>
          <a:p>
            <a:endParaRPr lang="en-US" dirty="0"/>
          </a:p>
          <a:p>
            <a:r>
              <a:rPr lang="en-US" dirty="0"/>
              <a:t>Initially focused on SNFs, will expand to: Specialized Mental Health Rehabilitation Facilities (SMHRF), Group Homes, Assisted Living, Memory Care, Shelters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906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None of the respondents answered this question. I don’t know what it means and I only mention it because I find it interesting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333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Geographic Locations where the organizations are targeting their efforts for their PFL activities.</a:t>
            </a:r>
          </a:p>
          <a:p>
            <a:r>
              <a:rPr lang="en-US" dirty="0"/>
              <a:t>As we can see we have only one are that is not focusing in the northern Illinois area and that is Cass County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55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18" name="Shape 118"/>
          <p:cNvSpPr>
            <a:spLocks noGrp="1"/>
          </p:cNvSpPr>
          <p:nvPr>
            <p:ph type="body" sz="quarter" idx="1"/>
          </p:nvPr>
        </p:nvSpPr>
        <p:spPr>
          <a:prstGeom prst="rect">
            <a:avLst/>
          </a:prstGeom>
        </p:spPr>
        <p:txBody>
          <a:bodyPr/>
          <a:lstStyle/>
          <a:p>
            <a:r>
              <a:rPr lang="en-US" dirty="0"/>
              <a:t>Add – NEED TO BE REGISTERED TO Receive CE, if watching as part of a group recommend registering separately anyway so that you can receive credit</a:t>
            </a:r>
          </a:p>
          <a:p>
            <a:r>
              <a:rPr lang="en-US" dirty="0"/>
              <a:t>Deadline for Survey</a:t>
            </a:r>
          </a:p>
          <a:p>
            <a:r>
              <a:rPr lang="en-US" dirty="0"/>
              <a:t>Separate Slide in the beginning</a:t>
            </a:r>
            <a:endParaRPr dirty="0"/>
          </a:p>
        </p:txBody>
      </p:sp>
    </p:spTree>
    <p:extLst>
      <p:ext uri="{BB962C8B-B14F-4D97-AF65-F5344CB8AC3E}">
        <p14:creationId xmlns:p14="http://schemas.microsoft.com/office/powerpoint/2010/main" val="473890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your organization's Project Firstline efforts, will your organization collect data or review data collected by others? </a:t>
            </a:r>
          </a:p>
          <a:p>
            <a:endParaRPr lang="en-US" dirty="0"/>
          </a:p>
          <a:p>
            <a:endParaRPr lang="en-US" dirty="0"/>
          </a:p>
          <a:p>
            <a:r>
              <a:rPr lang="en-US" dirty="0"/>
              <a:t>We had 7 respondents indicating they will either collect data or review data collected by others.</a:t>
            </a:r>
          </a:p>
          <a:p>
            <a:endParaRPr lang="en-US" dirty="0"/>
          </a:p>
          <a:p>
            <a:r>
              <a:rPr lang="en-US" dirty="0"/>
              <a:t>Some will be collecting data multiple categories, looks like we have an even distribution of data collected across the 3 categories.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6447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err="1">
                <a:solidFill>
                  <a:srgbClr val="777777"/>
                </a:solidFill>
                <a:effectLst/>
                <a:latin typeface="Open Sans" panose="020B0606030504020204" pitchFamily="34" charset="0"/>
              </a:rPr>
              <a:t>Other_ipc</a:t>
            </a:r>
            <a:endParaRPr lang="en-US" dirty="0"/>
          </a:p>
          <a:p>
            <a:endParaRPr lang="en-US" b="0" i="1" dirty="0">
              <a:solidFill>
                <a:srgbClr val="777777"/>
              </a:solidFill>
              <a:effectLst/>
              <a:latin typeface="Open Sans" panose="020B0606030504020204" pitchFamily="34" charset="0"/>
            </a:endParaRPr>
          </a:p>
          <a:p>
            <a:r>
              <a:rPr lang="en-US" sz="1200" spc="-40" dirty="0">
                <a:solidFill>
                  <a:srgbClr val="FFFFFF"/>
                </a:solidFill>
              </a:rPr>
              <a:t>Other initiatives your organization is implementing related to building healthcare worker knowledge and skills for infection prevention and control.</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49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777777"/>
                </a:solidFill>
                <a:effectLst/>
                <a:latin typeface="Open Sans" panose="020B0606030504020204" pitchFamily="34" charset="0"/>
              </a:rPr>
              <a:t>(</a:t>
            </a:r>
            <a:r>
              <a:rPr lang="en-US" b="0" i="1" dirty="0" err="1">
                <a:solidFill>
                  <a:srgbClr val="777777"/>
                </a:solidFill>
                <a:effectLst/>
                <a:latin typeface="Open Sans" panose="020B0606030504020204" pitchFamily="34" charset="0"/>
              </a:rPr>
              <a:t>other_orgs_pfl</a:t>
            </a:r>
            <a:r>
              <a:rPr lang="en-US" b="0" i="1" dirty="0">
                <a:solidFill>
                  <a:srgbClr val="777777"/>
                </a:solidFill>
                <a:effectLst/>
                <a:latin typeface="Open Sans" panose="020B0606030504020204" pitchFamily="34" charset="0"/>
              </a:rPr>
              <a:t>)</a:t>
            </a:r>
          </a:p>
          <a:p>
            <a:r>
              <a:rPr lang="en-US" b="0" i="1" dirty="0">
                <a:solidFill>
                  <a:srgbClr val="777777"/>
                </a:solidFill>
                <a:effectLst/>
                <a:latin typeface="Open Sans" panose="020B0606030504020204" pitchFamily="34" charset="0"/>
              </a:rPr>
              <a:t>All but 2 responses indicated they were NOT aware of any groups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651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1F3864"/>
                </a:solidFill>
                <a:effectLst/>
                <a:latin typeface="Tahoma" panose="020B0604030504040204" pitchFamily="34" charset="0"/>
                <a:ea typeface="Calibri" panose="020F0502020204030204" pitchFamily="34" charset="0"/>
              </a:rPr>
              <a:t>What would you say are the most important points for moving forward? </a:t>
            </a:r>
          </a:p>
          <a:p>
            <a:endParaRPr lang="en-US" sz="1800" dirty="0">
              <a:solidFill>
                <a:srgbClr val="1F3864"/>
              </a:solidFill>
              <a:effectLst/>
              <a:latin typeface="Tahoma" panose="020B0604030504040204" pitchFamily="34" charset="0"/>
            </a:endParaRPr>
          </a:p>
          <a:p>
            <a:r>
              <a:rPr lang="en-US" sz="1800" dirty="0">
                <a:solidFill>
                  <a:srgbClr val="1F3864"/>
                </a:solidFill>
                <a:effectLst/>
                <a:latin typeface="Tahoma" panose="020B0604030504040204" pitchFamily="34" charset="0"/>
              </a:rPr>
              <a:t>The key take aways at this point are knowing where current Project Firstline trainings are being conducted. </a:t>
            </a:r>
          </a:p>
          <a:p>
            <a:r>
              <a:rPr lang="en-US" sz="1800" dirty="0">
                <a:solidFill>
                  <a:srgbClr val="1F3864"/>
                </a:solidFill>
                <a:effectLst/>
                <a:latin typeface="Tahoma" panose="020B0604030504040204" pitchFamily="34" charset="0"/>
              </a:rPr>
              <a:t>Understanding that we have an interest</a:t>
            </a:r>
          </a:p>
          <a:p>
            <a:endParaRPr lang="en-US" sz="1800" dirty="0">
              <a:solidFill>
                <a:srgbClr val="1F3864"/>
              </a:solidFill>
              <a:effectLst/>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F3864"/>
                </a:solidFill>
                <a:effectLst/>
                <a:latin typeface="Tahoma" panose="020B0604030504040204" pitchFamily="34" charset="0"/>
              </a:rPr>
              <a:t>And NEXT we’ll meet with LHD who received NACCHO the </a:t>
            </a:r>
            <a:r>
              <a:rPr lang="en-US" sz="2800" b="1" i="0" dirty="0">
                <a:solidFill>
                  <a:srgbClr val="008996"/>
                </a:solidFill>
                <a:effectLst/>
                <a:latin typeface="proxima-nova"/>
              </a:rPr>
              <a:t>National Association of County and City Health Officials</a:t>
            </a:r>
          </a:p>
          <a:p>
            <a:r>
              <a:rPr lang="en-US" sz="1800" dirty="0">
                <a:solidFill>
                  <a:srgbClr val="1F3864"/>
                </a:solidFill>
                <a:effectLst/>
                <a:latin typeface="Tahoma" panose="020B0604030504040204" pitchFamily="34" charset="0"/>
              </a:rPr>
              <a:t>Funding</a:t>
            </a:r>
            <a:r>
              <a:rPr lang="en-US" sz="2800" b="0" i="0" dirty="0">
                <a:solidFill>
                  <a:srgbClr val="3E4543"/>
                </a:solidFill>
                <a:effectLst/>
                <a:latin typeface="proxima-nova"/>
              </a:rPr>
              <a:t>, through the grant entitled BLOC COVID-19+ to go beyond COVID-19 response and address other HAIs and AR pathogens.</a:t>
            </a:r>
          </a:p>
          <a:p>
            <a:r>
              <a:rPr lang="en-US" sz="1800" dirty="0">
                <a:solidFill>
                  <a:srgbClr val="1F3864"/>
                </a:solidFill>
                <a:effectLst/>
                <a:latin typeface="Tahoma" panose="020B0604030504040204" pitchFamily="34" charset="0"/>
              </a:rPr>
              <a:t>To promote PFL in </a:t>
            </a:r>
            <a:r>
              <a:rPr lang="en-US" sz="1800">
                <a:solidFill>
                  <a:srgbClr val="1F3864"/>
                </a:solidFill>
                <a:effectLst/>
                <a:latin typeface="Tahoma" panose="020B0604030504040204" pitchFamily="34" charset="0"/>
              </a:rPr>
              <a:t>their counties.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2936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a:t>
            </a:r>
          </a:p>
          <a:p>
            <a:r>
              <a:rPr lang="en-US" dirty="0"/>
              <a:t>I’ve included my email for questions as well as our division of patient safety and quality website linked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5755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9752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2094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27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14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79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342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2BAD3-990C-4AF0-820D-EAC9432DB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465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image" Target="../media/image45.png"/><Relationship Id="rId5" Type="http://schemas.openxmlformats.org/officeDocument/2006/relationships/image" Target="../media/image36.emf"/><Relationship Id="rId4" Type="http://schemas.openxmlformats.org/officeDocument/2006/relationships/oleObject" Target="../embeddings/oleObject8.bin"/></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xml"/><Relationship Id="rId1" Type="http://schemas.openxmlformats.org/officeDocument/2006/relationships/vmlDrawing" Target="../drawings/vmlDrawing9.vml"/><Relationship Id="rId5" Type="http://schemas.openxmlformats.org/officeDocument/2006/relationships/image" Target="../media/image36.emf"/><Relationship Id="rId4" Type="http://schemas.openxmlformats.org/officeDocument/2006/relationships/oleObject" Target="../embeddings/oleObject9.bin"/></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35.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xml"/><Relationship Id="rId1" Type="http://schemas.openxmlformats.org/officeDocument/2006/relationships/vmlDrawing" Target="../drawings/vmlDrawing11.vml"/><Relationship Id="rId5" Type="http://schemas.openxmlformats.org/officeDocument/2006/relationships/image" Target="../media/image35.emf"/><Relationship Id="rId4" Type="http://schemas.openxmlformats.org/officeDocument/2006/relationships/oleObject" Target="../embeddings/oleObject11.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vmlDrawing" Target="../drawings/vmlDrawing12.vml"/><Relationship Id="rId5" Type="http://schemas.openxmlformats.org/officeDocument/2006/relationships/image" Target="../media/image35.emf"/><Relationship Id="rId4" Type="http://schemas.openxmlformats.org/officeDocument/2006/relationships/oleObject" Target="../embeddings/oleObject12.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9.xml"/><Relationship Id="rId1" Type="http://schemas.openxmlformats.org/officeDocument/2006/relationships/vmlDrawing" Target="../drawings/vmlDrawing13.vml"/><Relationship Id="rId6" Type="http://schemas.openxmlformats.org/officeDocument/2006/relationships/image" Target="../media/image37.png"/><Relationship Id="rId5" Type="http://schemas.openxmlformats.org/officeDocument/2006/relationships/image" Target="../media/image35.emf"/><Relationship Id="rId4" Type="http://schemas.openxmlformats.org/officeDocument/2006/relationships/oleObject" Target="../embeddings/oleObject13.bin"/></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4.vml"/><Relationship Id="rId6" Type="http://schemas.openxmlformats.org/officeDocument/2006/relationships/image" Target="../media/image35.emf"/><Relationship Id="rId5" Type="http://schemas.openxmlformats.org/officeDocument/2006/relationships/oleObject" Target="../embeddings/oleObject14.bin"/><Relationship Id="rId4"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vmlDrawing" Target="../drawings/vmlDrawing15.vml"/><Relationship Id="rId5" Type="http://schemas.openxmlformats.org/officeDocument/2006/relationships/image" Target="../media/image35.emf"/><Relationship Id="rId4" Type="http://schemas.openxmlformats.org/officeDocument/2006/relationships/oleObject" Target="../embeddings/oleObject15.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vmlDrawing" Target="../drawings/vmlDrawing16.vml"/><Relationship Id="rId5" Type="http://schemas.openxmlformats.org/officeDocument/2006/relationships/image" Target="../media/image35.emf"/><Relationship Id="rId4" Type="http://schemas.openxmlformats.org/officeDocument/2006/relationships/oleObject" Target="../embeddings/oleObject16.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vmlDrawing" Target="../drawings/vmlDrawing17.vml"/><Relationship Id="rId6" Type="http://schemas.openxmlformats.org/officeDocument/2006/relationships/image" Target="../media/image37.png"/><Relationship Id="rId5" Type="http://schemas.openxmlformats.org/officeDocument/2006/relationships/image" Target="../media/image35.emf"/><Relationship Id="rId4" Type="http://schemas.openxmlformats.org/officeDocument/2006/relationships/oleObject" Target="../embeddings/oleObject17.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xml"/><Relationship Id="rId1" Type="http://schemas.openxmlformats.org/officeDocument/2006/relationships/vmlDrawing" Target="../drawings/vmlDrawing18.vml"/><Relationship Id="rId6" Type="http://schemas.openxmlformats.org/officeDocument/2006/relationships/image" Target="../media/image39.png"/><Relationship Id="rId5" Type="http://schemas.openxmlformats.org/officeDocument/2006/relationships/image" Target="../media/image35.emf"/><Relationship Id="rId4" Type="http://schemas.openxmlformats.org/officeDocument/2006/relationships/oleObject" Target="../embeddings/oleObject18.bin"/></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9.xml"/><Relationship Id="rId7" Type="http://schemas.openxmlformats.org/officeDocument/2006/relationships/image" Target="../media/image36.emf"/><Relationship Id="rId2" Type="http://schemas.openxmlformats.org/officeDocument/2006/relationships/tags" Target="../tags/tag28.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slideMaster" Target="../slideMasters/slideMaster6.xml"/><Relationship Id="rId4" Type="http://schemas.openxmlformats.org/officeDocument/2006/relationships/tags" Target="../tags/tag30.xml"/><Relationship Id="rId9" Type="http://schemas.openxmlformats.org/officeDocument/2006/relationships/image" Target="../media/image38.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1.xml"/><Relationship Id="rId1" Type="http://schemas.openxmlformats.org/officeDocument/2006/relationships/vmlDrawing" Target="../drawings/vmlDrawing21.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oleObject" Target="../embeddings/oleObject21.bin"/></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2.xml"/><Relationship Id="rId1" Type="http://schemas.openxmlformats.org/officeDocument/2006/relationships/vmlDrawing" Target="../drawings/vmlDrawing22.vml"/><Relationship Id="rId6" Type="http://schemas.openxmlformats.org/officeDocument/2006/relationships/image" Target="../media/image45.png"/><Relationship Id="rId5" Type="http://schemas.openxmlformats.org/officeDocument/2006/relationships/image" Target="../media/image41.emf"/><Relationship Id="rId4" Type="http://schemas.openxmlformats.org/officeDocument/2006/relationships/oleObject" Target="../embeddings/oleObject22.bin"/></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3.xml"/><Relationship Id="rId1" Type="http://schemas.openxmlformats.org/officeDocument/2006/relationships/vmlDrawing" Target="../drawings/vmlDrawing23.vml"/><Relationship Id="rId5" Type="http://schemas.openxmlformats.org/officeDocument/2006/relationships/image" Target="../media/image36.emf"/><Relationship Id="rId4" Type="http://schemas.openxmlformats.org/officeDocument/2006/relationships/oleObject" Target="../embeddings/oleObject23.bin"/></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35.xml"/><Relationship Id="rId7" Type="http://schemas.openxmlformats.org/officeDocument/2006/relationships/image" Target="../media/image36.emf"/><Relationship Id="rId2" Type="http://schemas.openxmlformats.org/officeDocument/2006/relationships/tags" Target="../tags/tag34.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slideMaster" Target="../slideMasters/slideMaster6.xml"/><Relationship Id="rId4" Type="http://schemas.openxmlformats.org/officeDocument/2006/relationships/tags" Target="../tags/tag36.xml"/><Relationship Id="rId9" Type="http://schemas.openxmlformats.org/officeDocument/2006/relationships/image" Target="../media/image38.jpe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7.xml"/><Relationship Id="rId1" Type="http://schemas.openxmlformats.org/officeDocument/2006/relationships/vmlDrawing" Target="../drawings/vmlDrawing25.vml"/><Relationship Id="rId6" Type="http://schemas.openxmlformats.org/officeDocument/2006/relationships/image" Target="../media/image39.png"/><Relationship Id="rId5" Type="http://schemas.openxmlformats.org/officeDocument/2006/relationships/image" Target="../media/image41.emf"/><Relationship Id="rId4" Type="http://schemas.openxmlformats.org/officeDocument/2006/relationships/oleObject" Target="../embeddings/oleObject25.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8.xml"/><Relationship Id="rId1" Type="http://schemas.openxmlformats.org/officeDocument/2006/relationships/vmlDrawing" Target="../drawings/vmlDrawing26.vml"/><Relationship Id="rId6" Type="http://schemas.openxmlformats.org/officeDocument/2006/relationships/image" Target="../media/image45.png"/><Relationship Id="rId5" Type="http://schemas.openxmlformats.org/officeDocument/2006/relationships/image" Target="../media/image36.emf"/><Relationship Id="rId4" Type="http://schemas.openxmlformats.org/officeDocument/2006/relationships/oleObject" Target="../embeddings/oleObject26.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9.xml"/><Relationship Id="rId1" Type="http://schemas.openxmlformats.org/officeDocument/2006/relationships/vmlDrawing" Target="../drawings/vmlDrawing27.vml"/><Relationship Id="rId5" Type="http://schemas.openxmlformats.org/officeDocument/2006/relationships/image" Target="../media/image36.emf"/><Relationship Id="rId4" Type="http://schemas.openxmlformats.org/officeDocument/2006/relationships/oleObject" Target="../embeddings/oleObject27.bin"/></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28.vml"/><Relationship Id="rId6" Type="http://schemas.openxmlformats.org/officeDocument/2006/relationships/image" Target="../media/image35.emf"/><Relationship Id="rId5" Type="http://schemas.openxmlformats.org/officeDocument/2006/relationships/oleObject" Target="../embeddings/oleObject28.bin"/><Relationship Id="rId4"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vmlDrawing" Target="../drawings/vmlDrawing29.vml"/><Relationship Id="rId5" Type="http://schemas.openxmlformats.org/officeDocument/2006/relationships/image" Target="../media/image35.emf"/><Relationship Id="rId4" Type="http://schemas.openxmlformats.org/officeDocument/2006/relationships/oleObject" Target="../embeddings/oleObject29.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3.xml"/><Relationship Id="rId1" Type="http://schemas.openxmlformats.org/officeDocument/2006/relationships/vmlDrawing" Target="../drawings/vmlDrawing30.vml"/><Relationship Id="rId5" Type="http://schemas.openxmlformats.org/officeDocument/2006/relationships/image" Target="../media/image35.emf"/><Relationship Id="rId4" Type="http://schemas.openxmlformats.org/officeDocument/2006/relationships/oleObject" Target="../embeddings/oleObject30.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vmlDrawing" Target="../drawings/vmlDrawing31.vml"/><Relationship Id="rId6" Type="http://schemas.openxmlformats.org/officeDocument/2006/relationships/image" Target="../media/image37.png"/><Relationship Id="rId5" Type="http://schemas.openxmlformats.org/officeDocument/2006/relationships/image" Target="../media/image35.emf"/><Relationship Id="rId4" Type="http://schemas.openxmlformats.org/officeDocument/2006/relationships/oleObject" Target="../embeddings/oleObject31.bin"/></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32.vml"/><Relationship Id="rId6" Type="http://schemas.openxmlformats.org/officeDocument/2006/relationships/image" Target="../media/image35.emf"/><Relationship Id="rId5" Type="http://schemas.openxmlformats.org/officeDocument/2006/relationships/oleObject" Target="../embeddings/oleObject32.bin"/><Relationship Id="rId4"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7.xml"/><Relationship Id="rId1" Type="http://schemas.openxmlformats.org/officeDocument/2006/relationships/vmlDrawing" Target="../drawings/vmlDrawing33.vml"/><Relationship Id="rId5" Type="http://schemas.openxmlformats.org/officeDocument/2006/relationships/image" Target="../media/image35.emf"/><Relationship Id="rId4" Type="http://schemas.openxmlformats.org/officeDocument/2006/relationships/oleObject" Target="../embeddings/oleObject33.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8.xml"/><Relationship Id="rId1" Type="http://schemas.openxmlformats.org/officeDocument/2006/relationships/vmlDrawing" Target="../drawings/vmlDrawing34.vml"/><Relationship Id="rId5" Type="http://schemas.openxmlformats.org/officeDocument/2006/relationships/image" Target="../media/image35.emf"/><Relationship Id="rId4" Type="http://schemas.openxmlformats.org/officeDocument/2006/relationships/oleObject" Target="../embeddings/oleObject34.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xml"/><Relationship Id="rId1" Type="http://schemas.openxmlformats.org/officeDocument/2006/relationships/vmlDrawing" Target="../drawings/vmlDrawing35.vml"/><Relationship Id="rId6" Type="http://schemas.openxmlformats.org/officeDocument/2006/relationships/image" Target="../media/image37.png"/><Relationship Id="rId5" Type="http://schemas.openxmlformats.org/officeDocument/2006/relationships/image" Target="../media/image35.emf"/><Relationship Id="rId4" Type="http://schemas.openxmlformats.org/officeDocument/2006/relationships/oleObject" Target="../embeddings/oleObject35.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xml"/><Relationship Id="rId1" Type="http://schemas.openxmlformats.org/officeDocument/2006/relationships/vmlDrawing" Target="../drawings/vmlDrawing36.vml"/><Relationship Id="rId6" Type="http://schemas.openxmlformats.org/officeDocument/2006/relationships/image" Target="../media/image39.png"/><Relationship Id="rId5" Type="http://schemas.openxmlformats.org/officeDocument/2006/relationships/image" Target="../media/image35.emf"/><Relationship Id="rId4" Type="http://schemas.openxmlformats.org/officeDocument/2006/relationships/oleObject" Target="../embeddings/oleObject36.bin"/></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hyperlink" Target="https://twitter.com/TelligenQI" TargetMode="External"/><Relationship Id="rId12" Type="http://schemas.openxmlformats.org/officeDocument/2006/relationships/image" Target="../media/image12.svg"/><Relationship Id="rId2" Type="http://schemas.openxmlformats.org/officeDocument/2006/relationships/image" Target="../media/image47.png"/><Relationship Id="rId1" Type="http://schemas.openxmlformats.org/officeDocument/2006/relationships/slideMaster" Target="../slideMasters/slideMaster7.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hyperlink" Target="https://www.facebook.com/telligenqiconnect" TargetMode="External"/><Relationship Id="rId4" Type="http://schemas.openxmlformats.org/officeDocument/2006/relationships/hyperlink" Target="https://www.linkedin.com/company/telligen-qi-connect" TargetMode="External"/><Relationship Id="rId9" Type="http://schemas.openxmlformats.org/officeDocument/2006/relationships/image" Target="../media/image10.sv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svg"/><Relationship Id="rId3" Type="http://schemas.openxmlformats.org/officeDocument/2006/relationships/hyperlink" Target="https://www.linkedin.com/company/telligen-qi-connect" TargetMode="Externa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7.xml"/><Relationship Id="rId6" Type="http://schemas.openxmlformats.org/officeDocument/2006/relationships/hyperlink" Target="https://twitter.com/TelligenQI" TargetMode="External"/><Relationship Id="rId11" Type="http://schemas.openxmlformats.org/officeDocument/2006/relationships/image" Target="../media/image12.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https://www.facebook.com/telligenqiconnect" TargetMode="Externa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svg"/><Relationship Id="rId2" Type="http://schemas.openxmlformats.org/officeDocument/2006/relationships/hyperlink" Target="https://portal.telligenqiconnect.com/rdc/enrollmentRequestForm.jsp" TargetMode="External"/><Relationship Id="rId1" Type="http://schemas.openxmlformats.org/officeDocument/2006/relationships/slideMaster" Target="../slideMasters/slideMaster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hyperlink" Target="mailto:QIConnect@telligen.com" TargetMode="External"/><Relationship Id="rId10" Type="http://schemas.openxmlformats.org/officeDocument/2006/relationships/image" Target="../media/image55.png"/><Relationship Id="rId4" Type="http://schemas.openxmlformats.org/officeDocument/2006/relationships/hyperlink" Target="http://www.telligenqiconnect.com/" TargetMode="External"/><Relationship Id="rId9" Type="http://schemas.openxmlformats.org/officeDocument/2006/relationships/image" Target="../media/image54.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mailto:QIConnect@telligen.com" TargetMode="External"/><Relationship Id="rId7" Type="http://schemas.openxmlformats.org/officeDocument/2006/relationships/image" Target="../media/image54.svg"/><Relationship Id="rId2" Type="http://schemas.openxmlformats.org/officeDocument/2006/relationships/hyperlink" Target="http://www.telligenqiconnect.com/" TargetMode="External"/><Relationship Id="rId1" Type="http://schemas.openxmlformats.org/officeDocument/2006/relationships/slideMaster" Target="../slideMasters/slideMaster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svg"/><Relationship Id="rId10" Type="http://schemas.openxmlformats.org/officeDocument/2006/relationships/hyperlink" Target="https://portal.telligenqiconnect.com/rdc/enrollmentRequestForm.jsp" TargetMode="External"/><Relationship Id="rId4" Type="http://schemas.openxmlformats.org/officeDocument/2006/relationships/image" Target="../media/image51.png"/><Relationship Id="rId9" Type="http://schemas.openxmlformats.org/officeDocument/2006/relationships/image" Target="../media/image56.png"/></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8.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image" Target="../media/image58.jpeg"/><Relationship Id="rId1" Type="http://schemas.openxmlformats.org/officeDocument/2006/relationships/slideMaster" Target="../slideMasters/slideMaster7.xml"/><Relationship Id="rId6" Type="http://schemas.openxmlformats.org/officeDocument/2006/relationships/image" Target="../media/image62.svg"/><Relationship Id="rId11" Type="http://schemas.openxmlformats.org/officeDocument/2006/relationships/image" Target="../media/image66.sv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svg"/><Relationship Id="rId9" Type="http://schemas.openxmlformats.org/officeDocument/2006/relationships/hyperlink" Target="https://portal.telligenqiconnect.com/rdc/emergencyPreparednessPlan.jsp" TargetMode="External"/></Relationships>
</file>

<file path=ppt/slideLayouts/_rels/slideLayout192.xml.rels><?xml version="1.0" encoding="UTF-8" standalone="yes"?>
<Relationships xmlns="http://schemas.openxmlformats.org/package/2006/relationships"><Relationship Id="rId2" Type="http://schemas.openxmlformats.org/officeDocument/2006/relationships/hyperlink" Target="http://www.telligen.com/" TargetMode="External"/><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7.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9.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7.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Master" Target="../slideMasters/slideMaster7.xml"/><Relationship Id="rId6" Type="http://schemas.openxmlformats.org/officeDocument/2006/relationships/hyperlink" Target="https://portal.telligenqiconnect.com/rdc/" TargetMode="External"/><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hyperlink" Target="mailto:qiconnectportal@telligen.com?subject=Portal%20Assistance" TargetMode="External"/></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8.svg"/><Relationship Id="rId7" Type="http://schemas.openxmlformats.org/officeDocument/2006/relationships/hyperlink" Target="mailto:qiconnectportal@telligen.com?subject=Portal%20Assistance" TargetMode="External"/><Relationship Id="rId2"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hyperlink" Target="https://portal.telligenqiconnect.com/rdc/" TargetMode="External"/><Relationship Id="rId9" Type="http://schemas.openxmlformats.org/officeDocument/2006/relationships/image" Target="../media/image7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facebook.com/telligenqiconnect" TargetMode="Externa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hyperlink" Target="mailto:qiconnect@telligen.com" TargetMode="External"/><Relationship Id="rId1" Type="http://schemas.openxmlformats.org/officeDocument/2006/relationships/slideMaster" Target="../slideMasters/slideMaster7.xml"/><Relationship Id="rId6" Type="http://schemas.openxmlformats.org/officeDocument/2006/relationships/hyperlink" Target="https://www.linkedin.com/company/telligen-qin-qio/" TargetMode="External"/><Relationship Id="rId11" Type="http://schemas.openxmlformats.org/officeDocument/2006/relationships/image" Target="../media/image11.png"/><Relationship Id="rId5" Type="http://schemas.openxmlformats.org/officeDocument/2006/relationships/hyperlink" Target="https://twitter.com/TelligenQI" TargetMode="External"/><Relationship Id="rId10" Type="http://schemas.openxmlformats.org/officeDocument/2006/relationships/image" Target="../media/image10.svg"/><Relationship Id="rId4" Type="http://schemas.openxmlformats.org/officeDocument/2006/relationships/hyperlink" Target="https://www.linkedin.com/company/telligen-qi-connect" TargetMode="External"/><Relationship Id="rId9" Type="http://schemas.openxmlformats.org/officeDocument/2006/relationships/image" Target="../media/image9.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hyperlink" Target="http://www.telligenqiconnect.com/" TargetMode="External"/><Relationship Id="rId2" Type="http://schemas.openxmlformats.org/officeDocument/2006/relationships/hyperlink" Target="mailto:QIConnect@telligen.com" TargetMode="External"/><Relationship Id="rId1" Type="http://schemas.openxmlformats.org/officeDocument/2006/relationships/slideMaster" Target="../slideMasters/slideMaster7.xml"/><Relationship Id="rId5" Type="http://schemas.openxmlformats.org/officeDocument/2006/relationships/image" Target="../media/image84.svg"/><Relationship Id="rId4" Type="http://schemas.openxmlformats.org/officeDocument/2006/relationships/image" Target="../media/image83.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87.png"/><Relationship Id="rId3" Type="http://schemas.openxmlformats.org/officeDocument/2006/relationships/hyperlink" Target="https://www.linkedin.com/company/telligen-qi-connect" TargetMode="External"/><Relationship Id="rId7" Type="http://schemas.openxmlformats.org/officeDocument/2006/relationships/image" Target="../media/image9.png"/><Relationship Id="rId12" Type="http://schemas.openxmlformats.org/officeDocument/2006/relationships/image" Target="../media/image86.png"/><Relationship Id="rId2" Type="http://schemas.openxmlformats.org/officeDocument/2006/relationships/image" Target="../media/image46.png"/><Relationship Id="rId1" Type="http://schemas.openxmlformats.org/officeDocument/2006/relationships/slideMaster" Target="../slideMasters/slideMaster7.xml"/><Relationship Id="rId6" Type="http://schemas.openxmlformats.org/officeDocument/2006/relationships/hyperlink" Target="https://twitter.com/TelligenQI" TargetMode="External"/><Relationship Id="rId11" Type="http://schemas.openxmlformats.org/officeDocument/2006/relationships/image" Target="../media/image12.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https://www.facebook.com/telligenqiconnect" TargetMode="External"/></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54.xml"/><Relationship Id="rId7" Type="http://schemas.openxmlformats.org/officeDocument/2006/relationships/image" Target="../media/image36.emf"/><Relationship Id="rId2" Type="http://schemas.openxmlformats.org/officeDocument/2006/relationships/tags" Target="../tags/tag53.xml"/><Relationship Id="rId1" Type="http://schemas.openxmlformats.org/officeDocument/2006/relationships/vmlDrawing" Target="../drawings/vmlDrawing38.vml"/><Relationship Id="rId6" Type="http://schemas.openxmlformats.org/officeDocument/2006/relationships/oleObject" Target="../embeddings/oleObject38.bin"/><Relationship Id="rId5" Type="http://schemas.openxmlformats.org/officeDocument/2006/relationships/slideMaster" Target="../slideMasters/slideMaster8.xml"/><Relationship Id="rId4" Type="http://schemas.openxmlformats.org/officeDocument/2006/relationships/tags" Target="../tags/tag55.xml"/><Relationship Id="rId9" Type="http://schemas.openxmlformats.org/officeDocument/2006/relationships/image" Target="../media/image38.jpe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6.xml"/><Relationship Id="rId1" Type="http://schemas.openxmlformats.org/officeDocument/2006/relationships/vmlDrawing" Target="../drawings/vmlDrawing39.vml"/><Relationship Id="rId6" Type="http://schemas.openxmlformats.org/officeDocument/2006/relationships/image" Target="../media/image90.png"/><Relationship Id="rId5" Type="http://schemas.openxmlformats.org/officeDocument/2006/relationships/image" Target="../media/image41.emf"/><Relationship Id="rId4" Type="http://schemas.openxmlformats.org/officeDocument/2006/relationships/oleObject" Target="../embeddings/oleObject39.bin"/></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7.xml"/><Relationship Id="rId1" Type="http://schemas.openxmlformats.org/officeDocument/2006/relationships/vmlDrawing" Target="../drawings/vmlDrawing40.vml"/><Relationship Id="rId6" Type="http://schemas.openxmlformats.org/officeDocument/2006/relationships/image" Target="../media/image45.png"/><Relationship Id="rId5" Type="http://schemas.openxmlformats.org/officeDocument/2006/relationships/image" Target="../media/image41.emf"/><Relationship Id="rId4" Type="http://schemas.openxmlformats.org/officeDocument/2006/relationships/oleObject" Target="../embeddings/oleObject40.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8.xml"/><Relationship Id="rId1" Type="http://schemas.openxmlformats.org/officeDocument/2006/relationships/vmlDrawing" Target="../drawings/vmlDrawing41.vml"/><Relationship Id="rId5" Type="http://schemas.openxmlformats.org/officeDocument/2006/relationships/image" Target="../media/image36.emf"/><Relationship Id="rId4" Type="http://schemas.openxmlformats.org/officeDocument/2006/relationships/oleObject" Target="../embeddings/oleObject41.bin"/></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60.xml"/><Relationship Id="rId7" Type="http://schemas.openxmlformats.org/officeDocument/2006/relationships/image" Target="../media/image36.emf"/><Relationship Id="rId2" Type="http://schemas.openxmlformats.org/officeDocument/2006/relationships/tags" Target="../tags/tag59.xml"/><Relationship Id="rId1" Type="http://schemas.openxmlformats.org/officeDocument/2006/relationships/vmlDrawing" Target="../drawings/vmlDrawing42.vml"/><Relationship Id="rId6" Type="http://schemas.openxmlformats.org/officeDocument/2006/relationships/oleObject" Target="../embeddings/oleObject42.bin"/><Relationship Id="rId5" Type="http://schemas.openxmlformats.org/officeDocument/2006/relationships/slideMaster" Target="../slideMasters/slideMaster8.xml"/><Relationship Id="rId4" Type="http://schemas.openxmlformats.org/officeDocument/2006/relationships/tags" Target="../tags/tag61.xml"/><Relationship Id="rId9" Type="http://schemas.openxmlformats.org/officeDocument/2006/relationships/image" Target="../media/image38.jpe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2.xml"/><Relationship Id="rId1" Type="http://schemas.openxmlformats.org/officeDocument/2006/relationships/vmlDrawing" Target="../drawings/vmlDrawing43.vml"/><Relationship Id="rId6" Type="http://schemas.openxmlformats.org/officeDocument/2006/relationships/image" Target="../media/image88.png"/><Relationship Id="rId5" Type="http://schemas.openxmlformats.org/officeDocument/2006/relationships/image" Target="../media/image41.emf"/><Relationship Id="rId4" Type="http://schemas.openxmlformats.org/officeDocument/2006/relationships/oleObject" Target="../embeddings/oleObject43.bin"/></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3.xml"/><Relationship Id="rId1" Type="http://schemas.openxmlformats.org/officeDocument/2006/relationships/vmlDrawing" Target="../drawings/vmlDrawing44.vml"/><Relationship Id="rId6" Type="http://schemas.openxmlformats.org/officeDocument/2006/relationships/image" Target="../media/image45.png"/><Relationship Id="rId5" Type="http://schemas.openxmlformats.org/officeDocument/2006/relationships/image" Target="../media/image36.emf"/><Relationship Id="rId4" Type="http://schemas.openxmlformats.org/officeDocument/2006/relationships/oleObject" Target="../embeddings/oleObject44.bin"/></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twitter.com/TelligenQI" TargetMode="External"/><Relationship Id="rId12"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hyperlink" Target="https://www.facebook.com/telligenqiconnect" TargetMode="External"/><Relationship Id="rId4" Type="http://schemas.openxmlformats.org/officeDocument/2006/relationships/hyperlink" Target="https://www.linkedin.com/company/telligen-qi-connect" TargetMode="External"/><Relationship Id="rId9" Type="http://schemas.openxmlformats.org/officeDocument/2006/relationships/image" Target="../media/image10.sv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4.xml"/><Relationship Id="rId1" Type="http://schemas.openxmlformats.org/officeDocument/2006/relationships/vmlDrawing" Target="../drawings/vmlDrawing45.vml"/><Relationship Id="rId5" Type="http://schemas.openxmlformats.org/officeDocument/2006/relationships/image" Target="../media/image36.emf"/><Relationship Id="rId4" Type="http://schemas.openxmlformats.org/officeDocument/2006/relationships/oleObject" Target="../embeddings/oleObject45.bin"/></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vmlDrawing" Target="../drawings/vmlDrawing46.vml"/><Relationship Id="rId6" Type="http://schemas.openxmlformats.org/officeDocument/2006/relationships/image" Target="../media/image35.emf"/><Relationship Id="rId5" Type="http://schemas.openxmlformats.org/officeDocument/2006/relationships/oleObject" Target="../embeddings/oleObject46.bin"/><Relationship Id="rId4"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7.xml"/><Relationship Id="rId1" Type="http://schemas.openxmlformats.org/officeDocument/2006/relationships/vmlDrawing" Target="../drawings/vmlDrawing47.vml"/><Relationship Id="rId5" Type="http://schemas.openxmlformats.org/officeDocument/2006/relationships/image" Target="../media/image35.emf"/><Relationship Id="rId4" Type="http://schemas.openxmlformats.org/officeDocument/2006/relationships/oleObject" Target="../embeddings/oleObject47.bin"/></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8.xml"/><Relationship Id="rId1" Type="http://schemas.openxmlformats.org/officeDocument/2006/relationships/vmlDrawing" Target="../drawings/vmlDrawing48.vml"/><Relationship Id="rId5" Type="http://schemas.openxmlformats.org/officeDocument/2006/relationships/image" Target="../media/image35.emf"/><Relationship Id="rId4" Type="http://schemas.openxmlformats.org/officeDocument/2006/relationships/oleObject" Target="../embeddings/oleObject48.bin"/></Relationships>
</file>

<file path=ppt/slideLayouts/_rels/slideLayout2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9.xml"/><Relationship Id="rId1" Type="http://schemas.openxmlformats.org/officeDocument/2006/relationships/vmlDrawing" Target="../drawings/vmlDrawing49.vml"/><Relationship Id="rId6" Type="http://schemas.openxmlformats.org/officeDocument/2006/relationships/image" Target="../media/image37.png"/><Relationship Id="rId5" Type="http://schemas.openxmlformats.org/officeDocument/2006/relationships/image" Target="../media/image35.emf"/><Relationship Id="rId4" Type="http://schemas.openxmlformats.org/officeDocument/2006/relationships/oleObject" Target="../embeddings/oleObject49.bin"/></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svg"/><Relationship Id="rId3" Type="http://schemas.openxmlformats.org/officeDocument/2006/relationships/hyperlink" Target="https://www.linkedin.com/company/telligen-qi-connect" TargetMode="Externa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hyperlink" Target="https://twitter.com/TelligenQI" TargetMode="External"/><Relationship Id="rId11" Type="http://schemas.openxmlformats.org/officeDocument/2006/relationships/image" Target="../media/image12.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https://www.facebook.com/telligenqiconnect" TargetMode="External"/></Relationships>
</file>

<file path=ppt/slideLayouts/_rels/slideLayout28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vmlDrawing" Target="../drawings/vmlDrawing50.vml"/><Relationship Id="rId6" Type="http://schemas.openxmlformats.org/officeDocument/2006/relationships/image" Target="../media/image35.emf"/><Relationship Id="rId5" Type="http://schemas.openxmlformats.org/officeDocument/2006/relationships/oleObject" Target="../embeddings/oleObject50.bin"/><Relationship Id="rId4"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2.xml"/><Relationship Id="rId1" Type="http://schemas.openxmlformats.org/officeDocument/2006/relationships/vmlDrawing" Target="../drawings/vmlDrawing51.vml"/><Relationship Id="rId5" Type="http://schemas.openxmlformats.org/officeDocument/2006/relationships/image" Target="../media/image35.emf"/><Relationship Id="rId4" Type="http://schemas.openxmlformats.org/officeDocument/2006/relationships/oleObject" Target="../embeddings/oleObject51.bin"/></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3.xml"/><Relationship Id="rId1" Type="http://schemas.openxmlformats.org/officeDocument/2006/relationships/vmlDrawing" Target="../drawings/vmlDrawing52.vml"/><Relationship Id="rId5" Type="http://schemas.openxmlformats.org/officeDocument/2006/relationships/image" Target="../media/image35.emf"/><Relationship Id="rId4" Type="http://schemas.openxmlformats.org/officeDocument/2006/relationships/oleObject" Target="../embeddings/oleObject52.bin"/></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4.xml"/><Relationship Id="rId1" Type="http://schemas.openxmlformats.org/officeDocument/2006/relationships/vmlDrawing" Target="../drawings/vmlDrawing53.vml"/><Relationship Id="rId6" Type="http://schemas.openxmlformats.org/officeDocument/2006/relationships/image" Target="../media/image37.png"/><Relationship Id="rId5" Type="http://schemas.openxmlformats.org/officeDocument/2006/relationships/image" Target="../media/image35.emf"/><Relationship Id="rId4" Type="http://schemas.openxmlformats.org/officeDocument/2006/relationships/oleObject" Target="../embeddings/oleObject53.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5.xml"/><Relationship Id="rId1" Type="http://schemas.openxmlformats.org/officeDocument/2006/relationships/vmlDrawing" Target="../drawings/vmlDrawing54.vml"/><Relationship Id="rId6" Type="http://schemas.openxmlformats.org/officeDocument/2006/relationships/image" Target="../media/image88.png"/><Relationship Id="rId5" Type="http://schemas.openxmlformats.org/officeDocument/2006/relationships/image" Target="../media/image35.emf"/><Relationship Id="rId4" Type="http://schemas.openxmlformats.org/officeDocument/2006/relationships/oleObject" Target="../embeddings/oleObject54.bin"/></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facebook.com/telligenqiconnect" TargetMode="External"/><Relationship Id="rId7" Type="http://schemas.openxmlformats.org/officeDocument/2006/relationships/image" Target="../media/image8.svg"/><Relationship Id="rId2" Type="http://schemas.openxmlformats.org/officeDocument/2006/relationships/hyperlink" Target="mailto:qiconnect@telligen.com" TargetMode="External"/><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hyperlink" Target="https://twitter.com/TelligenQI" TargetMode="External"/><Relationship Id="rId10" Type="http://schemas.openxmlformats.org/officeDocument/2006/relationships/image" Target="../media/image11.png"/><Relationship Id="rId4" Type="http://schemas.openxmlformats.org/officeDocument/2006/relationships/hyperlink" Target="https://www.linkedin.com/company/telligen-qin-qio/" TargetMode="External"/><Relationship Id="rId9" Type="http://schemas.openxmlformats.org/officeDocument/2006/relationships/image" Target="../media/image10.sv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4.xml"/><Relationship Id="rId7" Type="http://schemas.openxmlformats.org/officeDocument/2006/relationships/image" Target="../media/image36.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5.xml"/><Relationship Id="rId4" Type="http://schemas.openxmlformats.org/officeDocument/2006/relationships/tags" Target="../tags/tag5.xml"/><Relationship Id="rId9" Type="http://schemas.openxmlformats.org/officeDocument/2006/relationships/image" Target="../media/image38.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oleObject" Target="../embeddings/oleObject3.bin"/></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45.png"/><Relationship Id="rId5" Type="http://schemas.openxmlformats.org/officeDocument/2006/relationships/image" Target="../media/image41.emf"/><Relationship Id="rId4" Type="http://schemas.openxmlformats.org/officeDocument/2006/relationships/oleObject" Target="../embeddings/oleObject4.bin"/></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vmlDrawing" Target="../drawings/vmlDrawing5.vml"/><Relationship Id="rId5" Type="http://schemas.openxmlformats.org/officeDocument/2006/relationships/image" Target="../media/image36.emf"/><Relationship Id="rId4" Type="http://schemas.openxmlformats.org/officeDocument/2006/relationships/oleObject" Target="../embeddings/oleObject5.bin"/></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0.xml"/><Relationship Id="rId7" Type="http://schemas.openxmlformats.org/officeDocument/2006/relationships/image" Target="../media/image36.emf"/><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slideMaster" Target="../slideMasters/slideMaster5.xml"/><Relationship Id="rId4" Type="http://schemas.openxmlformats.org/officeDocument/2006/relationships/tags" Target="../tags/tag11.xml"/><Relationship Id="rId9" Type="http://schemas.openxmlformats.org/officeDocument/2006/relationships/image" Target="../media/image38.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39.png"/><Relationship Id="rId5" Type="http://schemas.openxmlformats.org/officeDocument/2006/relationships/image" Target="../media/image41.emf"/><Relationship Id="rId4" Type="http://schemas.openxmlformats.org/officeDocument/2006/relationships/oleObject" Target="../embeddings/oleObject7.bin"/></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14400" y="2130430"/>
            <a:ext cx="10363200" cy="1470025"/>
          </a:xfrm>
          <a:prstGeom prst="rect">
            <a:avLst/>
          </a:prstGeom>
        </p:spPr>
        <p:txBody>
          <a:bodyPr/>
          <a:lstStyle>
            <a:lvl1pPr>
              <a:defRPr sz="2400">
                <a:latin typeface="Trajan Pro"/>
                <a:ea typeface="Trajan Pro"/>
                <a:cs typeface="Trajan Pro"/>
                <a:sym typeface="Trajan Pro"/>
              </a:defRPr>
            </a:lvl1pPr>
          </a:lstStyle>
          <a:p>
            <a:r>
              <a:rPr dirty="0"/>
              <a:t>Title Text</a:t>
            </a:r>
          </a:p>
        </p:txBody>
      </p:sp>
      <p:sp>
        <p:nvSpPr>
          <p:cNvPr id="13"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342900" algn="ctr">
              <a:buSzTx/>
              <a:buFontTx/>
              <a:buNone/>
              <a:defRPr>
                <a:solidFill>
                  <a:srgbClr val="888888"/>
                </a:solidFill>
              </a:defRPr>
            </a:lvl2pPr>
            <a:lvl3pPr marL="0" indent="685800" algn="ctr">
              <a:buSzTx/>
              <a:buFontTx/>
              <a:buNone/>
              <a:defRPr>
                <a:solidFill>
                  <a:srgbClr val="888888"/>
                </a:solidFill>
              </a:defRPr>
            </a:lvl3pPr>
            <a:lvl4pPr marL="0" indent="1028700" algn="ctr">
              <a:buSzTx/>
              <a:buFontTx/>
              <a:buNone/>
              <a:defRPr>
                <a:solidFill>
                  <a:srgbClr val="888888"/>
                </a:solidFill>
              </a:defRPr>
            </a:lvl4pPr>
            <a:lvl5pPr marL="0" indent="1371600" algn="ctr">
              <a:buSzTx/>
              <a:buFontTx/>
              <a:buNone/>
              <a:defRPr>
                <a:solidFill>
                  <a:srgbClr val="888888"/>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 name="Rectangle 7"/>
          <p:cNvSpPr/>
          <p:nvPr/>
        </p:nvSpPr>
        <p:spPr>
          <a:xfrm>
            <a:off x="9144000" y="6019800"/>
            <a:ext cx="2540000" cy="838200"/>
          </a:xfrm>
          <a:prstGeom prst="rect">
            <a:avLst/>
          </a:prstGeom>
          <a:solidFill>
            <a:srgbClr val="FFFFFF"/>
          </a:solidFill>
          <a:ln w="12700">
            <a:miter lim="400000"/>
          </a:ln>
        </p:spPr>
        <p:txBody>
          <a:bodyPr lIns="34289" rIns="34289" anchor="ctr"/>
          <a:lstStyle/>
          <a:p>
            <a:pPr algn="ctr">
              <a:defRPr>
                <a:solidFill>
                  <a:srgbClr val="FFFFFF"/>
                </a:solidFill>
              </a:defRPr>
            </a:pPr>
            <a:endParaRPr sz="1350" dirty="0"/>
          </a:p>
        </p:txBody>
      </p:sp>
      <p:pic>
        <p:nvPicPr>
          <p:cNvPr id="15" name="Picture 9" descr="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0496" y="457200"/>
            <a:ext cx="6851009" cy="1524004"/>
          </a:xfrm>
          <a:prstGeom prst="rect">
            <a:avLst/>
          </a:prstGeom>
          <a:ln w="12700">
            <a:miter lim="400000"/>
          </a:ln>
        </p:spPr>
      </p:pic>
      <p:sp>
        <p:nvSpPr>
          <p:cNvPr id="16" name="Slide Number"/>
          <p:cNvSpPr txBox="1">
            <a:spLocks noGrp="1"/>
          </p:cNvSpPr>
          <p:nvPr>
            <p:ph type="sldNum" sz="quarter" idx="2"/>
          </p:nvPr>
        </p:nvSpPr>
        <p:spPr>
          <a:xfrm>
            <a:off x="11570508" y="6438900"/>
            <a:ext cx="226983" cy="230832"/>
          </a:xfrm>
          <a:prstGeom prst="rect">
            <a:avLst/>
          </a:prstGeom>
        </p:spPr>
        <p:txBody>
          <a:bodyPr/>
          <a:lstStyle/>
          <a:p>
            <a:fld id="{86CB4B4D-7CA3-9044-876B-883B54F8677D}" type="slidenum">
              <a:t>‹#›</a:t>
            </a:fld>
            <a:endParaRPr dirty="0"/>
          </a:p>
        </p:txBody>
      </p:sp>
      <p:sp>
        <p:nvSpPr>
          <p:cNvPr id="2" name="Footer Placeholder 1">
            <a:extLst>
              <a:ext uri="{FF2B5EF4-FFF2-40B4-BE49-F238E27FC236}">
                <a16:creationId xmlns:a16="http://schemas.microsoft.com/office/drawing/2014/main" id="{DC21B83F-E718-4864-B21B-B474CECE4E64}"/>
              </a:ext>
            </a:extLst>
          </p:cNvPr>
          <p:cNvSpPr>
            <a:spLocks noGrp="1"/>
          </p:cNvSpPr>
          <p:nvPr>
            <p:ph type="ftr" sz="quarter" idx="10"/>
          </p:nvPr>
        </p:nvSpPr>
        <p:spPr/>
        <p:txBody>
          <a:bodyPr/>
          <a:lstStyle/>
          <a:p>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B3AF-569D-40D4-A731-9D0D2E74F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A98942-792D-4231-9379-49AE954B236D}"/>
              </a:ext>
            </a:extLst>
          </p:cNvPr>
          <p:cNvSpPr>
            <a:spLocks noGrp="1"/>
          </p:cNvSpPr>
          <p:nvPr>
            <p:ph type="dt" sz="half" idx="10"/>
          </p:nvPr>
        </p:nvSpPr>
        <p:spPr/>
        <p:txBody>
          <a:bodyPr/>
          <a:lstStyle/>
          <a:p>
            <a:fld id="{C9F5477D-7FF4-4F21-806E-C5324D37A93C}" type="datetime1">
              <a:rPr lang="en-US" smtClean="0"/>
              <a:t>12/9/2022</a:t>
            </a:fld>
            <a:endParaRPr lang="en-US" dirty="0"/>
          </a:p>
        </p:txBody>
      </p:sp>
      <p:sp>
        <p:nvSpPr>
          <p:cNvPr id="4" name="Footer Placeholder 3">
            <a:extLst>
              <a:ext uri="{FF2B5EF4-FFF2-40B4-BE49-F238E27FC236}">
                <a16:creationId xmlns:a16="http://schemas.microsoft.com/office/drawing/2014/main" id="{D171C29D-FF43-4FFA-B40E-742F52D4C4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37B877-A994-414D-9442-81842AA5DBA8}"/>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29306255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557113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696409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4"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939693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097134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891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629235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18833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306945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8"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3046900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166702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FDD6C-23F7-4F5A-812B-211C741BF50C}"/>
              </a:ext>
            </a:extLst>
          </p:cNvPr>
          <p:cNvSpPr>
            <a:spLocks noGrp="1"/>
          </p:cNvSpPr>
          <p:nvPr>
            <p:ph type="dt" sz="half" idx="10"/>
          </p:nvPr>
        </p:nvSpPr>
        <p:spPr/>
        <p:txBody>
          <a:bodyPr/>
          <a:lstStyle/>
          <a:p>
            <a:fld id="{881EA010-6D18-4955-A628-447F5EBFD4B6}" type="datetime1">
              <a:rPr lang="en-US" smtClean="0"/>
              <a:t>12/9/2022</a:t>
            </a:fld>
            <a:endParaRPr lang="en-US" dirty="0"/>
          </a:p>
        </p:txBody>
      </p:sp>
      <p:sp>
        <p:nvSpPr>
          <p:cNvPr id="3" name="Footer Placeholder 2">
            <a:extLst>
              <a:ext uri="{FF2B5EF4-FFF2-40B4-BE49-F238E27FC236}">
                <a16:creationId xmlns:a16="http://schemas.microsoft.com/office/drawing/2014/main" id="{E4CEC974-CA15-4B69-8633-1804DD58D1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EE5072A-53BA-4763-B1A9-556A9937B3DA}"/>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40251644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142148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6"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1269851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1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2435046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257454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670015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359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184616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453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856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6" name="Picture 15"/>
          <p:cNvPicPr>
            <a:picLocks noChangeAspect="1"/>
          </p:cNvPicPr>
          <p:nvPr userDrawn="1"/>
        </p:nvPicPr>
        <p:blipFill rotWithShape="1">
          <a:blip r:embed="rId8" cstate="email">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pic>
        <p:nvPicPr>
          <p:cNvPr id="17" name="TitleAndEndImages"/>
          <p:cNvPicPr>
            <a:picLocks noChangeAspect="1"/>
          </p:cNvPicPr>
          <p:nvPr userDrawn="1">
            <p:custDataLst>
              <p:tags r:id="rId4"/>
            </p:custDataLst>
          </p:nvPr>
        </p:nvPicPr>
        <p:blipFill rotWithShape="1">
          <a:blip r:embed="rId9">
            <a:extLst>
              <a:ext uri="{28A0092B-C50C-407E-A947-70E740481C1C}">
                <a14:useLocalDpi xmlns:a14="http://schemas.microsoft.com/office/drawing/2010/main"/>
              </a:ext>
            </a:extLst>
          </a:blip>
          <a:srcRect/>
          <a:stretch/>
        </p:blipFill>
        <p:spPr>
          <a:xfrm flipH="1">
            <a:off x="0" y="0"/>
            <a:ext cx="12192000" cy="5276850"/>
          </a:xfrm>
          <a:prstGeom prst="rect">
            <a:avLst/>
          </a:prstGeom>
        </p:spPr>
      </p:pic>
      <p:sp>
        <p:nvSpPr>
          <p:cNvPr id="19" name="Rectangle 18"/>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2073694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6681-7938-4856-9C59-73E2A1EE3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3CCC8F-0695-476E-AA86-6A81DFB9D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EEC304-A501-4A51-A165-4C2FD5F37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FECF7-27EB-41AD-A8B8-C9FFE4F7E1A1}"/>
              </a:ext>
            </a:extLst>
          </p:cNvPr>
          <p:cNvSpPr>
            <a:spLocks noGrp="1"/>
          </p:cNvSpPr>
          <p:nvPr>
            <p:ph type="dt" sz="half" idx="10"/>
          </p:nvPr>
        </p:nvSpPr>
        <p:spPr/>
        <p:txBody>
          <a:bodyPr/>
          <a:lstStyle/>
          <a:p>
            <a:fld id="{5ADAC095-8736-42CE-B2B6-864457F662A3}" type="datetime1">
              <a:rPr lang="en-US" smtClean="0"/>
              <a:t>12/9/2022</a:t>
            </a:fld>
            <a:endParaRPr lang="en-US" dirty="0"/>
          </a:p>
        </p:txBody>
      </p:sp>
      <p:sp>
        <p:nvSpPr>
          <p:cNvPr id="6" name="Footer Placeholder 5">
            <a:extLst>
              <a:ext uri="{FF2B5EF4-FFF2-40B4-BE49-F238E27FC236}">
                <a16:creationId xmlns:a16="http://schemas.microsoft.com/office/drawing/2014/main" id="{31F55DB4-81DA-42CA-9421-A26AC80093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0BAEDE-5404-4A4B-A7B6-F21C29BA9F2F}"/>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30959961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2613788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431814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859647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55727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656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756229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2071616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78616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059740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213470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B1A3-846B-4359-8A53-71F35D372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AF9567-F302-4989-8AE2-57095BDB2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8C41E2-B869-4ECC-A1F5-AAF9CA9D4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2D8FF-5CE3-412D-AA34-42CC489A790A}"/>
              </a:ext>
            </a:extLst>
          </p:cNvPr>
          <p:cNvSpPr>
            <a:spLocks noGrp="1"/>
          </p:cNvSpPr>
          <p:nvPr>
            <p:ph type="dt" sz="half" idx="10"/>
          </p:nvPr>
        </p:nvSpPr>
        <p:spPr/>
        <p:txBody>
          <a:bodyPr/>
          <a:lstStyle/>
          <a:p>
            <a:fld id="{1DB92B87-AE1C-4255-9230-5EC1CFD7F973}" type="datetime1">
              <a:rPr lang="en-US" smtClean="0"/>
              <a:t>12/9/2022</a:t>
            </a:fld>
            <a:endParaRPr lang="en-US" dirty="0"/>
          </a:p>
        </p:txBody>
      </p:sp>
      <p:sp>
        <p:nvSpPr>
          <p:cNvPr id="6" name="Footer Placeholder 5">
            <a:extLst>
              <a:ext uri="{FF2B5EF4-FFF2-40B4-BE49-F238E27FC236}">
                <a16:creationId xmlns:a16="http://schemas.microsoft.com/office/drawing/2014/main" id="{E843DDD9-24A2-4D0F-B7E7-E4F8298174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6B7AE7-A6F8-4CDB-859D-4A7B24E8C73C}"/>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42446120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877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850383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6"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078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835126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143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404274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005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789305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049797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860902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EA17-8B62-4564-BAC7-606B9B53F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0338B9-4E1A-407B-A585-9E8DD823A4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7FDD8-103A-4686-AE44-9FBDDAF726D4}"/>
              </a:ext>
            </a:extLst>
          </p:cNvPr>
          <p:cNvSpPr>
            <a:spLocks noGrp="1"/>
          </p:cNvSpPr>
          <p:nvPr>
            <p:ph type="dt" sz="half" idx="10"/>
          </p:nvPr>
        </p:nvSpPr>
        <p:spPr/>
        <p:txBody>
          <a:bodyPr/>
          <a:lstStyle/>
          <a:p>
            <a:fld id="{0B791A7E-6E1C-48D9-9C06-FF1FA4484A67}" type="datetime1">
              <a:rPr lang="en-US" smtClean="0"/>
              <a:t>12/9/2022</a:t>
            </a:fld>
            <a:endParaRPr lang="en-US" dirty="0"/>
          </a:p>
        </p:txBody>
      </p:sp>
      <p:sp>
        <p:nvSpPr>
          <p:cNvPr id="5" name="Footer Placeholder 4">
            <a:extLst>
              <a:ext uri="{FF2B5EF4-FFF2-40B4-BE49-F238E27FC236}">
                <a16:creationId xmlns:a16="http://schemas.microsoft.com/office/drawing/2014/main" id="{8D3355B9-A82B-4F54-AEA6-F19A79FCC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7DD3E8-3AA8-4EAE-AD30-7513A27FBC8D}"/>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26542878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346000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580505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378139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564543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206037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4"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227456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371804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65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7" name="Picture 16"/>
          <p:cNvPicPr>
            <a:picLocks noChangeAspect="1"/>
          </p:cNvPicPr>
          <p:nvPr userDrawn="1"/>
        </p:nvPicPr>
        <p:blipFill rotWithShape="1">
          <a:blip r:embed="rId8" cstate="email">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pic>
        <p:nvPicPr>
          <p:cNvPr id="19" name="TitleAndEndImages"/>
          <p:cNvPicPr>
            <a:picLocks noChangeAspect="1"/>
          </p:cNvPicPr>
          <p:nvPr userDrawn="1">
            <p:custDataLst>
              <p:tags r:id="rId4"/>
            </p:custDataLst>
          </p:nvPr>
        </p:nvPicPr>
        <p:blipFill rotWithShape="1">
          <a:blip r:embed="rId9">
            <a:extLst>
              <a:ext uri="{28A0092B-C50C-407E-A947-70E740481C1C}">
                <a14:useLocalDpi xmlns:a14="http://schemas.microsoft.com/office/drawing/2010/main"/>
              </a:ext>
            </a:extLst>
          </a:blip>
          <a:srcRect/>
          <a:stretch/>
        </p:blipFill>
        <p:spPr>
          <a:xfrm flipH="1">
            <a:off x="0" y="0"/>
            <a:ext cx="12192000" cy="5276850"/>
          </a:xfrm>
          <a:prstGeom prst="rect">
            <a:avLst/>
          </a:prstGeom>
        </p:spPr>
      </p:pic>
      <p:sp>
        <p:nvSpPr>
          <p:cNvPr id="23" name="Rectangle 22"/>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283270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348236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642574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631F9-F27F-4A8E-B160-FA9291274B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43A5C5-1944-4120-80A9-D7022A6913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442C-3FA8-40AF-881F-973AE7F3712D}"/>
              </a:ext>
            </a:extLst>
          </p:cNvPr>
          <p:cNvSpPr>
            <a:spLocks noGrp="1"/>
          </p:cNvSpPr>
          <p:nvPr>
            <p:ph type="dt" sz="half" idx="10"/>
          </p:nvPr>
        </p:nvSpPr>
        <p:spPr/>
        <p:txBody>
          <a:bodyPr/>
          <a:lstStyle/>
          <a:p>
            <a:fld id="{2315D69A-0445-44B1-866C-E93EF1C50A40}" type="datetime1">
              <a:rPr lang="en-US" smtClean="0"/>
              <a:t>12/9/2022</a:t>
            </a:fld>
            <a:endParaRPr lang="en-US" dirty="0"/>
          </a:p>
        </p:txBody>
      </p:sp>
      <p:sp>
        <p:nvSpPr>
          <p:cNvPr id="5" name="Footer Placeholder 4">
            <a:extLst>
              <a:ext uri="{FF2B5EF4-FFF2-40B4-BE49-F238E27FC236}">
                <a16:creationId xmlns:a16="http://schemas.microsoft.com/office/drawing/2014/main" id="{6C3584BD-364F-4844-9FD0-40901BE876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5214D9-C358-4611-A998-F992E4B8D0FC}"/>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22127790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462203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947135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2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819166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661857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046908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68046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925465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1811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2"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333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DD42-9F41-4806-B2BB-90E152B41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34762A-BE3A-4614-9ABD-338A4BC6D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05E02-5396-480F-8ABB-A393E8271984}"/>
              </a:ext>
            </a:extLst>
          </p:cNvPr>
          <p:cNvSpPr>
            <a:spLocks noGrp="1"/>
          </p:cNvSpPr>
          <p:nvPr>
            <p:ph type="dt" sz="half" idx="10"/>
          </p:nvPr>
        </p:nvSpPr>
        <p:spPr/>
        <p:txBody>
          <a:bodyPr/>
          <a:lstStyle/>
          <a:p>
            <a:fld id="{4DA7E34C-FE7A-42C2-80CD-257D90946A08}" type="datetime1">
              <a:rPr lang="en-US" smtClean="0"/>
              <a:t>12/9/2022</a:t>
            </a:fld>
            <a:endParaRPr lang="en-US" dirty="0"/>
          </a:p>
        </p:txBody>
      </p:sp>
      <p:sp>
        <p:nvSpPr>
          <p:cNvPr id="5" name="Footer Placeholder 4">
            <a:extLst>
              <a:ext uri="{FF2B5EF4-FFF2-40B4-BE49-F238E27FC236}">
                <a16:creationId xmlns:a16="http://schemas.microsoft.com/office/drawing/2014/main" id="{621E1DBB-1674-4338-954C-94CDE013FC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2B4B75-83E2-4322-AA58-4C672305A57E}"/>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40084100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593774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841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247038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591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293969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741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796584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931434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812905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2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265872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8AD5-F406-4D78-82A8-31FD4BD7C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6B9A4-0C41-4FAD-BB57-5329074A1F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7AE3D-13B0-4C23-9E0F-C8FFC26DB215}"/>
              </a:ext>
            </a:extLst>
          </p:cNvPr>
          <p:cNvSpPr>
            <a:spLocks noGrp="1"/>
          </p:cNvSpPr>
          <p:nvPr>
            <p:ph type="dt" sz="half" idx="10"/>
          </p:nvPr>
        </p:nvSpPr>
        <p:spPr/>
        <p:txBody>
          <a:bodyPr/>
          <a:lstStyle/>
          <a:p>
            <a:fld id="{263F40AD-8FF7-488B-8E11-6CDAE3E8204A}" type="datetime1">
              <a:rPr lang="en-US" smtClean="0"/>
              <a:t>12/9/2022</a:t>
            </a:fld>
            <a:endParaRPr lang="en-US" dirty="0"/>
          </a:p>
        </p:txBody>
      </p:sp>
      <p:sp>
        <p:nvSpPr>
          <p:cNvPr id="5" name="Footer Placeholder 4">
            <a:extLst>
              <a:ext uri="{FF2B5EF4-FFF2-40B4-BE49-F238E27FC236}">
                <a16:creationId xmlns:a16="http://schemas.microsoft.com/office/drawing/2014/main" id="{94C6477A-1C06-476C-B88A-18D0472BE9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22D138-084A-4795-B4F1-86ED55FFA59C}"/>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9322100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379007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304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endParaRPr lang="en-US" sz="700" dirty="0">
              <a:solidFill>
                <a:schemeClr val="bg1"/>
              </a:solidFill>
              <a:latin typeface="+mn-lt"/>
              <a:sym typeface="Trebuchet MS" panose="020B0603020202020204" pitchFamily="34" charset="0"/>
            </a:endParaRP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863853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816512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793460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0"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374546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480186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7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2022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1515200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69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2022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722173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2022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372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0052-CE31-4C79-9A34-ADDD8E7D87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19768E-FFE5-45EE-B12C-773527497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DE6CAF-A41F-4D17-AF2B-F22E1369A543}"/>
              </a:ext>
            </a:extLst>
          </p:cNvPr>
          <p:cNvSpPr>
            <a:spLocks noGrp="1"/>
          </p:cNvSpPr>
          <p:nvPr>
            <p:ph type="dt" sz="half" idx="10"/>
          </p:nvPr>
        </p:nvSpPr>
        <p:spPr/>
        <p:txBody>
          <a:bodyPr/>
          <a:lstStyle/>
          <a:p>
            <a:fld id="{EE5D592F-013B-4794-909E-721AFFCD54BF}" type="datetime1">
              <a:rPr lang="en-US" smtClean="0"/>
              <a:t>12/9/2022</a:t>
            </a:fld>
            <a:endParaRPr lang="en-US" dirty="0"/>
          </a:p>
        </p:txBody>
      </p:sp>
      <p:sp>
        <p:nvSpPr>
          <p:cNvPr id="5" name="Footer Placeholder 4">
            <a:extLst>
              <a:ext uri="{FF2B5EF4-FFF2-40B4-BE49-F238E27FC236}">
                <a16:creationId xmlns:a16="http://schemas.microsoft.com/office/drawing/2014/main" id="{19FDEDB4-92AD-4046-A0B7-80F6FC989A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A61E45-8BA2-4E79-9474-1DB0577D08A1}"/>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5161955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4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24198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7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2022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3778344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2022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1276813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1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2022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96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1088319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6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2022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772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QIN-QIO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l">
              <a:defRPr sz="4500"/>
            </a:lvl1pPr>
          </a:lstStyle>
          <a:p>
            <a:r>
              <a:rPr lang="en-US" dirty="0"/>
              <a:t>Title/Series/Recurring Event</a:t>
            </a:r>
          </a:p>
        </p:txBody>
      </p:sp>
      <p:sp>
        <p:nvSpPr>
          <p:cNvPr id="3" name="Subtitle 2"/>
          <p:cNvSpPr>
            <a:spLocks noGrp="1"/>
          </p:cNvSpPr>
          <p:nvPr>
            <p:ph type="subTitle" idx="1" hasCustomPrompt="1"/>
          </p:nvPr>
        </p:nvSpPr>
        <p:spPr>
          <a:xfrm>
            <a:off x="1524000" y="3602038"/>
            <a:ext cx="9144000" cy="1655762"/>
          </a:xfrm>
        </p:spPr>
        <p:txBody>
          <a:bodyPr/>
          <a:lstStyle>
            <a:lvl1pPr marL="0" indent="0" algn="l">
              <a:buNone/>
              <a:defRPr sz="2400">
                <a:solidFill>
                  <a:srgbClr val="58585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Subject (if part of a series or recurring event)</a:t>
            </a:r>
            <a:br>
              <a:rPr lang="en-US" dirty="0"/>
            </a:br>
            <a:r>
              <a:rPr lang="en-US" dirty="0"/>
              <a:t>Date of presentation (Month DD, YYYY)</a:t>
            </a:r>
            <a:br>
              <a:rPr lang="en-US" dirty="0"/>
            </a:br>
            <a:r>
              <a:rPr lang="en-US" dirty="0"/>
              <a:t>Other Info/Guest Speaker(s)</a:t>
            </a:r>
          </a:p>
        </p:txBody>
      </p:sp>
      <p:sp>
        <p:nvSpPr>
          <p:cNvPr id="6" name="Slide Number Placeholder 5"/>
          <p:cNvSpPr>
            <a:spLocks noGrp="1"/>
          </p:cNvSpPr>
          <p:nvPr>
            <p:ph type="sldNum" sz="quarter" idx="12"/>
          </p:nvPr>
        </p:nvSpPr>
        <p:spPr/>
        <p:txBody>
          <a:bodyPr/>
          <a:lstStyle>
            <a:lvl1pPr algn="ctr">
              <a:defRPr/>
            </a:lvl1pPr>
          </a:lstStyle>
          <a:p>
            <a:fld id="{953D466F-0B71-3646-A63E-72276CFD0D9A}" type="slidenum">
              <a:rPr lang="en-US" smtClean="0"/>
              <a:pPr/>
              <a:t>‹#›</a:t>
            </a:fld>
            <a:endParaRPr lang="en-US"/>
          </a:p>
        </p:txBody>
      </p:sp>
      <p:sp>
        <p:nvSpPr>
          <p:cNvPr id="4" name="Rectangle 3">
            <a:extLst>
              <a:ext uri="{FF2B5EF4-FFF2-40B4-BE49-F238E27FC236}">
                <a16:creationId xmlns:a16="http://schemas.microsoft.com/office/drawing/2014/main" id="{B8B4D225-8989-4F4E-A522-F1FF9C72558E}"/>
              </a:ext>
            </a:extLst>
          </p:cNvPr>
          <p:cNvSpPr/>
          <p:nvPr userDrawn="1"/>
        </p:nvSpPr>
        <p:spPr>
          <a:xfrm>
            <a:off x="8305800" y="6172200"/>
            <a:ext cx="3810000" cy="5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3A958773-2C42-4129-B5A5-DA471F398E69}"/>
              </a:ext>
            </a:extLst>
          </p:cNvPr>
          <p:cNvPicPr>
            <a:picLocks noChangeAspect="1"/>
          </p:cNvPicPr>
          <p:nvPr userDrawn="1"/>
        </p:nvPicPr>
        <p:blipFill rotWithShape="1">
          <a:blip r:embed="rId2"/>
          <a:srcRect l="44515"/>
          <a:stretch/>
        </p:blipFill>
        <p:spPr>
          <a:xfrm>
            <a:off x="10426890" y="5972001"/>
            <a:ext cx="1752600" cy="908119"/>
          </a:xfrm>
          <a:prstGeom prst="rect">
            <a:avLst/>
          </a:prstGeom>
        </p:spPr>
      </p:pic>
      <p:pic>
        <p:nvPicPr>
          <p:cNvPr id="7" name="Picture 6" descr="Graphical user interface, logo&#10;&#10;Description automatically generated">
            <a:extLst>
              <a:ext uri="{FF2B5EF4-FFF2-40B4-BE49-F238E27FC236}">
                <a16:creationId xmlns:a16="http://schemas.microsoft.com/office/drawing/2014/main" id="{5882181E-CB97-4E6F-AF94-585FA61A4B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0953" y="6009341"/>
            <a:ext cx="3889376" cy="833437"/>
          </a:xfrm>
          <a:prstGeom prst="rect">
            <a:avLst/>
          </a:prstGeom>
        </p:spPr>
      </p:pic>
      <p:pic>
        <p:nvPicPr>
          <p:cNvPr id="8" name="Graphic 7">
            <a:hlinkClick r:id="rId4"/>
            <a:extLst>
              <a:ext uri="{FF2B5EF4-FFF2-40B4-BE49-F238E27FC236}">
                <a16:creationId xmlns:a16="http://schemas.microsoft.com/office/drawing/2014/main" id="{C0FB8206-FAD6-43B0-87BB-5B6E69E013E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5650" y="6278686"/>
            <a:ext cx="400050" cy="400050"/>
          </a:xfrm>
          <a:prstGeom prst="rect">
            <a:avLst/>
          </a:prstGeom>
        </p:spPr>
      </p:pic>
      <p:pic>
        <p:nvPicPr>
          <p:cNvPr id="9" name="Graphic 8">
            <a:hlinkClick r:id="rId7"/>
            <a:extLst>
              <a:ext uri="{FF2B5EF4-FFF2-40B4-BE49-F238E27FC236}">
                <a16:creationId xmlns:a16="http://schemas.microsoft.com/office/drawing/2014/main" id="{4C1523C8-0CE7-4D17-8DAD-8B11FDC6D63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8127" y="6278686"/>
            <a:ext cx="400050" cy="400050"/>
          </a:xfrm>
          <a:prstGeom prst="rect">
            <a:avLst/>
          </a:prstGeom>
        </p:spPr>
      </p:pic>
      <p:pic>
        <p:nvPicPr>
          <p:cNvPr id="10" name="Graphic 9">
            <a:hlinkClick r:id="rId10"/>
            <a:extLst>
              <a:ext uri="{FF2B5EF4-FFF2-40B4-BE49-F238E27FC236}">
                <a16:creationId xmlns:a16="http://schemas.microsoft.com/office/drawing/2014/main" id="{F2C0C45D-46EB-4E88-B928-40A47D7F968F}"/>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562763" y="6278685"/>
            <a:ext cx="400051" cy="400051"/>
          </a:xfrm>
          <a:prstGeom prst="rect">
            <a:avLst/>
          </a:prstGeom>
        </p:spPr>
      </p:pic>
    </p:spTree>
    <p:extLst>
      <p:ext uri="{BB962C8B-B14F-4D97-AF65-F5344CB8AC3E}">
        <p14:creationId xmlns:p14="http://schemas.microsoft.com/office/powerpoint/2010/main" val="4196344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HQIC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l">
              <a:defRPr sz="4500"/>
            </a:lvl1pPr>
          </a:lstStyle>
          <a:p>
            <a:r>
              <a:rPr lang="en-US" dirty="0"/>
              <a:t>Title/Series/Recurring Event</a:t>
            </a:r>
          </a:p>
        </p:txBody>
      </p:sp>
      <p:sp>
        <p:nvSpPr>
          <p:cNvPr id="3" name="Subtitle 2"/>
          <p:cNvSpPr>
            <a:spLocks noGrp="1"/>
          </p:cNvSpPr>
          <p:nvPr>
            <p:ph type="subTitle" idx="1" hasCustomPrompt="1"/>
          </p:nvPr>
        </p:nvSpPr>
        <p:spPr>
          <a:xfrm>
            <a:off x="1524000" y="3602038"/>
            <a:ext cx="9144000" cy="1655762"/>
          </a:xfrm>
        </p:spPr>
        <p:txBody>
          <a:bodyPr/>
          <a:lstStyle>
            <a:lvl1pPr marL="0" indent="0" algn="l">
              <a:buNone/>
              <a:defRPr sz="2400">
                <a:solidFill>
                  <a:srgbClr val="58585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Subject (if part of a series or recurring event)</a:t>
            </a:r>
            <a:br>
              <a:rPr lang="en-US" dirty="0"/>
            </a:br>
            <a:r>
              <a:rPr lang="en-US" dirty="0"/>
              <a:t>Date of presentation (Month DD, YYYY)</a:t>
            </a:r>
            <a:br>
              <a:rPr lang="en-US" dirty="0"/>
            </a:br>
            <a:r>
              <a:rPr lang="en-US" dirty="0"/>
              <a:t>Other Info/Guest Speaker(s)</a:t>
            </a:r>
          </a:p>
        </p:txBody>
      </p:sp>
      <p:sp>
        <p:nvSpPr>
          <p:cNvPr id="6" name="Slide Number Placeholder 5"/>
          <p:cNvSpPr>
            <a:spLocks noGrp="1"/>
          </p:cNvSpPr>
          <p:nvPr>
            <p:ph type="sldNum" sz="quarter" idx="12"/>
          </p:nvPr>
        </p:nvSpPr>
        <p:spPr/>
        <p:txBody>
          <a:bodyPr/>
          <a:lstStyle>
            <a:lvl1pPr algn="ctr">
              <a:defRPr/>
            </a:lvl1pPr>
          </a:lstStyle>
          <a:p>
            <a:fld id="{953D466F-0B71-3646-A63E-72276CFD0D9A}" type="slidenum">
              <a:rPr lang="en-US" smtClean="0"/>
              <a:pPr/>
              <a:t>‹#›</a:t>
            </a:fld>
            <a:endParaRPr lang="en-US"/>
          </a:p>
        </p:txBody>
      </p:sp>
      <p:sp>
        <p:nvSpPr>
          <p:cNvPr id="4" name="Rectangle 3">
            <a:extLst>
              <a:ext uri="{FF2B5EF4-FFF2-40B4-BE49-F238E27FC236}">
                <a16:creationId xmlns:a16="http://schemas.microsoft.com/office/drawing/2014/main" id="{B8B4D225-8989-4F4E-A522-F1FF9C72558E}"/>
              </a:ext>
            </a:extLst>
          </p:cNvPr>
          <p:cNvSpPr/>
          <p:nvPr userDrawn="1"/>
        </p:nvSpPr>
        <p:spPr>
          <a:xfrm>
            <a:off x="8305800" y="6172200"/>
            <a:ext cx="3810000" cy="5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logo&#10;&#10;Description automatically generated">
            <a:extLst>
              <a:ext uri="{FF2B5EF4-FFF2-40B4-BE49-F238E27FC236}">
                <a16:creationId xmlns:a16="http://schemas.microsoft.com/office/drawing/2014/main" id="{5882181E-CB97-4E6F-AF94-585FA61A4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0341" y="5997887"/>
            <a:ext cx="3889376" cy="833437"/>
          </a:xfrm>
          <a:prstGeom prst="rect">
            <a:avLst/>
          </a:prstGeom>
        </p:spPr>
      </p:pic>
      <p:pic>
        <p:nvPicPr>
          <p:cNvPr id="8" name="Graphic 7">
            <a:hlinkClick r:id="rId3"/>
            <a:extLst>
              <a:ext uri="{FF2B5EF4-FFF2-40B4-BE49-F238E27FC236}">
                <a16:creationId xmlns:a16="http://schemas.microsoft.com/office/drawing/2014/main" id="{C0FB8206-FAD6-43B0-87BB-5B6E69E013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5650" y="6278686"/>
            <a:ext cx="400050" cy="400050"/>
          </a:xfrm>
          <a:prstGeom prst="rect">
            <a:avLst/>
          </a:prstGeom>
        </p:spPr>
      </p:pic>
      <p:pic>
        <p:nvPicPr>
          <p:cNvPr id="9" name="Graphic 8">
            <a:hlinkClick r:id="rId6"/>
            <a:extLst>
              <a:ext uri="{FF2B5EF4-FFF2-40B4-BE49-F238E27FC236}">
                <a16:creationId xmlns:a16="http://schemas.microsoft.com/office/drawing/2014/main" id="{4C1523C8-0CE7-4D17-8DAD-8B11FDC6D63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8127" y="6278686"/>
            <a:ext cx="400050" cy="400050"/>
          </a:xfrm>
          <a:prstGeom prst="rect">
            <a:avLst/>
          </a:prstGeom>
        </p:spPr>
      </p:pic>
      <p:pic>
        <p:nvPicPr>
          <p:cNvPr id="10" name="Graphic 9">
            <a:hlinkClick r:id="rId9"/>
            <a:extLst>
              <a:ext uri="{FF2B5EF4-FFF2-40B4-BE49-F238E27FC236}">
                <a16:creationId xmlns:a16="http://schemas.microsoft.com/office/drawing/2014/main" id="{F2C0C45D-46EB-4E88-B928-40A47D7F968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562763" y="6278685"/>
            <a:ext cx="400051" cy="400051"/>
          </a:xfrm>
          <a:prstGeom prst="rect">
            <a:avLst/>
          </a:prstGeom>
        </p:spPr>
      </p:pic>
      <p:pic>
        <p:nvPicPr>
          <p:cNvPr id="12" name="Graphic 11">
            <a:extLst>
              <a:ext uri="{FF2B5EF4-FFF2-40B4-BE49-F238E27FC236}">
                <a16:creationId xmlns:a16="http://schemas.microsoft.com/office/drawing/2014/main" id="{C039CF2B-802A-4AB5-AB2C-6ECF683DF24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177283" y="6199324"/>
            <a:ext cx="1851020" cy="510626"/>
          </a:xfrm>
          <a:prstGeom prst="rect">
            <a:avLst/>
          </a:prstGeom>
        </p:spPr>
      </p:pic>
    </p:spTree>
    <p:extLst>
      <p:ext uri="{BB962C8B-B14F-4D97-AF65-F5344CB8AC3E}">
        <p14:creationId xmlns:p14="http://schemas.microsoft.com/office/powerpoint/2010/main" val="12587722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436F6D-A50F-DB40-75AF-1D6F065390F5}"/>
              </a:ext>
            </a:extLst>
          </p:cNvPr>
          <p:cNvSpPr>
            <a:spLocks noGrp="1"/>
          </p:cNvSpPr>
          <p:nvPr>
            <p:ph type="sldNum" sz="quarter" idx="10"/>
          </p:nvPr>
        </p:nvSpPr>
        <p:spPr/>
        <p:txBody>
          <a:bodyPr/>
          <a:lstStyle/>
          <a:p>
            <a:fld id="{953D466F-0B71-3646-A63E-72276CFD0D9A}" type="slidenum">
              <a:rPr lang="en-US" smtClean="0"/>
              <a:pPr/>
              <a:t>‹#›</a:t>
            </a:fld>
            <a:endParaRPr lang="en-US"/>
          </a:p>
        </p:txBody>
      </p:sp>
      <p:pic>
        <p:nvPicPr>
          <p:cNvPr id="6" name="Graphic 5" descr="Chat bubble with solid fill">
            <a:extLst>
              <a:ext uri="{FF2B5EF4-FFF2-40B4-BE49-F238E27FC236}">
                <a16:creationId xmlns:a16="http://schemas.microsoft.com/office/drawing/2014/main" id="{1469BDD6-6717-1104-584B-699DC0F7DF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0" y="129768"/>
            <a:ext cx="2286000" cy="2286000"/>
          </a:xfrm>
          <a:prstGeom prst="rect">
            <a:avLst/>
          </a:prstGeom>
        </p:spPr>
      </p:pic>
      <p:sp>
        <p:nvSpPr>
          <p:cNvPr id="7" name="TextBox 6">
            <a:extLst>
              <a:ext uri="{FF2B5EF4-FFF2-40B4-BE49-F238E27FC236}">
                <a16:creationId xmlns:a16="http://schemas.microsoft.com/office/drawing/2014/main" id="{8138024A-1523-001D-F13C-B59E8EA9F1FB}"/>
              </a:ext>
            </a:extLst>
          </p:cNvPr>
          <p:cNvSpPr txBox="1"/>
          <p:nvPr userDrawn="1"/>
        </p:nvSpPr>
        <p:spPr>
          <a:xfrm>
            <a:off x="838200" y="3195952"/>
            <a:ext cx="10515600" cy="2508379"/>
          </a:xfrm>
          <a:prstGeom prst="rect">
            <a:avLst/>
          </a:prstGeom>
          <a:noFill/>
        </p:spPr>
        <p:txBody>
          <a:bodyPr wrap="square">
            <a:spAutoFit/>
          </a:bodyPr>
          <a:lstStyle/>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Using Chat, please enter your name and organization.</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How to use Chat:</a:t>
            </a:r>
          </a:p>
          <a:p>
            <a:pPr marL="640080" marR="0" lvl="1" indent="-274320" algn="l" defTabSz="6858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Click on the Chat icon.</a:t>
            </a:r>
          </a:p>
          <a:p>
            <a:pPr marL="640080" marR="0" lvl="1" indent="-274320" algn="l" defTabSz="6858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Select who you want to send your message to (individual or everyone).</a:t>
            </a:r>
          </a:p>
          <a:p>
            <a:pPr marL="640080" marR="0" lvl="1" indent="-274320" algn="l" defTabSz="6858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Type and send your message.</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Please use Chat to submit questions for our speakers.</a:t>
            </a:r>
          </a:p>
        </p:txBody>
      </p:sp>
      <p:sp>
        <p:nvSpPr>
          <p:cNvPr id="8" name="TextBox 7">
            <a:extLst>
              <a:ext uri="{FF2B5EF4-FFF2-40B4-BE49-F238E27FC236}">
                <a16:creationId xmlns:a16="http://schemas.microsoft.com/office/drawing/2014/main" id="{68C56DA4-6D99-4D02-B5A6-B5F8B4DE3EFC}"/>
              </a:ext>
            </a:extLst>
          </p:cNvPr>
          <p:cNvSpPr txBox="1"/>
          <p:nvPr userDrawn="1"/>
        </p:nvSpPr>
        <p:spPr>
          <a:xfrm>
            <a:off x="838200" y="2451447"/>
            <a:ext cx="10515600"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09DDC"/>
                </a:solidFill>
                <a:effectLst/>
                <a:uLnTx/>
                <a:uFillTx/>
                <a:latin typeface="Century Gothic" panose="020B0502020202020204" pitchFamily="34" charset="0"/>
                <a:ea typeface="+mj-ea"/>
                <a:cs typeface="+mj-cs"/>
              </a:rPr>
              <a:t>Welcome! We will get started momentarily.</a:t>
            </a:r>
            <a:endParaRPr kumimoji="0" lang="en-US" sz="2400" b="0" i="0" u="none" strike="noStrike" kern="1200" cap="none" spc="0" normalizeH="0" baseline="0" noProof="0" dirty="0">
              <a:ln>
                <a:noFill/>
              </a:ln>
              <a:solidFill>
                <a:srgbClr val="59595B"/>
              </a:solidFill>
              <a:effectLst/>
              <a:uLnTx/>
              <a:uFillTx/>
              <a:latin typeface="Calibri"/>
              <a:ea typeface="+mn-ea"/>
              <a:cs typeface="+mn-cs"/>
            </a:endParaRPr>
          </a:p>
        </p:txBody>
      </p:sp>
    </p:spTree>
    <p:extLst>
      <p:ext uri="{BB962C8B-B14F-4D97-AF65-F5344CB8AC3E}">
        <p14:creationId xmlns:p14="http://schemas.microsoft.com/office/powerpoint/2010/main" val="16883355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Enrollmen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5DD9B7-985B-C81E-F954-9653B57A102C}"/>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Enrollment Now Open!</a:t>
            </a:r>
          </a:p>
        </p:txBody>
      </p:sp>
      <p:sp>
        <p:nvSpPr>
          <p:cNvPr id="5" name="Rectangle 4">
            <a:extLst>
              <a:ext uri="{FF2B5EF4-FFF2-40B4-BE49-F238E27FC236}">
                <a16:creationId xmlns:a16="http://schemas.microsoft.com/office/drawing/2014/main" id="{93FD7A7B-BC00-417E-02D0-CFDD1FDBCE77}"/>
              </a:ext>
            </a:extLst>
          </p:cNvPr>
          <p:cNvSpPr/>
          <p:nvPr userDrawn="1"/>
        </p:nvSpPr>
        <p:spPr>
          <a:xfrm>
            <a:off x="7703070" y="0"/>
            <a:ext cx="4488930" cy="685800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9" descr="Icon&#10;&#10;Description automatically generated">
            <a:hlinkClick r:id="rId2"/>
            <a:extLst>
              <a:ext uri="{FF2B5EF4-FFF2-40B4-BE49-F238E27FC236}">
                <a16:creationId xmlns:a16="http://schemas.microsoft.com/office/drawing/2014/main" id="{3E512749-C74F-FFE1-35A6-4EEB940A99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04456" y="4803324"/>
            <a:ext cx="2110338" cy="45720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C904490B-248F-1F77-6946-C7D3B5512117}"/>
              </a:ext>
            </a:extLst>
          </p:cNvPr>
          <p:cNvSpPr txBox="1"/>
          <p:nvPr userDrawn="1"/>
        </p:nvSpPr>
        <p:spPr>
          <a:xfrm>
            <a:off x="838199" y="1103165"/>
            <a:ext cx="6042853" cy="3462615"/>
          </a:xfrm>
          <a:prstGeom prst="rect">
            <a:avLst/>
          </a:prstGeom>
          <a:noFill/>
        </p:spPr>
        <p:txBody>
          <a:bodyPr wrap="square" numCol="1" rtlCol="0">
            <a:spAutoFit/>
          </a:bodyPr>
          <a:lstStyle/>
          <a:p>
            <a:pPr>
              <a:lnSpc>
                <a:spcPct val="110000"/>
              </a:lnSpc>
            </a:pPr>
            <a:r>
              <a:rPr lang="en-US" sz="2000" b="1" dirty="0">
                <a:solidFill>
                  <a:schemeClr val="accent2"/>
                </a:solidFill>
                <a:latin typeface="Century Gothic" panose="020B0502020202020204" pitchFamily="34" charset="0"/>
              </a:rPr>
              <a:t>About Us</a:t>
            </a:r>
          </a:p>
          <a:p>
            <a:pPr>
              <a:lnSpc>
                <a:spcPct val="110000"/>
              </a:lnSpc>
            </a:pPr>
            <a:r>
              <a:rPr lang="en-US" dirty="0">
                <a:solidFill>
                  <a:srgbClr val="59595B"/>
                </a:solidFill>
              </a:rPr>
              <a:t>Telligen QI Connect™ is a network of partners working on healthcare quality improvement initiatives that are data-driven and locally-tailored to improve healthcare quality and outcomes by implementing and </a:t>
            </a:r>
            <a:r>
              <a:rPr lang="en-US" dirty="0"/>
              <a:t>spreading evidence-based and best practices. </a:t>
            </a:r>
          </a:p>
          <a:p>
            <a:pPr>
              <a:lnSpc>
                <a:spcPct val="110000"/>
              </a:lnSpc>
            </a:pPr>
            <a:endParaRPr lang="en-US" dirty="0"/>
          </a:p>
          <a:p>
            <a:pPr>
              <a:lnSpc>
                <a:spcPct val="110000"/>
              </a:lnSpc>
            </a:pPr>
            <a:r>
              <a:rPr lang="en-US" dirty="0"/>
              <a:t>Telligen QI Connect™ is operated by Telligen, which is funded by the Centers for Medicare &amp; Medicaid Services (CMS) to serve as a Quality Innovation Network-Quality Improvement Organization (QIN-QIO).</a:t>
            </a:r>
          </a:p>
        </p:txBody>
      </p:sp>
      <p:sp>
        <p:nvSpPr>
          <p:cNvPr id="8" name="TextBox 7">
            <a:extLst>
              <a:ext uri="{FF2B5EF4-FFF2-40B4-BE49-F238E27FC236}">
                <a16:creationId xmlns:a16="http://schemas.microsoft.com/office/drawing/2014/main" id="{38A86044-969B-1051-0877-A7D6E7521DE2}"/>
              </a:ext>
            </a:extLst>
          </p:cNvPr>
          <p:cNvSpPr txBox="1"/>
          <p:nvPr userDrawn="1"/>
        </p:nvSpPr>
        <p:spPr>
          <a:xfrm>
            <a:off x="838198" y="6412468"/>
            <a:ext cx="6042853" cy="369332"/>
          </a:xfrm>
          <a:prstGeom prst="rect">
            <a:avLst/>
          </a:prstGeom>
          <a:noFill/>
        </p:spPr>
        <p:txBody>
          <a:bodyPr wrap="square" rtlCol="0">
            <a:spAutoFit/>
          </a:bodyPr>
          <a:lstStyle/>
          <a:p>
            <a:pPr algn="ctr"/>
            <a:r>
              <a:rPr lang="en-US" dirty="0">
                <a:solidFill>
                  <a:srgbClr val="59595B"/>
                </a:solidFill>
                <a:hlinkClick r:id="rId4">
                  <a:extLst>
                    <a:ext uri="{A12FA001-AC4F-418D-AE19-62706E023703}">
                      <ahyp:hlinkClr xmlns:ahyp="http://schemas.microsoft.com/office/drawing/2018/hyperlinkcolor" val="tx"/>
                    </a:ext>
                  </a:extLst>
                </a:hlinkClick>
              </a:rPr>
              <a:t>www.telligenqiconnect.com</a:t>
            </a:r>
            <a:r>
              <a:rPr lang="en-US" dirty="0">
                <a:solidFill>
                  <a:schemeClr val="accent3"/>
                </a:solidFill>
              </a:rPr>
              <a:t> </a:t>
            </a:r>
            <a:r>
              <a:rPr lang="en-US" b="1" dirty="0">
                <a:solidFill>
                  <a:schemeClr val="accent3"/>
                </a:solidFill>
              </a:rPr>
              <a:t>|</a:t>
            </a:r>
            <a:r>
              <a:rPr lang="en-US" dirty="0">
                <a:solidFill>
                  <a:schemeClr val="accent3"/>
                </a:solidFill>
              </a:rPr>
              <a:t> </a:t>
            </a:r>
            <a:r>
              <a:rPr lang="en-US" dirty="0">
                <a:solidFill>
                  <a:srgbClr val="59595B"/>
                </a:solidFill>
                <a:hlinkClick r:id="rId5">
                  <a:extLst>
                    <a:ext uri="{A12FA001-AC4F-418D-AE19-62706E023703}">
                      <ahyp:hlinkClr xmlns:ahyp="http://schemas.microsoft.com/office/drawing/2018/hyperlinkcolor" val="tx"/>
                    </a:ext>
                  </a:extLst>
                </a:hlinkClick>
              </a:rPr>
              <a:t>QIConnect@telligen.com</a:t>
            </a:r>
            <a:endParaRPr lang="en-US" dirty="0">
              <a:solidFill>
                <a:srgbClr val="59595B"/>
              </a:solidFill>
            </a:endParaRPr>
          </a:p>
        </p:txBody>
      </p:sp>
      <p:sp>
        <p:nvSpPr>
          <p:cNvPr id="9" name="Oval 8">
            <a:extLst>
              <a:ext uri="{FF2B5EF4-FFF2-40B4-BE49-F238E27FC236}">
                <a16:creationId xmlns:a16="http://schemas.microsoft.com/office/drawing/2014/main" id="{F1739BF5-EDB8-020D-6830-289C61062139}"/>
              </a:ext>
            </a:extLst>
          </p:cNvPr>
          <p:cNvSpPr/>
          <p:nvPr userDrawn="1"/>
        </p:nvSpPr>
        <p:spPr>
          <a:xfrm>
            <a:off x="7016545" y="474433"/>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0139EF31-B242-07DB-82F6-2FC34CE6317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67026" y="633028"/>
            <a:ext cx="1143000" cy="1143000"/>
          </a:xfrm>
          <a:prstGeom prst="rect">
            <a:avLst/>
          </a:prstGeom>
        </p:spPr>
      </p:pic>
      <p:sp>
        <p:nvSpPr>
          <p:cNvPr id="11" name="Oval 10">
            <a:extLst>
              <a:ext uri="{FF2B5EF4-FFF2-40B4-BE49-F238E27FC236}">
                <a16:creationId xmlns:a16="http://schemas.microsoft.com/office/drawing/2014/main" id="{0DC923CF-03E3-6100-5BD7-7CCD5835D6D5}"/>
              </a:ext>
            </a:extLst>
          </p:cNvPr>
          <p:cNvSpPr/>
          <p:nvPr userDrawn="1"/>
        </p:nvSpPr>
        <p:spPr>
          <a:xfrm>
            <a:off x="6963760" y="2761555"/>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1955B2D-7590-E7E6-756C-119CF49736B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31571" y="2971800"/>
            <a:ext cx="1163324" cy="1071483"/>
          </a:xfrm>
          <a:prstGeom prst="rect">
            <a:avLst/>
          </a:prstGeom>
        </p:spPr>
      </p:pic>
      <p:sp>
        <p:nvSpPr>
          <p:cNvPr id="13" name="TextBox 12">
            <a:extLst>
              <a:ext uri="{FF2B5EF4-FFF2-40B4-BE49-F238E27FC236}">
                <a16:creationId xmlns:a16="http://schemas.microsoft.com/office/drawing/2014/main" id="{5A211D60-3BB8-3758-61D2-E88E5427DC72}"/>
              </a:ext>
            </a:extLst>
          </p:cNvPr>
          <p:cNvSpPr txBox="1"/>
          <p:nvPr userDrawn="1"/>
        </p:nvSpPr>
        <p:spPr>
          <a:xfrm>
            <a:off x="8650982" y="663735"/>
            <a:ext cx="3001600" cy="1200329"/>
          </a:xfrm>
          <a:prstGeom prst="rect">
            <a:avLst/>
          </a:prstGeom>
          <a:noFill/>
        </p:spPr>
        <p:txBody>
          <a:bodyPr wrap="square" rtlCol="0">
            <a:spAutoFit/>
          </a:bodyPr>
          <a:lstStyle/>
          <a:p>
            <a:r>
              <a:rPr lang="en-US" sz="3600" b="0" i="0" u="none" strike="noStrike" baseline="30000" dirty="0"/>
              <a:t>Receive one-on-one technical assistance tailored to your needs</a:t>
            </a:r>
          </a:p>
        </p:txBody>
      </p:sp>
      <p:sp>
        <p:nvSpPr>
          <p:cNvPr id="14" name="TextBox 13">
            <a:extLst>
              <a:ext uri="{FF2B5EF4-FFF2-40B4-BE49-F238E27FC236}">
                <a16:creationId xmlns:a16="http://schemas.microsoft.com/office/drawing/2014/main" id="{7AB84411-2949-360A-CF58-D59D164727B1}"/>
              </a:ext>
            </a:extLst>
          </p:cNvPr>
          <p:cNvSpPr txBox="1"/>
          <p:nvPr userDrawn="1"/>
        </p:nvSpPr>
        <p:spPr>
          <a:xfrm>
            <a:off x="8683639" y="2791372"/>
            <a:ext cx="3001600" cy="1569660"/>
          </a:xfrm>
          <a:prstGeom prst="rect">
            <a:avLst/>
          </a:prstGeom>
          <a:noFill/>
        </p:spPr>
        <p:txBody>
          <a:bodyPr wrap="square" rtlCol="0">
            <a:spAutoFit/>
          </a:bodyPr>
          <a:lstStyle/>
          <a:p>
            <a:r>
              <a:rPr lang="en-US" sz="3600" b="0" i="0" u="none" strike="noStrike" baseline="30000" dirty="0"/>
              <a:t>Collaborate with over 6,000 partners across Colorado, Iowa, Illinois and Oklahoma</a:t>
            </a:r>
          </a:p>
        </p:txBody>
      </p:sp>
      <p:sp>
        <p:nvSpPr>
          <p:cNvPr id="15" name="TextBox 14">
            <a:extLst>
              <a:ext uri="{FF2B5EF4-FFF2-40B4-BE49-F238E27FC236}">
                <a16:creationId xmlns:a16="http://schemas.microsoft.com/office/drawing/2014/main" id="{63354378-4192-2AFA-6E95-5CD43DCB9C40}"/>
              </a:ext>
            </a:extLst>
          </p:cNvPr>
          <p:cNvSpPr txBox="1"/>
          <p:nvPr userDrawn="1"/>
        </p:nvSpPr>
        <p:spPr>
          <a:xfrm>
            <a:off x="8689293" y="4967164"/>
            <a:ext cx="3079806" cy="1569660"/>
          </a:xfrm>
          <a:prstGeom prst="rect">
            <a:avLst/>
          </a:prstGeom>
          <a:noFill/>
        </p:spPr>
        <p:txBody>
          <a:bodyPr wrap="square" rtlCol="0">
            <a:spAutoFit/>
          </a:bodyPr>
          <a:lstStyle/>
          <a:p>
            <a:r>
              <a:rPr lang="en-US" sz="3600" b="0" i="0" u="none" strike="noStrike" baseline="30000" dirty="0"/>
              <a:t>Access on-demand trainings and resources at </a:t>
            </a:r>
            <a:r>
              <a:rPr lang="en-US" sz="3600" b="1" i="0" u="none" strike="noStrike" baseline="30000" dirty="0"/>
              <a:t>no cost </a:t>
            </a:r>
            <a:r>
              <a:rPr lang="en-US" sz="3600" b="0" i="0" u="none" strike="noStrike" baseline="30000" dirty="0"/>
              <a:t>to you or your organization</a:t>
            </a:r>
          </a:p>
        </p:txBody>
      </p:sp>
      <p:sp>
        <p:nvSpPr>
          <p:cNvPr id="16" name="Oval 15">
            <a:extLst>
              <a:ext uri="{FF2B5EF4-FFF2-40B4-BE49-F238E27FC236}">
                <a16:creationId xmlns:a16="http://schemas.microsoft.com/office/drawing/2014/main" id="{49FD337E-E303-B824-71E4-6A90D11F3212}"/>
              </a:ext>
            </a:extLst>
          </p:cNvPr>
          <p:cNvSpPr/>
          <p:nvPr userDrawn="1"/>
        </p:nvSpPr>
        <p:spPr>
          <a:xfrm>
            <a:off x="6989053" y="4870454"/>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Graphical user interface, application&#10;&#10;Description automatically generated">
            <a:extLst>
              <a:ext uri="{FF2B5EF4-FFF2-40B4-BE49-F238E27FC236}">
                <a16:creationId xmlns:a16="http://schemas.microsoft.com/office/drawing/2014/main" id="{B9A97F4C-8833-4E2A-C103-8D3B2483B54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b="10628"/>
          <a:stretch/>
        </p:blipFill>
        <p:spPr>
          <a:xfrm>
            <a:off x="669371" y="5334000"/>
            <a:ext cx="6380506" cy="914400"/>
          </a:xfrm>
          <a:prstGeom prst="rect">
            <a:avLst/>
          </a:prstGeom>
        </p:spPr>
      </p:pic>
      <p:pic>
        <p:nvPicPr>
          <p:cNvPr id="18" name="Picture 17" descr="Shape&#10;&#10;Description automatically generated">
            <a:extLst>
              <a:ext uri="{FF2B5EF4-FFF2-40B4-BE49-F238E27FC236}">
                <a16:creationId xmlns:a16="http://schemas.microsoft.com/office/drawing/2014/main" id="{8C432629-8B19-2951-CF56-825E182F451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31571" y="5127692"/>
            <a:ext cx="1097280" cy="1097280"/>
          </a:xfrm>
          <a:prstGeom prst="rect">
            <a:avLst/>
          </a:prstGeom>
        </p:spPr>
      </p:pic>
    </p:spTree>
    <p:extLst>
      <p:ext uri="{BB962C8B-B14F-4D97-AF65-F5344CB8AC3E}">
        <p14:creationId xmlns:p14="http://schemas.microsoft.com/office/powerpoint/2010/main" val="3782445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2BFE-1F74-4D7D-ABC8-4612E5E8A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100272-2CBA-40E4-B63E-2010D683A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9ECBB-3401-47E0-9BDC-C4F3A48FDF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EE9D0D-19DC-4EB8-AF9B-09964DA45522}"/>
              </a:ext>
            </a:extLst>
          </p:cNvPr>
          <p:cNvSpPr>
            <a:spLocks noGrp="1"/>
          </p:cNvSpPr>
          <p:nvPr>
            <p:ph type="dt" sz="half" idx="10"/>
          </p:nvPr>
        </p:nvSpPr>
        <p:spPr/>
        <p:txBody>
          <a:bodyPr/>
          <a:lstStyle/>
          <a:p>
            <a:fld id="{ED4061B8-6649-4874-B389-2F343FA08CC6}" type="datetime1">
              <a:rPr lang="en-US" smtClean="0"/>
              <a:t>12/9/2022</a:t>
            </a:fld>
            <a:endParaRPr lang="en-US" dirty="0"/>
          </a:p>
        </p:txBody>
      </p:sp>
      <p:sp>
        <p:nvSpPr>
          <p:cNvPr id="6" name="Footer Placeholder 5">
            <a:extLst>
              <a:ext uri="{FF2B5EF4-FFF2-40B4-BE49-F238E27FC236}">
                <a16:creationId xmlns:a16="http://schemas.microsoft.com/office/drawing/2014/main" id="{6CE1FC16-B9C2-403B-B2E3-16430B586D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9B036D-E8D3-4113-A515-70B659DED588}"/>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4239680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Enrollment - QR Co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5DD9B7-985B-C81E-F954-9653B57A102C}"/>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Enrollment Now Open!</a:t>
            </a:r>
          </a:p>
        </p:txBody>
      </p:sp>
      <p:sp>
        <p:nvSpPr>
          <p:cNvPr id="5" name="Rectangle 4">
            <a:extLst>
              <a:ext uri="{FF2B5EF4-FFF2-40B4-BE49-F238E27FC236}">
                <a16:creationId xmlns:a16="http://schemas.microsoft.com/office/drawing/2014/main" id="{93FD7A7B-BC00-417E-02D0-CFDD1FDBCE77}"/>
              </a:ext>
            </a:extLst>
          </p:cNvPr>
          <p:cNvSpPr/>
          <p:nvPr userDrawn="1"/>
        </p:nvSpPr>
        <p:spPr>
          <a:xfrm>
            <a:off x="7703070" y="0"/>
            <a:ext cx="4488930" cy="685800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04490B-248F-1F77-6946-C7D3B5512117}"/>
              </a:ext>
            </a:extLst>
          </p:cNvPr>
          <p:cNvSpPr txBox="1"/>
          <p:nvPr userDrawn="1"/>
        </p:nvSpPr>
        <p:spPr>
          <a:xfrm>
            <a:off x="838199" y="1103165"/>
            <a:ext cx="6042853" cy="3462615"/>
          </a:xfrm>
          <a:prstGeom prst="rect">
            <a:avLst/>
          </a:prstGeom>
          <a:noFill/>
        </p:spPr>
        <p:txBody>
          <a:bodyPr wrap="square" numCol="1" rtlCol="0">
            <a:spAutoFit/>
          </a:bodyPr>
          <a:lstStyle/>
          <a:p>
            <a:pPr>
              <a:lnSpc>
                <a:spcPct val="110000"/>
              </a:lnSpc>
            </a:pPr>
            <a:r>
              <a:rPr lang="en-US" sz="2000" b="1" dirty="0">
                <a:solidFill>
                  <a:schemeClr val="accent2"/>
                </a:solidFill>
                <a:latin typeface="Century Gothic" panose="020B0502020202020204" pitchFamily="34" charset="0"/>
              </a:rPr>
              <a:t>About Us</a:t>
            </a:r>
          </a:p>
          <a:p>
            <a:pPr>
              <a:lnSpc>
                <a:spcPct val="110000"/>
              </a:lnSpc>
            </a:pPr>
            <a:r>
              <a:rPr lang="en-US" dirty="0">
                <a:solidFill>
                  <a:srgbClr val="59595B"/>
                </a:solidFill>
              </a:rPr>
              <a:t>Telligen QI Connect™ is a network of partners working on healthcare quality improvement initiatives that are data-driven and locally-tailored to improve healthcare quality and outcomes by implementing and </a:t>
            </a:r>
            <a:r>
              <a:rPr lang="en-US" dirty="0"/>
              <a:t>spreading evidence-based and best practices. </a:t>
            </a:r>
          </a:p>
          <a:p>
            <a:pPr>
              <a:lnSpc>
                <a:spcPct val="110000"/>
              </a:lnSpc>
            </a:pPr>
            <a:endParaRPr lang="en-US" dirty="0"/>
          </a:p>
          <a:p>
            <a:pPr>
              <a:lnSpc>
                <a:spcPct val="110000"/>
              </a:lnSpc>
            </a:pPr>
            <a:r>
              <a:rPr lang="en-US" dirty="0"/>
              <a:t>Telligen QI Connect™ is operated by Telligen, which is funded by the Centers for Medicare &amp; Medicaid Services (CMS) to serve as a Quality Innovation Network-Quality Improvement Organization (QIN-QIO).</a:t>
            </a:r>
          </a:p>
        </p:txBody>
      </p:sp>
      <p:sp>
        <p:nvSpPr>
          <p:cNvPr id="8" name="TextBox 7">
            <a:extLst>
              <a:ext uri="{FF2B5EF4-FFF2-40B4-BE49-F238E27FC236}">
                <a16:creationId xmlns:a16="http://schemas.microsoft.com/office/drawing/2014/main" id="{38A86044-969B-1051-0877-A7D6E7521DE2}"/>
              </a:ext>
            </a:extLst>
          </p:cNvPr>
          <p:cNvSpPr txBox="1"/>
          <p:nvPr userDrawn="1"/>
        </p:nvSpPr>
        <p:spPr>
          <a:xfrm>
            <a:off x="838198" y="6412468"/>
            <a:ext cx="6042853" cy="369332"/>
          </a:xfrm>
          <a:prstGeom prst="rect">
            <a:avLst/>
          </a:prstGeom>
          <a:noFill/>
        </p:spPr>
        <p:txBody>
          <a:bodyPr wrap="square" rtlCol="0">
            <a:spAutoFit/>
          </a:bodyPr>
          <a:lstStyle/>
          <a:p>
            <a:pPr algn="ctr"/>
            <a:r>
              <a:rPr lang="en-US" dirty="0">
                <a:solidFill>
                  <a:srgbClr val="59595B"/>
                </a:solidFill>
                <a:hlinkClick r:id="rId2">
                  <a:extLst>
                    <a:ext uri="{A12FA001-AC4F-418D-AE19-62706E023703}">
                      <ahyp:hlinkClr xmlns:ahyp="http://schemas.microsoft.com/office/drawing/2018/hyperlinkcolor" val="tx"/>
                    </a:ext>
                  </a:extLst>
                </a:hlinkClick>
              </a:rPr>
              <a:t>www.telligenqiconnect.com</a:t>
            </a:r>
            <a:r>
              <a:rPr lang="en-US" dirty="0">
                <a:solidFill>
                  <a:schemeClr val="accent3"/>
                </a:solidFill>
              </a:rPr>
              <a:t> </a:t>
            </a:r>
            <a:r>
              <a:rPr lang="en-US" b="1" dirty="0">
                <a:solidFill>
                  <a:schemeClr val="accent3"/>
                </a:solidFill>
              </a:rPr>
              <a:t>|</a:t>
            </a:r>
            <a:r>
              <a:rPr lang="en-US" dirty="0">
                <a:solidFill>
                  <a:schemeClr val="accent3"/>
                </a:solidFill>
              </a:rPr>
              <a:t> </a:t>
            </a:r>
            <a:r>
              <a:rPr lang="en-US" dirty="0">
                <a:solidFill>
                  <a:srgbClr val="59595B"/>
                </a:solidFill>
                <a:hlinkClick r:id="rId3">
                  <a:extLst>
                    <a:ext uri="{A12FA001-AC4F-418D-AE19-62706E023703}">
                      <ahyp:hlinkClr xmlns:ahyp="http://schemas.microsoft.com/office/drawing/2018/hyperlinkcolor" val="tx"/>
                    </a:ext>
                  </a:extLst>
                </a:hlinkClick>
              </a:rPr>
              <a:t>QIConnect@telligen.com</a:t>
            </a:r>
            <a:endParaRPr lang="en-US" dirty="0">
              <a:solidFill>
                <a:srgbClr val="59595B"/>
              </a:solidFill>
            </a:endParaRPr>
          </a:p>
        </p:txBody>
      </p:sp>
      <p:sp>
        <p:nvSpPr>
          <p:cNvPr id="9" name="Oval 8">
            <a:extLst>
              <a:ext uri="{FF2B5EF4-FFF2-40B4-BE49-F238E27FC236}">
                <a16:creationId xmlns:a16="http://schemas.microsoft.com/office/drawing/2014/main" id="{F1739BF5-EDB8-020D-6830-289C61062139}"/>
              </a:ext>
            </a:extLst>
          </p:cNvPr>
          <p:cNvSpPr/>
          <p:nvPr userDrawn="1"/>
        </p:nvSpPr>
        <p:spPr>
          <a:xfrm>
            <a:off x="7016545" y="474433"/>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0139EF31-B242-07DB-82F6-2FC34CE631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67026" y="633028"/>
            <a:ext cx="1143000" cy="1143000"/>
          </a:xfrm>
          <a:prstGeom prst="rect">
            <a:avLst/>
          </a:prstGeom>
        </p:spPr>
      </p:pic>
      <p:sp>
        <p:nvSpPr>
          <p:cNvPr id="11" name="Oval 10">
            <a:extLst>
              <a:ext uri="{FF2B5EF4-FFF2-40B4-BE49-F238E27FC236}">
                <a16:creationId xmlns:a16="http://schemas.microsoft.com/office/drawing/2014/main" id="{0DC923CF-03E3-6100-5BD7-7CCD5835D6D5}"/>
              </a:ext>
            </a:extLst>
          </p:cNvPr>
          <p:cNvSpPr/>
          <p:nvPr userDrawn="1"/>
        </p:nvSpPr>
        <p:spPr>
          <a:xfrm>
            <a:off x="6963760" y="2761555"/>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1955B2D-7590-E7E6-756C-119CF49736B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31571" y="2971800"/>
            <a:ext cx="1163324" cy="1071483"/>
          </a:xfrm>
          <a:prstGeom prst="rect">
            <a:avLst/>
          </a:prstGeom>
        </p:spPr>
      </p:pic>
      <p:sp>
        <p:nvSpPr>
          <p:cNvPr id="13" name="TextBox 12">
            <a:extLst>
              <a:ext uri="{FF2B5EF4-FFF2-40B4-BE49-F238E27FC236}">
                <a16:creationId xmlns:a16="http://schemas.microsoft.com/office/drawing/2014/main" id="{5A211D60-3BB8-3758-61D2-E88E5427DC72}"/>
              </a:ext>
            </a:extLst>
          </p:cNvPr>
          <p:cNvSpPr txBox="1"/>
          <p:nvPr userDrawn="1"/>
        </p:nvSpPr>
        <p:spPr>
          <a:xfrm>
            <a:off x="8650982" y="663735"/>
            <a:ext cx="3001600" cy="1200329"/>
          </a:xfrm>
          <a:prstGeom prst="rect">
            <a:avLst/>
          </a:prstGeom>
          <a:noFill/>
        </p:spPr>
        <p:txBody>
          <a:bodyPr wrap="square" rtlCol="0">
            <a:spAutoFit/>
          </a:bodyPr>
          <a:lstStyle/>
          <a:p>
            <a:r>
              <a:rPr lang="en-US" sz="3600" b="0" i="0" u="none" strike="noStrike" baseline="30000" dirty="0"/>
              <a:t>Receive one-on-one technical assistance tailored to your needs</a:t>
            </a:r>
          </a:p>
        </p:txBody>
      </p:sp>
      <p:sp>
        <p:nvSpPr>
          <p:cNvPr id="14" name="TextBox 13">
            <a:extLst>
              <a:ext uri="{FF2B5EF4-FFF2-40B4-BE49-F238E27FC236}">
                <a16:creationId xmlns:a16="http://schemas.microsoft.com/office/drawing/2014/main" id="{7AB84411-2949-360A-CF58-D59D164727B1}"/>
              </a:ext>
            </a:extLst>
          </p:cNvPr>
          <p:cNvSpPr txBox="1"/>
          <p:nvPr userDrawn="1"/>
        </p:nvSpPr>
        <p:spPr>
          <a:xfrm>
            <a:off x="8683639" y="2791372"/>
            <a:ext cx="3001600" cy="1569660"/>
          </a:xfrm>
          <a:prstGeom prst="rect">
            <a:avLst/>
          </a:prstGeom>
          <a:noFill/>
        </p:spPr>
        <p:txBody>
          <a:bodyPr wrap="square" rtlCol="0">
            <a:spAutoFit/>
          </a:bodyPr>
          <a:lstStyle/>
          <a:p>
            <a:r>
              <a:rPr lang="en-US" sz="3600" b="0" i="0" u="none" strike="noStrike" baseline="30000" dirty="0"/>
              <a:t>Collaborate with over 6,000 partners across Colorado, Iowa, Illinois and Oklahoma</a:t>
            </a:r>
          </a:p>
        </p:txBody>
      </p:sp>
      <p:sp>
        <p:nvSpPr>
          <p:cNvPr id="15" name="TextBox 14">
            <a:extLst>
              <a:ext uri="{FF2B5EF4-FFF2-40B4-BE49-F238E27FC236}">
                <a16:creationId xmlns:a16="http://schemas.microsoft.com/office/drawing/2014/main" id="{63354378-4192-2AFA-6E95-5CD43DCB9C40}"/>
              </a:ext>
            </a:extLst>
          </p:cNvPr>
          <p:cNvSpPr txBox="1"/>
          <p:nvPr userDrawn="1"/>
        </p:nvSpPr>
        <p:spPr>
          <a:xfrm>
            <a:off x="8689293" y="4967164"/>
            <a:ext cx="3079806" cy="1569660"/>
          </a:xfrm>
          <a:prstGeom prst="rect">
            <a:avLst/>
          </a:prstGeom>
          <a:noFill/>
        </p:spPr>
        <p:txBody>
          <a:bodyPr wrap="square" rtlCol="0">
            <a:spAutoFit/>
          </a:bodyPr>
          <a:lstStyle/>
          <a:p>
            <a:r>
              <a:rPr lang="en-US" sz="3600" b="0" i="0" u="none" strike="noStrike" baseline="30000" dirty="0"/>
              <a:t>Access on-demand trainings and resources at </a:t>
            </a:r>
            <a:r>
              <a:rPr lang="en-US" sz="3600" b="1" i="0" u="none" strike="noStrike" baseline="30000" dirty="0"/>
              <a:t>no cost </a:t>
            </a:r>
            <a:r>
              <a:rPr lang="en-US" sz="3600" b="0" i="0" u="none" strike="noStrike" baseline="30000" dirty="0"/>
              <a:t>to you or your organization</a:t>
            </a:r>
          </a:p>
        </p:txBody>
      </p:sp>
      <p:sp>
        <p:nvSpPr>
          <p:cNvPr id="16" name="Oval 15">
            <a:extLst>
              <a:ext uri="{FF2B5EF4-FFF2-40B4-BE49-F238E27FC236}">
                <a16:creationId xmlns:a16="http://schemas.microsoft.com/office/drawing/2014/main" id="{49FD337E-E303-B824-71E4-6A90D11F3212}"/>
              </a:ext>
            </a:extLst>
          </p:cNvPr>
          <p:cNvSpPr/>
          <p:nvPr userDrawn="1"/>
        </p:nvSpPr>
        <p:spPr>
          <a:xfrm>
            <a:off x="6989053" y="4870454"/>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Graphical user interface, application&#10;&#10;Description automatically generated">
            <a:extLst>
              <a:ext uri="{FF2B5EF4-FFF2-40B4-BE49-F238E27FC236}">
                <a16:creationId xmlns:a16="http://schemas.microsoft.com/office/drawing/2014/main" id="{B9A97F4C-8833-4E2A-C103-8D3B2483B54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10628"/>
          <a:stretch/>
        </p:blipFill>
        <p:spPr>
          <a:xfrm>
            <a:off x="669371" y="5524101"/>
            <a:ext cx="6380506" cy="914400"/>
          </a:xfrm>
          <a:prstGeom prst="rect">
            <a:avLst/>
          </a:prstGeom>
        </p:spPr>
      </p:pic>
      <p:pic>
        <p:nvPicPr>
          <p:cNvPr id="18" name="Picture 17" descr="Shape&#10;&#10;Description automatically generated">
            <a:extLst>
              <a:ext uri="{FF2B5EF4-FFF2-40B4-BE49-F238E27FC236}">
                <a16:creationId xmlns:a16="http://schemas.microsoft.com/office/drawing/2014/main" id="{8C432629-8B19-2951-CF56-825E182F451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31571" y="5127692"/>
            <a:ext cx="1097280" cy="1097280"/>
          </a:xfrm>
          <a:prstGeom prst="rect">
            <a:avLst/>
          </a:prstGeom>
        </p:spPr>
      </p:pic>
      <p:pic>
        <p:nvPicPr>
          <p:cNvPr id="19" name="Picture 18" descr="Qr code&#10;&#10;Description automatically generated">
            <a:hlinkClick r:id="rId10"/>
            <a:extLst>
              <a:ext uri="{FF2B5EF4-FFF2-40B4-BE49-F238E27FC236}">
                <a16:creationId xmlns:a16="http://schemas.microsoft.com/office/drawing/2014/main" id="{C15D7AF4-9E8B-F1C0-CB81-0EC8C3B2FC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63386" y="4625937"/>
            <a:ext cx="1992475" cy="1005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48246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EPP Assessmen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1739BF5-EDB8-020D-6830-289C61062139}"/>
              </a:ext>
            </a:extLst>
          </p:cNvPr>
          <p:cNvSpPr/>
          <p:nvPr userDrawn="1"/>
        </p:nvSpPr>
        <p:spPr>
          <a:xfrm>
            <a:off x="7016545" y="474433"/>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C923CF-03E3-6100-5BD7-7CCD5835D6D5}"/>
              </a:ext>
            </a:extLst>
          </p:cNvPr>
          <p:cNvSpPr/>
          <p:nvPr userDrawn="1"/>
        </p:nvSpPr>
        <p:spPr>
          <a:xfrm>
            <a:off x="6963760" y="2761555"/>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FD337E-E303-B824-71E4-6A90D11F3212}"/>
              </a:ext>
            </a:extLst>
          </p:cNvPr>
          <p:cNvSpPr/>
          <p:nvPr userDrawn="1"/>
        </p:nvSpPr>
        <p:spPr>
          <a:xfrm>
            <a:off x="6989053" y="4870454"/>
            <a:ext cx="1498945" cy="1498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0" descr="A yellow sign with black text&#10;&#10;Description automatically generated with low confidence">
            <a:extLst>
              <a:ext uri="{FF2B5EF4-FFF2-40B4-BE49-F238E27FC236}">
                <a16:creationId xmlns:a16="http://schemas.microsoft.com/office/drawing/2014/main" id="{6DAD9405-4D81-F67E-32F7-C755302636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878" r="7635" b="-1"/>
          <a:stretch/>
        </p:blipFill>
        <p:spPr>
          <a:xfrm>
            <a:off x="838200" y="1825625"/>
            <a:ext cx="5181600" cy="4351338"/>
          </a:xfrm>
          <a:prstGeom prst="rect">
            <a:avLst/>
          </a:prstGeom>
          <a:ln>
            <a:noFill/>
          </a:ln>
          <a:effectLst>
            <a:outerShdw blurRad="292100" dist="139700" dir="2700000" algn="tl" rotWithShape="0">
              <a:srgbClr val="333333">
                <a:alpha val="65000"/>
              </a:srgbClr>
            </a:outerShdw>
          </a:effectLst>
        </p:spPr>
      </p:pic>
      <p:sp>
        <p:nvSpPr>
          <p:cNvPr id="3" name="Slide Number Placeholder 4">
            <a:extLst>
              <a:ext uri="{FF2B5EF4-FFF2-40B4-BE49-F238E27FC236}">
                <a16:creationId xmlns:a16="http://schemas.microsoft.com/office/drawing/2014/main" id="{24482F3D-37E2-9C42-BCBA-8C964DEA799D}"/>
              </a:ext>
            </a:extLst>
          </p:cNvPr>
          <p:cNvSpPr>
            <a:spLocks noGrp="1"/>
          </p:cNvSpPr>
          <p:nvPr>
            <p:ph type="sldNum" sz="quarter" idx="12"/>
          </p:nvPr>
        </p:nvSpPr>
        <p:spPr>
          <a:xfrm>
            <a:off x="5829300" y="6363107"/>
            <a:ext cx="533400" cy="365125"/>
          </a:xfrm>
        </p:spPr>
        <p:txBody>
          <a:bodyPr anchor="ctr">
            <a:normAutofit/>
          </a:bodyPr>
          <a:lstStyle/>
          <a:p>
            <a:pPr>
              <a:spcAft>
                <a:spcPts val="600"/>
              </a:spcAft>
            </a:pPr>
            <a:fld id="{953D466F-0B71-3646-A63E-72276CFD0D9A}" type="slidenum">
              <a:rPr lang="en-US" smtClean="0"/>
              <a:pPr>
                <a:spcAft>
                  <a:spcPts val="600"/>
                </a:spcAft>
              </a:pPr>
              <a:t>‹#›</a:t>
            </a:fld>
            <a:endParaRPr lang="en-US"/>
          </a:p>
        </p:txBody>
      </p:sp>
      <p:pic>
        <p:nvPicPr>
          <p:cNvPr id="20" name="Graphic 19">
            <a:extLst>
              <a:ext uri="{FF2B5EF4-FFF2-40B4-BE49-F238E27FC236}">
                <a16:creationId xmlns:a16="http://schemas.microsoft.com/office/drawing/2014/main" id="{9472A1ED-8051-FD4E-4953-F8ED6B3671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98212" y="2170067"/>
            <a:ext cx="788194" cy="788194"/>
          </a:xfrm>
          <a:prstGeom prst="rect">
            <a:avLst/>
          </a:prstGeom>
        </p:spPr>
      </p:pic>
      <p:pic>
        <p:nvPicPr>
          <p:cNvPr id="21" name="Graphic 20">
            <a:extLst>
              <a:ext uri="{FF2B5EF4-FFF2-40B4-BE49-F238E27FC236}">
                <a16:creationId xmlns:a16="http://schemas.microsoft.com/office/drawing/2014/main" id="{EE65F765-5E5E-0FA4-41D4-A1D460B72B3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59715" y="3544085"/>
            <a:ext cx="788194" cy="788194"/>
          </a:xfrm>
          <a:prstGeom prst="rect">
            <a:avLst/>
          </a:prstGeom>
        </p:spPr>
      </p:pic>
      <p:pic>
        <p:nvPicPr>
          <p:cNvPr id="22" name="Graphic 21">
            <a:extLst>
              <a:ext uri="{FF2B5EF4-FFF2-40B4-BE49-F238E27FC236}">
                <a16:creationId xmlns:a16="http://schemas.microsoft.com/office/drawing/2014/main" id="{89B45177-F14C-E924-0152-0250A3A9E96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359715" y="4902146"/>
            <a:ext cx="788194" cy="788194"/>
          </a:xfrm>
          <a:prstGeom prst="rect">
            <a:avLst/>
          </a:prstGeom>
        </p:spPr>
      </p:pic>
      <p:sp>
        <p:nvSpPr>
          <p:cNvPr id="23" name="TextBox 22">
            <a:extLst>
              <a:ext uri="{FF2B5EF4-FFF2-40B4-BE49-F238E27FC236}">
                <a16:creationId xmlns:a16="http://schemas.microsoft.com/office/drawing/2014/main" id="{4813E7F3-7F9F-4C24-E4F4-C28DEB76E302}"/>
              </a:ext>
            </a:extLst>
          </p:cNvPr>
          <p:cNvSpPr txBox="1"/>
          <p:nvPr userDrawn="1"/>
        </p:nvSpPr>
        <p:spPr>
          <a:xfrm>
            <a:off x="7348869" y="2170067"/>
            <a:ext cx="3962400" cy="923330"/>
          </a:xfrm>
          <a:prstGeom prst="rect">
            <a:avLst/>
          </a:prstGeom>
          <a:noFill/>
        </p:spPr>
        <p:txBody>
          <a:bodyPr wrap="square" rtlCol="0">
            <a:spAutoFit/>
          </a:bodyPr>
          <a:lstStyle/>
          <a:p>
            <a:r>
              <a:rPr lang="en-US" dirty="0"/>
              <a:t>Evaluate your readiness with </a:t>
            </a:r>
            <a:r>
              <a:rPr lang="en-US" dirty="0" err="1"/>
              <a:t>Telligen’s</a:t>
            </a:r>
            <a:r>
              <a:rPr lang="en-US" dirty="0"/>
              <a:t> new digital </a:t>
            </a:r>
            <a:r>
              <a:rPr lang="en-US" dirty="0">
                <a:hlinkClick r:id="rId9"/>
              </a:rPr>
              <a:t>Emergency Preparedness Assessment</a:t>
            </a:r>
            <a:r>
              <a:rPr lang="en-US" dirty="0"/>
              <a:t> </a:t>
            </a:r>
          </a:p>
        </p:txBody>
      </p:sp>
      <p:sp>
        <p:nvSpPr>
          <p:cNvPr id="24" name="TextBox 23">
            <a:extLst>
              <a:ext uri="{FF2B5EF4-FFF2-40B4-BE49-F238E27FC236}">
                <a16:creationId xmlns:a16="http://schemas.microsoft.com/office/drawing/2014/main" id="{255AB6CF-37D5-B9D0-F898-81544A697EAE}"/>
              </a:ext>
            </a:extLst>
          </p:cNvPr>
          <p:cNvSpPr txBox="1"/>
          <p:nvPr userDrawn="1"/>
        </p:nvSpPr>
        <p:spPr>
          <a:xfrm>
            <a:off x="7339584" y="3476517"/>
            <a:ext cx="4191000" cy="1200329"/>
          </a:xfrm>
          <a:prstGeom prst="rect">
            <a:avLst/>
          </a:prstGeom>
          <a:noFill/>
        </p:spPr>
        <p:txBody>
          <a:bodyPr wrap="square" rtlCol="0">
            <a:spAutoFit/>
          </a:bodyPr>
          <a:lstStyle/>
          <a:p>
            <a:r>
              <a:rPr lang="en-US" dirty="0"/>
              <a:t>Assess if your current Emergency Preparedness Plan (EPP) addresses critical required elements important to your nursing home’s safety </a:t>
            </a:r>
          </a:p>
        </p:txBody>
      </p:sp>
      <p:sp>
        <p:nvSpPr>
          <p:cNvPr id="25" name="TextBox 24">
            <a:extLst>
              <a:ext uri="{FF2B5EF4-FFF2-40B4-BE49-F238E27FC236}">
                <a16:creationId xmlns:a16="http://schemas.microsoft.com/office/drawing/2014/main" id="{A58FD9B6-D97B-5D03-9FF3-A3815116C562}"/>
              </a:ext>
            </a:extLst>
          </p:cNvPr>
          <p:cNvSpPr txBox="1"/>
          <p:nvPr userDrawn="1"/>
        </p:nvSpPr>
        <p:spPr>
          <a:xfrm>
            <a:off x="7339584" y="4902146"/>
            <a:ext cx="3962400" cy="923330"/>
          </a:xfrm>
          <a:prstGeom prst="rect">
            <a:avLst/>
          </a:prstGeom>
          <a:noFill/>
        </p:spPr>
        <p:txBody>
          <a:bodyPr wrap="square" rtlCol="0">
            <a:spAutoFit/>
          </a:bodyPr>
          <a:lstStyle/>
          <a:p>
            <a:r>
              <a:rPr lang="en-US" dirty="0"/>
              <a:t>Receive resources to close identified gaps and share with your QAA committee and others</a:t>
            </a:r>
          </a:p>
        </p:txBody>
      </p:sp>
      <p:sp>
        <p:nvSpPr>
          <p:cNvPr id="26" name="Rectangle 25">
            <a:extLst>
              <a:ext uri="{FF2B5EF4-FFF2-40B4-BE49-F238E27FC236}">
                <a16:creationId xmlns:a16="http://schemas.microsoft.com/office/drawing/2014/main" id="{D2BDEFCB-EBB5-4BDC-ADA2-03E900A4E23A}"/>
              </a:ext>
            </a:extLst>
          </p:cNvPr>
          <p:cNvSpPr/>
          <p:nvPr userDrawn="1"/>
        </p:nvSpPr>
        <p:spPr>
          <a:xfrm>
            <a:off x="838200" y="5524907"/>
            <a:ext cx="5181600" cy="652056"/>
          </a:xfrm>
          <a:prstGeom prst="rect">
            <a:avLst/>
          </a:prstGeom>
          <a:solidFill>
            <a:srgbClr val="F5D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000000"/>
                </a:solidFill>
                <a:hlinkClick r:id="rId9">
                  <a:extLst>
                    <a:ext uri="{A12FA001-AC4F-418D-AE19-62706E023703}">
                      <ahyp:hlinkClr xmlns:ahyp="http://schemas.microsoft.com/office/drawing/2018/hyperlinkcolor" val="tx"/>
                    </a:ext>
                  </a:extLst>
                </a:hlinkClick>
              </a:rPr>
              <a:t>Take the Emergency Preparedness Assessment</a:t>
            </a:r>
            <a:endParaRPr lang="en-US" b="1" u="sng" dirty="0">
              <a:solidFill>
                <a:srgbClr val="000000"/>
              </a:solidFill>
            </a:endParaRPr>
          </a:p>
        </p:txBody>
      </p:sp>
      <p:pic>
        <p:nvPicPr>
          <p:cNvPr id="27" name="Graphic 26" descr="Cursor with solid fill">
            <a:extLst>
              <a:ext uri="{FF2B5EF4-FFF2-40B4-BE49-F238E27FC236}">
                <a16:creationId xmlns:a16="http://schemas.microsoft.com/office/drawing/2014/main" id="{2AE34030-C326-A9F5-A9F3-0220FF90B5C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62600" y="5684430"/>
            <a:ext cx="914400" cy="914400"/>
          </a:xfrm>
          <a:prstGeom prst="rect">
            <a:avLst/>
          </a:prstGeom>
        </p:spPr>
      </p:pic>
      <p:grpSp>
        <p:nvGrpSpPr>
          <p:cNvPr id="28" name="Group 27">
            <a:extLst>
              <a:ext uri="{FF2B5EF4-FFF2-40B4-BE49-F238E27FC236}">
                <a16:creationId xmlns:a16="http://schemas.microsoft.com/office/drawing/2014/main" id="{22A4B12A-B51B-E90A-E50B-D9BDF9A88849}"/>
              </a:ext>
            </a:extLst>
          </p:cNvPr>
          <p:cNvGrpSpPr/>
          <p:nvPr userDrawn="1"/>
        </p:nvGrpSpPr>
        <p:grpSpPr>
          <a:xfrm>
            <a:off x="302417" y="1229077"/>
            <a:ext cx="1727209" cy="1727209"/>
            <a:chOff x="9918309" y="143442"/>
            <a:chExt cx="1727209" cy="1727209"/>
          </a:xfrm>
        </p:grpSpPr>
        <p:sp>
          <p:nvSpPr>
            <p:cNvPr id="29" name="Star: 12 Points 28">
              <a:extLst>
                <a:ext uri="{FF2B5EF4-FFF2-40B4-BE49-F238E27FC236}">
                  <a16:creationId xmlns:a16="http://schemas.microsoft.com/office/drawing/2014/main" id="{F360975C-13C9-C793-B9BC-F43E48DB9B5D}"/>
                </a:ext>
              </a:extLst>
            </p:cNvPr>
            <p:cNvSpPr/>
            <p:nvPr/>
          </p:nvSpPr>
          <p:spPr>
            <a:xfrm rot="20169751">
              <a:off x="9918309" y="143442"/>
              <a:ext cx="1727209" cy="1727209"/>
            </a:xfrm>
            <a:prstGeom prst="star12">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NEW TOOL</a:t>
              </a:r>
            </a:p>
          </p:txBody>
        </p:sp>
        <p:sp>
          <p:nvSpPr>
            <p:cNvPr id="30" name="Star: 12 Points 29">
              <a:extLst>
                <a:ext uri="{FF2B5EF4-FFF2-40B4-BE49-F238E27FC236}">
                  <a16:creationId xmlns:a16="http://schemas.microsoft.com/office/drawing/2014/main" id="{39D7B28B-CB3E-2504-3F5E-2523349C412A}"/>
                </a:ext>
              </a:extLst>
            </p:cNvPr>
            <p:cNvSpPr/>
            <p:nvPr/>
          </p:nvSpPr>
          <p:spPr>
            <a:xfrm rot="20169751">
              <a:off x="10059981" y="306381"/>
              <a:ext cx="1443866" cy="1443866"/>
            </a:xfrm>
            <a:prstGeom prst="star12">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pic>
        <p:nvPicPr>
          <p:cNvPr id="31" name="Graphic 30" descr="Watch with solid fill">
            <a:extLst>
              <a:ext uri="{FF2B5EF4-FFF2-40B4-BE49-F238E27FC236}">
                <a16:creationId xmlns:a16="http://schemas.microsoft.com/office/drawing/2014/main" id="{113D853F-12E1-51B7-1228-3A9F0D323C14}"/>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24544" y="369529"/>
            <a:ext cx="914400" cy="914400"/>
          </a:xfrm>
          <a:prstGeom prst="rect">
            <a:avLst/>
          </a:prstGeom>
        </p:spPr>
      </p:pic>
      <p:sp>
        <p:nvSpPr>
          <p:cNvPr id="32" name="TextBox 31">
            <a:extLst>
              <a:ext uri="{FF2B5EF4-FFF2-40B4-BE49-F238E27FC236}">
                <a16:creationId xmlns:a16="http://schemas.microsoft.com/office/drawing/2014/main" id="{82BF00B7-CED8-FC56-7DEB-EE706D469DDB}"/>
              </a:ext>
            </a:extLst>
          </p:cNvPr>
          <p:cNvSpPr txBox="1"/>
          <p:nvPr userDrawn="1"/>
        </p:nvSpPr>
        <p:spPr>
          <a:xfrm>
            <a:off x="10041218" y="318897"/>
            <a:ext cx="1934448" cy="1015663"/>
          </a:xfrm>
          <a:prstGeom prst="rect">
            <a:avLst/>
          </a:prstGeom>
          <a:noFill/>
        </p:spPr>
        <p:txBody>
          <a:bodyPr wrap="square" rtlCol="0">
            <a:spAutoFit/>
          </a:bodyPr>
          <a:lstStyle/>
          <a:p>
            <a:r>
              <a:rPr lang="en-US" sz="2000" b="1" dirty="0">
                <a:solidFill>
                  <a:schemeClr val="accent2"/>
                </a:solidFill>
              </a:rPr>
              <a:t>Takes less than </a:t>
            </a:r>
            <a:br>
              <a:rPr lang="en-US" sz="2000" b="1" dirty="0">
                <a:solidFill>
                  <a:schemeClr val="accent2"/>
                </a:solidFill>
              </a:rPr>
            </a:br>
            <a:r>
              <a:rPr lang="en-US" sz="2000" b="1" dirty="0">
                <a:solidFill>
                  <a:schemeClr val="accent2"/>
                </a:solidFill>
              </a:rPr>
              <a:t>15 minutes to complete!</a:t>
            </a:r>
          </a:p>
        </p:txBody>
      </p:sp>
      <p:sp>
        <p:nvSpPr>
          <p:cNvPr id="33" name="TextBox 32">
            <a:extLst>
              <a:ext uri="{FF2B5EF4-FFF2-40B4-BE49-F238E27FC236}">
                <a16:creationId xmlns:a16="http://schemas.microsoft.com/office/drawing/2014/main" id="{D28B4274-B412-8D2A-E957-15E0099F083E}"/>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Telligen’s Emergency Preparedness Assessment</a:t>
            </a:r>
          </a:p>
        </p:txBody>
      </p:sp>
    </p:spTree>
    <p:extLst>
      <p:ext uri="{BB962C8B-B14F-4D97-AF65-F5344CB8AC3E}">
        <p14:creationId xmlns:p14="http://schemas.microsoft.com/office/powerpoint/2010/main" val="6721216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Overview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Telligen Supports Quality Improvement (QI)</a:t>
            </a:r>
            <a:endParaRPr lang="en-US" dirty="0"/>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825625"/>
            <a:ext cx="10515600" cy="4093428"/>
          </a:xfrm>
          <a:prstGeom prst="rect">
            <a:avLst/>
          </a:prstGeom>
          <a:noFill/>
        </p:spPr>
        <p:txBody>
          <a:bodyPr wrap="square">
            <a:spAutoFit/>
          </a:bodyPr>
          <a:lstStyle/>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Telligen is a population health solutions company (</a:t>
            </a:r>
            <a:r>
              <a:rPr kumimoji="0" lang="en-US" sz="2400" b="0" i="0" u="none" strike="noStrike" kern="1200" cap="none" spc="0" normalizeH="0" baseline="0" noProof="0" dirty="0">
                <a:ln>
                  <a:noFill/>
                </a:ln>
                <a:solidFill>
                  <a:srgbClr val="59595B"/>
                </a:solidFill>
                <a:effectLst/>
                <a:uLnTx/>
                <a:uFillTx/>
                <a:latin typeface="Calibri"/>
                <a:ea typeface="+mn-ea"/>
                <a:cs typeface="+mn-cs"/>
                <a:hlinkClick r:id="rId2"/>
              </a:rPr>
              <a:t>www.telligen.com</a:t>
            </a:r>
            <a:r>
              <a:rPr kumimoji="0" lang="en-US" sz="2400" b="0" i="0" u="none" strike="noStrike" kern="1200" cap="none" spc="0" normalizeH="0" baseline="0" noProof="0" dirty="0">
                <a:ln>
                  <a:noFill/>
                </a:ln>
                <a:solidFill>
                  <a:srgbClr val="59595B"/>
                </a:solidFill>
                <a:effectLst/>
                <a:uLnTx/>
                <a:uFillTx/>
                <a:latin typeface="Calibri"/>
                <a:ea typeface="+mn-ea"/>
                <a:cs typeface="+mn-cs"/>
              </a:rPr>
              <a:t>) </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59595B"/>
                </a:solidFill>
                <a:effectLst/>
                <a:uLnTx/>
                <a:uFillTx/>
                <a:latin typeface="Calibri"/>
                <a:ea typeface="+mn-ea"/>
                <a:cs typeface="+mn-cs"/>
              </a:rPr>
              <a:t>Our Mission: </a:t>
            </a:r>
            <a:r>
              <a:rPr kumimoji="0" lang="en-US" sz="2400" b="0" i="0" u="none" strike="noStrike" kern="1200" cap="none" spc="0" normalizeH="0" baseline="0" noProof="0" dirty="0">
                <a:ln>
                  <a:noFill/>
                </a:ln>
                <a:solidFill>
                  <a:srgbClr val="59595B"/>
                </a:solidFill>
                <a:effectLst/>
                <a:uLnTx/>
                <a:uFillTx/>
                <a:latin typeface="Calibri"/>
                <a:ea typeface="+mn-ea"/>
                <a:cs typeface="+mn-cs"/>
              </a:rPr>
              <a:t>Transform Lives and Economies by Improving Health</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We partner with U.S. government agencies, state Medicaid agencies and health plans to improve health outcomes</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In November 2019, Telligen was selected by the Centers for Medicare &amp; Medicaid Services (CMS) to serve as the </a:t>
            </a:r>
            <a:r>
              <a:rPr kumimoji="0" lang="en-US" sz="2400" b="1" i="0" u="none" strike="noStrike" kern="1200" cap="none" spc="0" normalizeH="0" baseline="0" noProof="0" dirty="0">
                <a:ln>
                  <a:noFill/>
                </a:ln>
                <a:solidFill>
                  <a:srgbClr val="59595B"/>
                </a:solidFill>
                <a:effectLst/>
                <a:uLnTx/>
                <a:uFillTx/>
                <a:latin typeface="Calibri"/>
                <a:ea typeface="+mn-ea"/>
                <a:cs typeface="+mn-cs"/>
              </a:rPr>
              <a:t>Quality Innovation Network-Quality Improvement Organization (QIN-QIO) </a:t>
            </a:r>
            <a:r>
              <a:rPr kumimoji="0" lang="en-US" sz="2400" b="0" i="0" u="none" strike="noStrike" kern="1200" cap="none" spc="0" normalizeH="0" baseline="0" noProof="0" dirty="0">
                <a:ln>
                  <a:noFill/>
                </a:ln>
                <a:solidFill>
                  <a:srgbClr val="59595B"/>
                </a:solidFill>
                <a:effectLst/>
                <a:uLnTx/>
                <a:uFillTx/>
                <a:latin typeface="Calibri"/>
                <a:ea typeface="+mn-ea"/>
                <a:cs typeface="+mn-cs"/>
              </a:rPr>
              <a:t>for Colorado, Illinois, Iowa and Oklahoma</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In October 2020, Telligen was selected by CMS to serve as a </a:t>
            </a:r>
            <a:r>
              <a:rPr kumimoji="0" lang="en-US" sz="2400" b="1" i="0" u="none" strike="noStrike" kern="1200" cap="none" spc="0" normalizeH="0" baseline="0" noProof="0" dirty="0">
                <a:ln>
                  <a:noFill/>
                </a:ln>
                <a:solidFill>
                  <a:srgbClr val="59595B"/>
                </a:solidFill>
                <a:effectLst/>
                <a:uLnTx/>
                <a:uFillTx/>
                <a:latin typeface="Calibri"/>
                <a:ea typeface="+mn-ea"/>
                <a:cs typeface="+mn-cs"/>
              </a:rPr>
              <a:t>Hospital Quality Improvement Contractor (HQIC) </a:t>
            </a:r>
            <a:r>
              <a:rPr kumimoji="0" lang="en-US" sz="2400" b="0" i="0" u="none" strike="noStrike" kern="1200" cap="none" spc="0" normalizeH="0" baseline="0" noProof="0" dirty="0">
                <a:ln>
                  <a:noFill/>
                </a:ln>
                <a:solidFill>
                  <a:srgbClr val="59595B"/>
                </a:solidFill>
                <a:effectLst/>
                <a:uLnTx/>
                <a:uFillTx/>
                <a:latin typeface="Calibri"/>
                <a:ea typeface="+mn-ea"/>
                <a:cs typeface="+mn-cs"/>
              </a:rPr>
              <a:t>to provide targeted quality improvement assistance to small, rural and critical access hospitals</a:t>
            </a:r>
          </a:p>
        </p:txBody>
      </p:sp>
    </p:spTree>
    <p:extLst>
      <p:ext uri="{BB962C8B-B14F-4D97-AF65-F5344CB8AC3E}">
        <p14:creationId xmlns:p14="http://schemas.microsoft.com/office/powerpoint/2010/main" val="32742813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Overview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What Do QIN-QIOs Do?</a:t>
            </a:r>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676400"/>
            <a:ext cx="10515600" cy="4159087"/>
          </a:xfrm>
          <a:prstGeom prst="rect">
            <a:avLst/>
          </a:prstGeom>
          <a:noFill/>
        </p:spPr>
        <p:txBody>
          <a:bodyPr wrap="square">
            <a:spAutoFit/>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9595B"/>
                </a:solidFill>
                <a:effectLst/>
                <a:uLnTx/>
                <a:uFillTx/>
                <a:latin typeface="Calibri"/>
                <a:ea typeface="+mn-ea"/>
                <a:cs typeface="+mn-cs"/>
              </a:rPr>
              <a:t>QIO Program Purpose</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To improve the efficiency, effectiveness, economy and quality of services delivered to Medicare beneficiaries</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59595B"/>
              </a:solidFill>
              <a:effectLst/>
              <a:uLnTx/>
              <a:uFillTx/>
              <a:latin typeface="Calibri"/>
              <a:ea typeface="+mn-ea"/>
              <a:cs typeface="+mn-cs"/>
            </a:endParaRP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9595B"/>
                </a:solidFill>
                <a:effectLst/>
                <a:uLnTx/>
                <a:uFillTx/>
                <a:latin typeface="Calibri"/>
                <a:ea typeface="+mn-ea"/>
                <a:cs typeface="+mn-cs"/>
              </a:rPr>
              <a:t>QIN-QIOs</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Bring Medicare beneficiaries, providers and communities together in data-driven initiatives that increase patient safety, make communities healthier, better coordinate post-hospital care and improve clinical quality  </a:t>
            </a:r>
            <a:endParaRPr kumimoji="0" lang="en-US" sz="1000" b="0" i="0" u="none" strike="noStrike" kern="1200" cap="none" spc="0" normalizeH="0" baseline="0" noProof="0" dirty="0">
              <a:ln>
                <a:noFill/>
              </a:ln>
              <a:solidFill>
                <a:srgbClr val="59595B"/>
              </a:solidFill>
              <a:effectLst/>
              <a:uLnTx/>
              <a:uFillTx/>
              <a:latin typeface="Calibri"/>
              <a:ea typeface="+mn-ea"/>
              <a:cs typeface="+mn-cs"/>
            </a:endParaRP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Provide technical assistance and convene learning and action networks at no-cost to support healthcare QI at the community level</a:t>
            </a:r>
          </a:p>
        </p:txBody>
      </p:sp>
    </p:spTree>
    <p:extLst>
      <p:ext uri="{BB962C8B-B14F-4D97-AF65-F5344CB8AC3E}">
        <p14:creationId xmlns:p14="http://schemas.microsoft.com/office/powerpoint/2010/main" val="41743384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Overview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D97D38C-96A9-4FAE-85DE-888F5169674F}"/>
              </a:ext>
            </a:extLst>
          </p:cNvPr>
          <p:cNvSpPr txBox="1">
            <a:spLocks/>
          </p:cNvSpPr>
          <p:nvPr userDrawn="1"/>
        </p:nvSpPr>
        <p:spPr>
          <a:xfrm>
            <a:off x="838200" y="1556668"/>
            <a:ext cx="5181600" cy="4755148"/>
          </a:xfrm>
          <a:prstGeom prst="rect">
            <a:avLst/>
          </a:prstGeom>
          <a:noFill/>
        </p:spPr>
        <p:txBody>
          <a:bodyPr wrap="square">
            <a:spAutoFit/>
          </a:bodyPr>
          <a:lstStyle/>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Quality improvement expertise to include comprehensive COVID-19 support</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Customized technical assistance  ̶  Telligen has expertise in Human-Centered Design, Community Organizing, Motivational Interviewing, Patient and Family Engagement and </a:t>
            </a:r>
            <a:r>
              <a:rPr kumimoji="0" lang="en-US" sz="2400" b="0" i="0" u="none" strike="noStrike" kern="1200" cap="none" spc="0" normalizeH="0" baseline="0" noProof="0" dirty="0" err="1">
                <a:ln>
                  <a:noFill/>
                </a:ln>
                <a:solidFill>
                  <a:srgbClr val="59595B"/>
                </a:solidFill>
                <a:effectLst/>
                <a:uLnTx/>
                <a:uFillTx/>
                <a:latin typeface="Calibri"/>
                <a:ea typeface="+mn-ea"/>
                <a:cs typeface="+mn-cs"/>
              </a:rPr>
              <a:t>TeamSTEPPS</a:t>
            </a:r>
            <a:r>
              <a:rPr kumimoji="0" lang="en-US" sz="2400" b="0" i="0" u="none" strike="noStrike" kern="1200" cap="none" spc="0" normalizeH="0" baseline="0" noProof="0" dirty="0">
                <a:ln>
                  <a:noFill/>
                </a:ln>
                <a:solidFill>
                  <a:srgbClr val="59595B"/>
                </a:solidFill>
                <a:effectLst/>
                <a:uLnTx/>
                <a:uFillTx/>
                <a:latin typeface="Calibri"/>
                <a:ea typeface="+mn-ea"/>
                <a:cs typeface="+mn-cs"/>
              </a:rPr>
              <a:t>®  </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Timely, relevant and useful tools</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Actionable data, analytics support and national benchmarking</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extBox 7">
            <a:extLst>
              <a:ext uri="{FF2B5EF4-FFF2-40B4-BE49-F238E27FC236}">
                <a16:creationId xmlns:a16="http://schemas.microsoft.com/office/drawing/2014/main" id="{9DFBB1FD-92B5-4F30-9B68-22C81E2B56B0}"/>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What We Offer - At No Cost!</a:t>
            </a:r>
          </a:p>
        </p:txBody>
      </p:sp>
      <p:sp>
        <p:nvSpPr>
          <p:cNvPr id="17" name="TextBox 16">
            <a:extLst>
              <a:ext uri="{FF2B5EF4-FFF2-40B4-BE49-F238E27FC236}">
                <a16:creationId xmlns:a16="http://schemas.microsoft.com/office/drawing/2014/main" id="{1069AF64-82E6-4EA6-A2F5-5AA881B9C5F1}"/>
              </a:ext>
            </a:extLst>
          </p:cNvPr>
          <p:cNvSpPr txBox="1"/>
          <p:nvPr userDrawn="1"/>
        </p:nvSpPr>
        <p:spPr>
          <a:xfrm>
            <a:off x="6172200" y="1556668"/>
            <a:ext cx="5181600" cy="3939540"/>
          </a:xfrm>
          <a:prstGeom prst="rect">
            <a:avLst/>
          </a:prstGeom>
          <a:noFill/>
        </p:spPr>
        <p:txBody>
          <a:bodyPr wrap="square">
            <a:spAutoFit/>
          </a:bodyPr>
          <a:lstStyle/>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A network to share and spread your best practices and outcomes</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Extension for Community Healthcare Outcomes (ECHO) series with case-based learning - Telligen is a trained ECHO hub</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Learning collaboratives using the Institute for Healthcare Improvement’s (IHI) Breakthrough Series Collaborative model </a:t>
            </a:r>
          </a:p>
        </p:txBody>
      </p:sp>
    </p:spTree>
    <p:extLst>
      <p:ext uri="{BB962C8B-B14F-4D97-AF65-F5344CB8AC3E}">
        <p14:creationId xmlns:p14="http://schemas.microsoft.com/office/powerpoint/2010/main" val="37872713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Overview #4">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D97D38C-96A9-4FAE-85DE-888F5169674F}"/>
              </a:ext>
            </a:extLst>
          </p:cNvPr>
          <p:cNvSpPr txBox="1">
            <a:spLocks/>
          </p:cNvSpPr>
          <p:nvPr userDrawn="1"/>
        </p:nvSpPr>
        <p:spPr>
          <a:xfrm>
            <a:off x="5634789" y="1996095"/>
            <a:ext cx="6248400" cy="3939540"/>
          </a:xfrm>
          <a:prstGeom prst="rect">
            <a:avLst/>
          </a:prstGeom>
          <a:noFill/>
        </p:spPr>
        <p:txBody>
          <a:bodyPr wrap="square">
            <a:spAutoFit/>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Telligen QI Connect™ is operated by Telligen, which is funded by CMS to deliver improvement services at no cost to you or your organization.</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59595B"/>
              </a:solidFill>
              <a:effectLst/>
              <a:uLnTx/>
              <a:uFillTx/>
              <a:latin typeface="Calibri"/>
              <a:ea typeface="+mn-ea"/>
              <a:cs typeface="+mn-cs"/>
            </a:endParaRP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Telligen QI Connect™ is a network of partners working on quality improvement initiatives that place healthcare providers and consumers at the center to make healthcare safer, more accessible and more cost-effective through the Centers for Medicare &amp; Medicaid Services (CMS) Quality Innovation Network-Quality Improvement Organization (QIN-QIO) and Hospital Quality Improvement Contractor (HQIC) programs.</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extBox 7">
            <a:extLst>
              <a:ext uri="{FF2B5EF4-FFF2-40B4-BE49-F238E27FC236}">
                <a16:creationId xmlns:a16="http://schemas.microsoft.com/office/drawing/2014/main" id="{9DFBB1FD-92B5-4F30-9B68-22C81E2B56B0}"/>
              </a:ext>
            </a:extLst>
          </p:cNvPr>
          <p:cNvSpPr txBox="1"/>
          <p:nvPr userDrawn="1"/>
        </p:nvSpPr>
        <p:spPr>
          <a:xfrm>
            <a:off x="5634789" y="1432962"/>
            <a:ext cx="5492416"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Telligen QI Connect™</a:t>
            </a:r>
          </a:p>
        </p:txBody>
      </p:sp>
      <p:pic>
        <p:nvPicPr>
          <p:cNvPr id="9" name="Picture 2">
            <a:extLst>
              <a:ext uri="{FF2B5EF4-FFF2-40B4-BE49-F238E27FC236}">
                <a16:creationId xmlns:a16="http://schemas.microsoft.com/office/drawing/2014/main" id="{CB2EBEBA-CD56-46B2-9C76-32D5A8BAAE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217284"/>
            <a:ext cx="4803696" cy="6423432"/>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User network outline">
            <a:extLst>
              <a:ext uri="{FF2B5EF4-FFF2-40B4-BE49-F238E27FC236}">
                <a16:creationId xmlns:a16="http://schemas.microsoft.com/office/drawing/2014/main" id="{D69B434D-4C45-4246-BD59-B6D3267F6D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4789" y="762000"/>
            <a:ext cx="651711" cy="651711"/>
          </a:xfrm>
          <a:prstGeom prst="rect">
            <a:avLst/>
          </a:prstGeom>
        </p:spPr>
      </p:pic>
    </p:spTree>
    <p:extLst>
      <p:ext uri="{BB962C8B-B14F-4D97-AF65-F5344CB8AC3E}">
        <p14:creationId xmlns:p14="http://schemas.microsoft.com/office/powerpoint/2010/main" val="14368545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Overview #5">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extBox 7">
            <a:extLst>
              <a:ext uri="{FF2B5EF4-FFF2-40B4-BE49-F238E27FC236}">
                <a16:creationId xmlns:a16="http://schemas.microsoft.com/office/drawing/2014/main" id="{9DFBB1FD-92B5-4F30-9B68-22C81E2B56B0}"/>
              </a:ext>
            </a:extLst>
          </p:cNvPr>
          <p:cNvSpPr txBox="1"/>
          <p:nvPr userDrawn="1"/>
        </p:nvSpPr>
        <p:spPr>
          <a:xfrm>
            <a:off x="7162800" y="1367676"/>
            <a:ext cx="3581400"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Focus Areas</a:t>
            </a:r>
          </a:p>
        </p:txBody>
      </p:sp>
      <p:pic>
        <p:nvPicPr>
          <p:cNvPr id="1026" name="Picture 2">
            <a:extLst>
              <a:ext uri="{FF2B5EF4-FFF2-40B4-BE49-F238E27FC236}">
                <a16:creationId xmlns:a16="http://schemas.microsoft.com/office/drawing/2014/main" id="{E3232388-13C8-4CA2-A654-386F366FA3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501692"/>
            <a:ext cx="6728741" cy="58546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CC86B9-4345-486C-955E-F8BCCB21328C}"/>
              </a:ext>
            </a:extLst>
          </p:cNvPr>
          <p:cNvSpPr txBox="1">
            <a:spLocks/>
          </p:cNvSpPr>
          <p:nvPr userDrawn="1"/>
        </p:nvSpPr>
        <p:spPr>
          <a:xfrm>
            <a:off x="7162800" y="1952928"/>
            <a:ext cx="4724400" cy="3862596"/>
          </a:xfrm>
          <a:prstGeom prst="rect">
            <a:avLst/>
          </a:prstGeom>
          <a:noFill/>
        </p:spPr>
        <p:txBody>
          <a:bodyPr wrap="square">
            <a:spAutoFit/>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COVID-19 Response</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Public Health Emergency Preparedness</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Hospital Leader Engagement</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Behavior Health and Opioid Misuse</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Immunizations</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Patient Safety</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Antibiotic Stewardship</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Nursing Home Quality</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Chronic Disease Management</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Care Coordination</a:t>
            </a:r>
          </a:p>
        </p:txBody>
      </p:sp>
      <p:pic>
        <p:nvPicPr>
          <p:cNvPr id="4" name="Graphic 3" descr="Bullseye outline">
            <a:extLst>
              <a:ext uri="{FF2B5EF4-FFF2-40B4-BE49-F238E27FC236}">
                <a16:creationId xmlns:a16="http://schemas.microsoft.com/office/drawing/2014/main" id="{DA201AE6-27C6-4A13-90EB-B60D3DDAA23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66448" y="783644"/>
            <a:ext cx="631508" cy="631508"/>
          </a:xfrm>
          <a:prstGeom prst="rect">
            <a:avLst/>
          </a:prstGeom>
        </p:spPr>
      </p:pic>
    </p:spTree>
    <p:extLst>
      <p:ext uri="{BB962C8B-B14F-4D97-AF65-F5344CB8AC3E}">
        <p14:creationId xmlns:p14="http://schemas.microsoft.com/office/powerpoint/2010/main" val="11063291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Websit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extBox 7">
            <a:extLst>
              <a:ext uri="{FF2B5EF4-FFF2-40B4-BE49-F238E27FC236}">
                <a16:creationId xmlns:a16="http://schemas.microsoft.com/office/drawing/2014/main" id="{9DFBB1FD-92B5-4F30-9B68-22C81E2B56B0}"/>
              </a:ext>
            </a:extLst>
          </p:cNvPr>
          <p:cNvSpPr txBox="1"/>
          <p:nvPr userDrawn="1"/>
        </p:nvSpPr>
        <p:spPr>
          <a:xfrm>
            <a:off x="6781800" y="2311569"/>
            <a:ext cx="5181600"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www.telligenqiconnect.com</a:t>
            </a:r>
          </a:p>
        </p:txBody>
      </p:sp>
      <p:sp>
        <p:nvSpPr>
          <p:cNvPr id="17" name="TextBox 16">
            <a:extLst>
              <a:ext uri="{FF2B5EF4-FFF2-40B4-BE49-F238E27FC236}">
                <a16:creationId xmlns:a16="http://schemas.microsoft.com/office/drawing/2014/main" id="{1069AF64-82E6-4EA6-A2F5-5AA881B9C5F1}"/>
              </a:ext>
            </a:extLst>
          </p:cNvPr>
          <p:cNvSpPr txBox="1"/>
          <p:nvPr userDrawn="1"/>
        </p:nvSpPr>
        <p:spPr>
          <a:xfrm>
            <a:off x="6781800" y="2819400"/>
            <a:ext cx="5181600" cy="1938992"/>
          </a:xfrm>
          <a:prstGeom prst="rect">
            <a:avLst/>
          </a:prstGeom>
          <a:noFill/>
        </p:spPr>
        <p:txBody>
          <a:bodyPr wrap="square">
            <a:spAutoFit/>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Visit our website to view featured stories, access resources, listen to our podcasts, log in to the Secure Portal, watch recorded events or register for upcoming ones.</a:t>
            </a:r>
          </a:p>
        </p:txBody>
      </p:sp>
      <p:pic>
        <p:nvPicPr>
          <p:cNvPr id="5" name="Picture 4">
            <a:extLst>
              <a:ext uri="{FF2B5EF4-FFF2-40B4-BE49-F238E27FC236}">
                <a16:creationId xmlns:a16="http://schemas.microsoft.com/office/drawing/2014/main" id="{9016DA7F-32D2-4CF9-8E59-B3F1237DB7E1}"/>
              </a:ext>
            </a:extLst>
          </p:cNvPr>
          <p:cNvPicPr>
            <a:picLocks noChangeAspect="1"/>
          </p:cNvPicPr>
          <p:nvPr userDrawn="1"/>
        </p:nvPicPr>
        <p:blipFill>
          <a:blip r:embed="rId2"/>
          <a:stretch>
            <a:fillRect/>
          </a:stretch>
        </p:blipFill>
        <p:spPr>
          <a:xfrm>
            <a:off x="685801" y="914400"/>
            <a:ext cx="5797274" cy="214959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118FA96-62FA-434B-BAC8-5913B33324CA}"/>
              </a:ext>
            </a:extLst>
          </p:cNvPr>
          <p:cNvPicPr>
            <a:picLocks noChangeAspect="1"/>
          </p:cNvPicPr>
          <p:nvPr userDrawn="1"/>
        </p:nvPicPr>
        <p:blipFill rotWithShape="1">
          <a:blip r:embed="rId3"/>
          <a:srcRect l="12344"/>
          <a:stretch/>
        </p:blipFill>
        <p:spPr>
          <a:xfrm>
            <a:off x="685800" y="3063993"/>
            <a:ext cx="5797275" cy="2773752"/>
          </a:xfrm>
          <a:prstGeom prst="rect">
            <a:avLst/>
          </a:prstGeom>
          <a:ln>
            <a:noFill/>
          </a:ln>
          <a:effectLst>
            <a:outerShdw blurRad="292100" dist="139700" dir="2700000" algn="tl" rotWithShape="0">
              <a:srgbClr val="333333">
                <a:alpha val="65000"/>
              </a:srgbClr>
            </a:outerShdw>
          </a:effectLst>
        </p:spPr>
      </p:pic>
      <p:pic>
        <p:nvPicPr>
          <p:cNvPr id="15" name="Graphic 14" descr="Internet outline">
            <a:extLst>
              <a:ext uri="{FF2B5EF4-FFF2-40B4-BE49-F238E27FC236}">
                <a16:creationId xmlns:a16="http://schemas.microsoft.com/office/drawing/2014/main" id="{2446346D-1C57-4C43-AE50-02D1B6CE91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1800" y="1600454"/>
            <a:ext cx="914400" cy="914400"/>
          </a:xfrm>
          <a:prstGeom prst="rect">
            <a:avLst/>
          </a:prstGeom>
        </p:spPr>
      </p:pic>
    </p:spTree>
    <p:extLst>
      <p:ext uri="{BB962C8B-B14F-4D97-AF65-F5344CB8AC3E}">
        <p14:creationId xmlns:p14="http://schemas.microsoft.com/office/powerpoint/2010/main" val="7170595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ure Portal (QIN-QI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AF1148-850B-472C-BA9E-62FAAF49355C}"/>
              </a:ext>
            </a:extLst>
          </p:cNvPr>
          <p:cNvSpPr txBox="1"/>
          <p:nvPr userDrawn="1"/>
        </p:nvSpPr>
        <p:spPr>
          <a:xfrm>
            <a:off x="6095999" y="1371600"/>
            <a:ext cx="5277853"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Secure Portal</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11" name="TextBox 10">
            <a:extLst>
              <a:ext uri="{FF2B5EF4-FFF2-40B4-BE49-F238E27FC236}">
                <a16:creationId xmlns:a16="http://schemas.microsoft.com/office/drawing/2014/main" id="{D6207CDE-D218-4793-9A6F-54608703BF6B}"/>
              </a:ext>
            </a:extLst>
          </p:cNvPr>
          <p:cNvSpPr txBox="1"/>
          <p:nvPr userDrawn="1"/>
        </p:nvSpPr>
        <p:spPr>
          <a:xfrm>
            <a:off x="6106025" y="1905000"/>
            <a:ext cx="5257800" cy="3123932"/>
          </a:xfrm>
          <a:prstGeom prst="rect">
            <a:avLst/>
          </a:prstGeom>
          <a:noFill/>
        </p:spPr>
        <p:txBody>
          <a:bodyPr wrap="square">
            <a:spAutoFit/>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The Telligen QI Connect™ Secure Portal provides users exclusive access to events, tools, resources and data reports to support your healthcare quality improvement work with Telligen.</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The online network offers an opportunity to share and learn about innovative practices, all at no cost.</a:t>
            </a:r>
          </a:p>
        </p:txBody>
      </p:sp>
      <p:pic>
        <p:nvPicPr>
          <p:cNvPr id="2050" name="Picture 2">
            <a:extLst>
              <a:ext uri="{FF2B5EF4-FFF2-40B4-BE49-F238E27FC236}">
                <a16:creationId xmlns:a16="http://schemas.microsoft.com/office/drawing/2014/main" id="{0DB928A4-807A-484A-8389-E8CAE5FFA9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8267" y="750229"/>
            <a:ext cx="4744015" cy="3154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5513816-F8D8-4C48-9054-606F7D3D1D2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8267" y="2858953"/>
            <a:ext cx="4744122" cy="3154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Graphic 4" descr="Lock outline">
            <a:extLst>
              <a:ext uri="{FF2B5EF4-FFF2-40B4-BE49-F238E27FC236}">
                <a16:creationId xmlns:a16="http://schemas.microsoft.com/office/drawing/2014/main" id="{52F45A82-786E-43B7-914F-61340EA41C7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5999" y="838200"/>
            <a:ext cx="533401" cy="533401"/>
          </a:xfrm>
          <a:prstGeom prst="rect">
            <a:avLst/>
          </a:prstGeom>
        </p:spPr>
      </p:pic>
      <p:sp>
        <p:nvSpPr>
          <p:cNvPr id="2" name="Rectangle: Rounded Corners 1">
            <a:hlinkClick r:id="rId6"/>
            <a:extLst>
              <a:ext uri="{FF2B5EF4-FFF2-40B4-BE49-F238E27FC236}">
                <a16:creationId xmlns:a16="http://schemas.microsoft.com/office/drawing/2014/main" id="{07C26C3C-3693-4880-AA8A-7D106A61B276}"/>
              </a:ext>
            </a:extLst>
          </p:cNvPr>
          <p:cNvSpPr/>
          <p:nvPr userDrawn="1"/>
        </p:nvSpPr>
        <p:spPr>
          <a:xfrm>
            <a:off x="6172200" y="5241282"/>
            <a:ext cx="1885184" cy="427082"/>
          </a:xfrm>
          <a:prstGeom prst="roundRect">
            <a:avLst/>
          </a:prstGeom>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dirty="0"/>
              <a:t>Access the Portal</a:t>
            </a:r>
          </a:p>
        </p:txBody>
      </p:sp>
      <p:pic>
        <p:nvPicPr>
          <p:cNvPr id="8" name="Graphic 7" descr="Cursor with solid fill">
            <a:extLst>
              <a:ext uri="{FF2B5EF4-FFF2-40B4-BE49-F238E27FC236}">
                <a16:creationId xmlns:a16="http://schemas.microsoft.com/office/drawing/2014/main" id="{37A5ABC9-6308-4E2D-906E-DEBE0D4EB71D}"/>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10346" y="5436034"/>
            <a:ext cx="574828" cy="574828"/>
          </a:xfrm>
          <a:prstGeom prst="rect">
            <a:avLst/>
          </a:prstGeom>
        </p:spPr>
      </p:pic>
      <p:sp>
        <p:nvSpPr>
          <p:cNvPr id="16" name="Rectangle: Rounded Corners 15">
            <a:hlinkClick r:id="rId9"/>
            <a:extLst>
              <a:ext uri="{FF2B5EF4-FFF2-40B4-BE49-F238E27FC236}">
                <a16:creationId xmlns:a16="http://schemas.microsoft.com/office/drawing/2014/main" id="{3CE0C464-4752-4407-A911-D850BF0015E6}"/>
              </a:ext>
            </a:extLst>
          </p:cNvPr>
          <p:cNvSpPr/>
          <p:nvPr userDrawn="1"/>
        </p:nvSpPr>
        <p:spPr>
          <a:xfrm>
            <a:off x="8610600" y="5241282"/>
            <a:ext cx="1885184" cy="427082"/>
          </a:xfrm>
          <a:prstGeom prst="roundRect">
            <a:avLst/>
          </a:prstGeom>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dirty="0"/>
              <a:t>Need Portal Help?</a:t>
            </a:r>
          </a:p>
        </p:txBody>
      </p:sp>
      <p:pic>
        <p:nvPicPr>
          <p:cNvPr id="17" name="Graphic 16" descr="Cursor with solid fill">
            <a:extLst>
              <a:ext uri="{FF2B5EF4-FFF2-40B4-BE49-F238E27FC236}">
                <a16:creationId xmlns:a16="http://schemas.microsoft.com/office/drawing/2014/main" id="{5F169BDB-7546-4308-859C-53B828DB766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48746" y="5436034"/>
            <a:ext cx="574828" cy="574828"/>
          </a:xfrm>
          <a:prstGeom prst="rect">
            <a:avLst/>
          </a:prstGeom>
        </p:spPr>
      </p:pic>
    </p:spTree>
    <p:extLst>
      <p:ext uri="{BB962C8B-B14F-4D97-AF65-F5344CB8AC3E}">
        <p14:creationId xmlns:p14="http://schemas.microsoft.com/office/powerpoint/2010/main" val="22561826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ure Portal (HQIC)">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AF1148-850B-472C-BA9E-62FAAF49355C}"/>
              </a:ext>
            </a:extLst>
          </p:cNvPr>
          <p:cNvSpPr txBox="1"/>
          <p:nvPr userDrawn="1"/>
        </p:nvSpPr>
        <p:spPr>
          <a:xfrm>
            <a:off x="6095999" y="1371600"/>
            <a:ext cx="5277853"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Secure Portal</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11" name="TextBox 10">
            <a:extLst>
              <a:ext uri="{FF2B5EF4-FFF2-40B4-BE49-F238E27FC236}">
                <a16:creationId xmlns:a16="http://schemas.microsoft.com/office/drawing/2014/main" id="{D6207CDE-D218-4793-9A6F-54608703BF6B}"/>
              </a:ext>
            </a:extLst>
          </p:cNvPr>
          <p:cNvSpPr txBox="1"/>
          <p:nvPr userDrawn="1"/>
        </p:nvSpPr>
        <p:spPr>
          <a:xfrm>
            <a:off x="6106025" y="1905000"/>
            <a:ext cx="5257800" cy="3123932"/>
          </a:xfrm>
          <a:prstGeom prst="rect">
            <a:avLst/>
          </a:prstGeom>
          <a:noFill/>
        </p:spPr>
        <p:txBody>
          <a:bodyPr wrap="square">
            <a:spAutoFit/>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The Telligen QI Connect™ Secure Portal provides users exclusive access to events, tools, resources and data reports to support your healthcare quality improvement work with Telligen.</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The online network offers an opportunity to share and learn about innovative practices, all at no cost.</a:t>
            </a:r>
          </a:p>
        </p:txBody>
      </p:sp>
      <p:pic>
        <p:nvPicPr>
          <p:cNvPr id="5" name="Graphic 4" descr="Lock outline">
            <a:extLst>
              <a:ext uri="{FF2B5EF4-FFF2-40B4-BE49-F238E27FC236}">
                <a16:creationId xmlns:a16="http://schemas.microsoft.com/office/drawing/2014/main" id="{52F45A82-786E-43B7-914F-61340EA41C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5999" y="838200"/>
            <a:ext cx="533401" cy="533401"/>
          </a:xfrm>
          <a:prstGeom prst="rect">
            <a:avLst/>
          </a:prstGeom>
        </p:spPr>
      </p:pic>
      <p:sp>
        <p:nvSpPr>
          <p:cNvPr id="2" name="Rectangle: Rounded Corners 1">
            <a:hlinkClick r:id="rId4"/>
            <a:extLst>
              <a:ext uri="{FF2B5EF4-FFF2-40B4-BE49-F238E27FC236}">
                <a16:creationId xmlns:a16="http://schemas.microsoft.com/office/drawing/2014/main" id="{07C26C3C-3693-4880-AA8A-7D106A61B276}"/>
              </a:ext>
            </a:extLst>
          </p:cNvPr>
          <p:cNvSpPr/>
          <p:nvPr userDrawn="1"/>
        </p:nvSpPr>
        <p:spPr>
          <a:xfrm>
            <a:off x="6172200" y="5241282"/>
            <a:ext cx="1885184" cy="427082"/>
          </a:xfrm>
          <a:prstGeom prst="roundRect">
            <a:avLst/>
          </a:prstGeom>
          <a:solidFill>
            <a:schemeClr val="accent5"/>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dirty="0"/>
              <a:t>Access the Portal</a:t>
            </a:r>
          </a:p>
        </p:txBody>
      </p:sp>
      <p:pic>
        <p:nvPicPr>
          <p:cNvPr id="8" name="Graphic 7" descr="Cursor with solid fill">
            <a:extLst>
              <a:ext uri="{FF2B5EF4-FFF2-40B4-BE49-F238E27FC236}">
                <a16:creationId xmlns:a16="http://schemas.microsoft.com/office/drawing/2014/main" id="{37A5ABC9-6308-4E2D-906E-DEBE0D4EB71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0346" y="5436034"/>
            <a:ext cx="574828" cy="574828"/>
          </a:xfrm>
          <a:prstGeom prst="rect">
            <a:avLst/>
          </a:prstGeom>
        </p:spPr>
      </p:pic>
      <p:sp>
        <p:nvSpPr>
          <p:cNvPr id="16" name="Rectangle: Rounded Corners 15">
            <a:hlinkClick r:id="rId7"/>
            <a:extLst>
              <a:ext uri="{FF2B5EF4-FFF2-40B4-BE49-F238E27FC236}">
                <a16:creationId xmlns:a16="http://schemas.microsoft.com/office/drawing/2014/main" id="{3CE0C464-4752-4407-A911-D850BF0015E6}"/>
              </a:ext>
            </a:extLst>
          </p:cNvPr>
          <p:cNvSpPr/>
          <p:nvPr userDrawn="1"/>
        </p:nvSpPr>
        <p:spPr>
          <a:xfrm>
            <a:off x="8610600" y="5241282"/>
            <a:ext cx="1885184" cy="427082"/>
          </a:xfrm>
          <a:prstGeom prst="roundRect">
            <a:avLst/>
          </a:prstGeom>
          <a:solidFill>
            <a:schemeClr val="accent5"/>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dirty="0"/>
              <a:t>Need Portal Help?</a:t>
            </a:r>
          </a:p>
        </p:txBody>
      </p:sp>
      <p:pic>
        <p:nvPicPr>
          <p:cNvPr id="17" name="Graphic 16" descr="Cursor with solid fill">
            <a:extLst>
              <a:ext uri="{FF2B5EF4-FFF2-40B4-BE49-F238E27FC236}">
                <a16:creationId xmlns:a16="http://schemas.microsoft.com/office/drawing/2014/main" id="{5F169BDB-7546-4308-859C-53B828DB766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8746" y="5436034"/>
            <a:ext cx="574828" cy="57482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91D138D-441C-E7FF-443B-B65B3ABB8DD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8774" y="584094"/>
            <a:ext cx="3557961" cy="2834640"/>
          </a:xfrm>
          <a:prstGeom prst="rect">
            <a:avLst/>
          </a:prstGeom>
          <a:ln w="28575">
            <a:solidFill>
              <a:schemeClr val="accent5"/>
            </a:solidFill>
          </a:ln>
          <a:effectLst>
            <a:outerShdw blurRad="50800" dist="38100" dir="2700000" algn="tl" rotWithShape="0">
              <a:prstClr val="black">
                <a:alpha val="40000"/>
              </a:prstClr>
            </a:outerShdw>
          </a:effectLst>
        </p:spPr>
      </p:pic>
      <p:pic>
        <p:nvPicPr>
          <p:cNvPr id="15" name="Picture 14" descr="Graphical user interface, text, application, email&#10;&#10;Description automatically generated">
            <a:extLst>
              <a:ext uri="{FF2B5EF4-FFF2-40B4-BE49-F238E27FC236}">
                <a16:creationId xmlns:a16="http://schemas.microsoft.com/office/drawing/2014/main" id="{8141F9A6-63F5-8E68-5CCF-03AEDAE00480}"/>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15795" b="19020"/>
          <a:stretch/>
        </p:blipFill>
        <p:spPr>
          <a:xfrm>
            <a:off x="724086" y="3931652"/>
            <a:ext cx="3553809" cy="2468880"/>
          </a:xfrm>
          <a:prstGeom prst="rect">
            <a:avLst/>
          </a:prstGeom>
          <a:ln w="28575">
            <a:solidFill>
              <a:schemeClr val="accent5"/>
            </a:solidFill>
          </a:ln>
          <a:effectLst>
            <a:outerShdw blurRad="50800" dist="38100" dir="2700000" algn="tl" rotWithShape="0">
              <a:prstClr val="black">
                <a:alpha val="40000"/>
              </a:prstClr>
            </a:outerShdw>
          </a:effectLst>
        </p:spPr>
      </p:pic>
      <p:pic>
        <p:nvPicPr>
          <p:cNvPr id="12" name="Picture 11" descr="Graphical user interface, application&#10;&#10;Description automatically generated">
            <a:extLst>
              <a:ext uri="{FF2B5EF4-FFF2-40B4-BE49-F238E27FC236}">
                <a16:creationId xmlns:a16="http://schemas.microsoft.com/office/drawing/2014/main" id="{23268DB2-9253-96FC-9619-B09E977A05E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45495" b="16198"/>
          <a:stretch/>
        </p:blipFill>
        <p:spPr>
          <a:xfrm>
            <a:off x="3367898" y="2743200"/>
            <a:ext cx="2457858" cy="2194560"/>
          </a:xfrm>
          <a:prstGeom prst="rect">
            <a:avLst/>
          </a:prstGeom>
          <a:ln w="28575">
            <a:solidFill>
              <a:schemeClr val="accent5"/>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5417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1458-DB89-4401-BC85-348F6DA672B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7FF37E6-2156-4460-A7C6-B2F1EA645C06}"/>
              </a:ext>
            </a:extLst>
          </p:cNvPr>
          <p:cNvSpPr>
            <a:spLocks noGrp="1"/>
          </p:cNvSpPr>
          <p:nvPr>
            <p:ph type="sldNum" sz="quarter" idx="10"/>
          </p:nvPr>
        </p:nvSpPr>
        <p:spPr>
          <a:xfrm>
            <a:off x="11621308" y="6423500"/>
            <a:ext cx="226983" cy="230832"/>
          </a:xfrm>
        </p:spPr>
        <p:txBody>
          <a:bodyPr/>
          <a:lstStyle/>
          <a:p>
            <a:fld id="{86CB4B4D-7CA3-9044-876B-883B54F8677D}" type="slidenum">
              <a:rPr lang="en-US" smtClean="0"/>
              <a:t>‹#›</a:t>
            </a:fld>
            <a:endParaRPr lang="en-US" dirty="0"/>
          </a:p>
        </p:txBody>
      </p:sp>
      <p:sp>
        <p:nvSpPr>
          <p:cNvPr id="5" name="Content Placeholder 4">
            <a:extLst>
              <a:ext uri="{FF2B5EF4-FFF2-40B4-BE49-F238E27FC236}">
                <a16:creationId xmlns:a16="http://schemas.microsoft.com/office/drawing/2014/main" id="{1AF19AB1-246C-49CB-B5B0-06B4D5B72FE1}"/>
              </a:ext>
            </a:extLst>
          </p:cNvPr>
          <p:cNvSpPr>
            <a:spLocks noGrp="1"/>
          </p:cNvSpPr>
          <p:nvPr>
            <p:ph sz="quarter" idx="11"/>
          </p:nvPr>
        </p:nvSpPr>
        <p:spPr>
          <a:xfrm>
            <a:off x="4572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3161E0E8-71C5-4E1A-89D1-77FCDDF3513B}"/>
              </a:ext>
            </a:extLst>
          </p:cNvPr>
          <p:cNvSpPr>
            <a:spLocks noGrp="1"/>
          </p:cNvSpPr>
          <p:nvPr>
            <p:ph sz="quarter" idx="12"/>
          </p:nvPr>
        </p:nvSpPr>
        <p:spPr>
          <a:xfrm>
            <a:off x="62484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68349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9585-81AB-4188-A2D3-1AAC78B3B2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589873-3AC2-49AD-9041-5C35E431D8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0E0381-753A-4258-821B-0A811F5DF5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5CAF3-EEFE-488E-995F-1E16DC4DEE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6AD0D-EE0F-47A3-A2AB-00A5D17CD9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57CA69-81FB-4CCB-BDC7-D03241189DC3}"/>
              </a:ext>
            </a:extLst>
          </p:cNvPr>
          <p:cNvSpPr>
            <a:spLocks noGrp="1"/>
          </p:cNvSpPr>
          <p:nvPr>
            <p:ph type="dt" sz="half" idx="10"/>
          </p:nvPr>
        </p:nvSpPr>
        <p:spPr/>
        <p:txBody>
          <a:bodyPr/>
          <a:lstStyle/>
          <a:p>
            <a:fld id="{BE6ED1C7-0CA7-4B90-B496-FAA50316005E}" type="datetime1">
              <a:rPr lang="en-US" smtClean="0"/>
              <a:t>12/9/2022</a:t>
            </a:fld>
            <a:endParaRPr lang="en-US" dirty="0"/>
          </a:p>
        </p:txBody>
      </p:sp>
      <p:sp>
        <p:nvSpPr>
          <p:cNvPr id="8" name="Footer Placeholder 7">
            <a:extLst>
              <a:ext uri="{FF2B5EF4-FFF2-40B4-BE49-F238E27FC236}">
                <a16:creationId xmlns:a16="http://schemas.microsoft.com/office/drawing/2014/main" id="{49E1AE66-7E7B-4AC9-BD8B-F2D0D590F7F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40759D-2814-4995-852A-C0C7024B4448}"/>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30435128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efore we begi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080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Before We Begin</a:t>
            </a:r>
            <a:endParaRPr lang="en-US" dirty="0"/>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649462"/>
            <a:ext cx="10515600" cy="3266728"/>
          </a:xfrm>
          <a:prstGeom prst="rect">
            <a:avLst/>
          </a:prstGeom>
          <a:noFill/>
        </p:spPr>
        <p:txBody>
          <a:bodyPr wrap="square">
            <a:spAutoFit/>
          </a:bodyPr>
          <a:lstStyle/>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Be sure to add </a:t>
            </a:r>
            <a:r>
              <a:rPr kumimoji="0" lang="en-US" sz="2400" b="0" i="0" u="none" strike="noStrike" kern="1200" cap="none" spc="0" normalizeH="0" baseline="0" noProof="0" dirty="0">
                <a:ln>
                  <a:noFill/>
                </a:ln>
                <a:solidFill>
                  <a:schemeClr val="accent1"/>
                </a:solidFill>
                <a:effectLst/>
                <a:uLnTx/>
                <a:uFillTx/>
                <a:latin typeface="Calibri"/>
                <a:ea typeface="+mn-ea"/>
                <a:cs typeface="+mn-cs"/>
                <a:hlinkClick r:id="rId2"/>
              </a:rPr>
              <a:t>qiconnect@telligen.com</a:t>
            </a:r>
            <a:r>
              <a:rPr kumimoji="0" lang="en-US" sz="2400" b="0" i="0" u="none" strike="noStrike" kern="1200" cap="none" spc="0" normalizeH="0" baseline="0" noProof="0" dirty="0">
                <a:ln>
                  <a:noFill/>
                </a:ln>
                <a:solidFill>
                  <a:schemeClr val="accent1"/>
                </a:solidFill>
                <a:effectLst/>
                <a:uLnTx/>
                <a:uFillTx/>
                <a:latin typeface="Calibri"/>
                <a:ea typeface="+mn-ea"/>
                <a:cs typeface="+mn-cs"/>
              </a:rPr>
              <a:t> </a:t>
            </a:r>
            <a:r>
              <a:rPr kumimoji="0" lang="en-US" sz="2400" b="0" i="0" u="none" strike="noStrike" kern="1200" cap="none" spc="0" normalizeH="0" baseline="0" noProof="0" dirty="0">
                <a:ln>
                  <a:noFill/>
                </a:ln>
                <a:solidFill>
                  <a:srgbClr val="59595B"/>
                </a:solidFill>
                <a:effectLst/>
                <a:uLnTx/>
                <a:uFillTx/>
                <a:latin typeface="Calibri"/>
                <a:ea typeface="+mn-ea"/>
                <a:cs typeface="+mn-cs"/>
              </a:rPr>
              <a:t>to your trusted list of email contacts</a:t>
            </a:r>
          </a:p>
          <a:p>
            <a:pPr marL="457200" marR="0" lvl="1"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If you unsubscribe, you’ll miss out on every communication we share</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We’re on social media, follow us for updates and events!</a:t>
            </a:r>
          </a:p>
          <a:p>
            <a:pPr marL="457200" marR="0" lvl="1"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	Facebook: </a:t>
            </a:r>
            <a:r>
              <a:rPr lang="en-US" sz="2400" dirty="0">
                <a:hlinkClick r:id="rId3"/>
              </a:rPr>
              <a:t>https://www.facebook.com/telligenqiconnect</a:t>
            </a:r>
            <a:endParaRPr kumimoji="0" lang="en-US" sz="2400" b="0" i="0" u="none" strike="noStrike" kern="1200" cap="none" spc="0" normalizeH="0" baseline="0" noProof="0" dirty="0">
              <a:ln>
                <a:noFill/>
              </a:ln>
              <a:solidFill>
                <a:srgbClr val="59595B"/>
              </a:solidFill>
              <a:effectLst/>
              <a:uLnTx/>
              <a:uFillTx/>
              <a:latin typeface="Calibri"/>
              <a:ea typeface="+mn-ea"/>
              <a:cs typeface="+mn-cs"/>
            </a:endParaRPr>
          </a:p>
          <a:p>
            <a:pPr marL="457200" marR="0" lvl="1"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	LinkedIn: </a:t>
            </a:r>
            <a:r>
              <a:rPr lang="en-US" sz="2400" dirty="0">
                <a:hlinkClick r:id="rId4"/>
              </a:rPr>
              <a:t>https://www.linkedin.com/company/telligen-qi-connect</a:t>
            </a:r>
            <a:r>
              <a:rPr lang="en-US" sz="2400" dirty="0"/>
              <a:t>  </a:t>
            </a:r>
          </a:p>
          <a:p>
            <a:pPr marL="457200" marR="0" lvl="1"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	Twitter: </a:t>
            </a:r>
            <a:r>
              <a:rPr lang="en-US" sz="2400" dirty="0">
                <a:hlinkClick r:id="rId5"/>
              </a:rPr>
              <a:t>https://twitter.com/TelligenQI</a:t>
            </a:r>
            <a:endParaRPr lang="en-US" sz="2400" dirty="0"/>
          </a:p>
        </p:txBody>
      </p:sp>
      <p:pic>
        <p:nvPicPr>
          <p:cNvPr id="11" name="Graphic 10">
            <a:hlinkClick r:id="rId6"/>
            <a:extLst>
              <a:ext uri="{FF2B5EF4-FFF2-40B4-BE49-F238E27FC236}">
                <a16:creationId xmlns:a16="http://schemas.microsoft.com/office/drawing/2014/main" id="{5A04F460-A48B-4113-9605-E3D540356CD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5474" y="3745570"/>
            <a:ext cx="400050" cy="400050"/>
          </a:xfrm>
          <a:prstGeom prst="rect">
            <a:avLst/>
          </a:prstGeom>
        </p:spPr>
      </p:pic>
      <p:pic>
        <p:nvPicPr>
          <p:cNvPr id="12" name="Graphic 11">
            <a:hlinkClick r:id="rId5"/>
            <a:extLst>
              <a:ext uri="{FF2B5EF4-FFF2-40B4-BE49-F238E27FC236}">
                <a16:creationId xmlns:a16="http://schemas.microsoft.com/office/drawing/2014/main" id="{7408705C-9F63-4C96-86AE-04D0D0C548B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65474" y="4393269"/>
            <a:ext cx="400050" cy="400050"/>
          </a:xfrm>
          <a:prstGeom prst="rect">
            <a:avLst/>
          </a:prstGeom>
        </p:spPr>
      </p:pic>
      <p:pic>
        <p:nvPicPr>
          <p:cNvPr id="14" name="Graphic 13">
            <a:hlinkClick r:id="rId3"/>
            <a:extLst>
              <a:ext uri="{FF2B5EF4-FFF2-40B4-BE49-F238E27FC236}">
                <a16:creationId xmlns:a16="http://schemas.microsoft.com/office/drawing/2014/main" id="{FC271886-B129-427F-9D61-F02698CE06F5}"/>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65474" y="3097870"/>
            <a:ext cx="400051" cy="400051"/>
          </a:xfrm>
          <a:prstGeom prst="rect">
            <a:avLst/>
          </a:prstGeom>
        </p:spPr>
      </p:pic>
      <p:sp>
        <p:nvSpPr>
          <p:cNvPr id="8" name="Subtitle 2">
            <a:extLst>
              <a:ext uri="{FF2B5EF4-FFF2-40B4-BE49-F238E27FC236}">
                <a16:creationId xmlns:a16="http://schemas.microsoft.com/office/drawing/2014/main" id="{FA35374B-4937-4589-B88D-954EE63ED019}"/>
              </a:ext>
            </a:extLst>
          </p:cNvPr>
          <p:cNvSpPr>
            <a:spLocks noGrp="1"/>
          </p:cNvSpPr>
          <p:nvPr>
            <p:ph type="subTitle" idx="1" hasCustomPrompt="1"/>
          </p:nvPr>
        </p:nvSpPr>
        <p:spPr>
          <a:xfrm>
            <a:off x="838200" y="5072470"/>
            <a:ext cx="10820400" cy="1023530"/>
          </a:xfrm>
        </p:spPr>
        <p:txBody>
          <a:bodyPr/>
          <a:lstStyle>
            <a:lvl1pPr marL="0" indent="0" algn="l">
              <a:buNone/>
              <a:defRPr sz="2400">
                <a:solidFill>
                  <a:srgbClr val="58585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(Insert any relative campaigns/initiatives here, such as #Pledge270)</a:t>
            </a:r>
          </a:p>
        </p:txBody>
      </p:sp>
    </p:spTree>
    <p:extLst>
      <p:ext uri="{BB962C8B-B14F-4D97-AF65-F5344CB8AC3E}">
        <p14:creationId xmlns:p14="http://schemas.microsoft.com/office/powerpoint/2010/main" val="41246869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oday's Speaker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743200" y="1588920"/>
            <a:ext cx="8610600" cy="1280160"/>
          </a:xfrm>
        </p:spPr>
        <p:txBody>
          <a:bodyPr/>
          <a:lstStyle>
            <a:lvl1pPr marL="0" indent="0">
              <a:buNone/>
              <a:defRPr sz="2000" b="0"/>
            </a:lvl1pPr>
            <a:lvl2pPr marL="342900" indent="0">
              <a:buNone/>
              <a:defRPr sz="1600"/>
            </a:lvl2pPr>
            <a:lvl3pPr marL="685800" indent="0">
              <a:buNone/>
              <a:defRPr sz="1200"/>
            </a:lvl3pPr>
            <a:lvl4pPr marL="1028700" indent="0">
              <a:buNone/>
              <a:defRPr sz="1100"/>
            </a:lvl4pPr>
          </a:lstStyle>
          <a:p>
            <a:pPr lvl="0"/>
            <a:r>
              <a:rPr lang="en-US" dirty="0"/>
              <a:t>Name (+ Professional Credentials) </a:t>
            </a:r>
            <a:br>
              <a:rPr lang="en-US" dirty="0"/>
            </a:br>
            <a:r>
              <a:rPr lang="en-US" dirty="0"/>
              <a:t>Title</a:t>
            </a:r>
            <a:br>
              <a:rPr lang="en-US" dirty="0"/>
            </a:br>
            <a:r>
              <a:rPr lang="en-US" dirty="0"/>
              <a:t>Organization</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7" name="TextBox 6">
            <a:extLst>
              <a:ext uri="{FF2B5EF4-FFF2-40B4-BE49-F238E27FC236}">
                <a16:creationId xmlns:a16="http://schemas.microsoft.com/office/drawing/2014/main" id="{4AA1AB03-75E5-466E-8FBD-F10517A9F6EE}"/>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Today’s Speaker(s)</a:t>
            </a:r>
            <a:endParaRPr lang="en-US" dirty="0"/>
          </a:p>
        </p:txBody>
      </p:sp>
      <p:sp>
        <p:nvSpPr>
          <p:cNvPr id="9" name="Picture Placeholder 2">
            <a:extLst>
              <a:ext uri="{FF2B5EF4-FFF2-40B4-BE49-F238E27FC236}">
                <a16:creationId xmlns:a16="http://schemas.microsoft.com/office/drawing/2014/main" id="{92BB4012-9E24-4555-A65D-6C2F42DF6045}"/>
              </a:ext>
            </a:extLst>
          </p:cNvPr>
          <p:cNvSpPr>
            <a:spLocks noGrp="1" noChangeAspect="1"/>
          </p:cNvSpPr>
          <p:nvPr>
            <p:ph type="pic" idx="14" hasCustomPrompt="1"/>
          </p:nvPr>
        </p:nvSpPr>
        <p:spPr>
          <a:xfrm>
            <a:off x="1029311" y="1588920"/>
            <a:ext cx="1521248" cy="1280160"/>
          </a:xfrm>
        </p:spPr>
        <p:txBody>
          <a:bodyPr anchor="t"/>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Paste headshot or click to upload a guest speaker</a:t>
            </a:r>
          </a:p>
        </p:txBody>
      </p:sp>
      <p:sp>
        <p:nvSpPr>
          <p:cNvPr id="11" name="Content Placeholder 2">
            <a:extLst>
              <a:ext uri="{FF2B5EF4-FFF2-40B4-BE49-F238E27FC236}">
                <a16:creationId xmlns:a16="http://schemas.microsoft.com/office/drawing/2014/main" id="{803C2934-0882-4EE0-B2DE-BA3BE1055DF8}"/>
              </a:ext>
            </a:extLst>
          </p:cNvPr>
          <p:cNvSpPr>
            <a:spLocks noGrp="1"/>
          </p:cNvSpPr>
          <p:nvPr>
            <p:ph idx="15" hasCustomPrompt="1"/>
          </p:nvPr>
        </p:nvSpPr>
        <p:spPr>
          <a:xfrm>
            <a:off x="2743200" y="3035937"/>
            <a:ext cx="8610600" cy="1280160"/>
          </a:xfrm>
        </p:spPr>
        <p:txBody>
          <a:bodyPr/>
          <a:lstStyle>
            <a:lvl1pPr marL="0" indent="0">
              <a:buNone/>
              <a:defRPr sz="2000"/>
            </a:lvl1pPr>
            <a:lvl2pPr marL="342900" indent="0">
              <a:buNone/>
              <a:defRPr sz="1600"/>
            </a:lvl2pPr>
            <a:lvl3pPr marL="685800" indent="0">
              <a:buNone/>
              <a:defRPr sz="1200"/>
            </a:lvl3pPr>
            <a:lvl4pPr marL="1028700" indent="0">
              <a:buNone/>
              <a:defRPr sz="1100"/>
            </a:lvl4pPr>
          </a:lstStyle>
          <a:p>
            <a:pPr lvl="0"/>
            <a:r>
              <a:rPr lang="en-US" dirty="0"/>
              <a:t>Name (+ Professional Credentials) </a:t>
            </a:r>
            <a:br>
              <a:rPr lang="en-US" dirty="0"/>
            </a:br>
            <a:r>
              <a:rPr lang="en-US" dirty="0"/>
              <a:t>Title</a:t>
            </a:r>
            <a:br>
              <a:rPr lang="en-US" dirty="0"/>
            </a:br>
            <a:r>
              <a:rPr lang="en-US" dirty="0"/>
              <a:t>Organization</a:t>
            </a:r>
          </a:p>
        </p:txBody>
      </p:sp>
      <p:sp>
        <p:nvSpPr>
          <p:cNvPr id="12" name="Picture Placeholder 2">
            <a:extLst>
              <a:ext uri="{FF2B5EF4-FFF2-40B4-BE49-F238E27FC236}">
                <a16:creationId xmlns:a16="http://schemas.microsoft.com/office/drawing/2014/main" id="{98C26845-DA21-4842-A44E-BE60D7496F48}"/>
              </a:ext>
            </a:extLst>
          </p:cNvPr>
          <p:cNvSpPr>
            <a:spLocks noGrp="1" noChangeAspect="1"/>
          </p:cNvSpPr>
          <p:nvPr>
            <p:ph type="pic" idx="16" hasCustomPrompt="1"/>
          </p:nvPr>
        </p:nvSpPr>
        <p:spPr>
          <a:xfrm>
            <a:off x="1029311" y="3035937"/>
            <a:ext cx="1521248" cy="1280160"/>
          </a:xfrm>
        </p:spPr>
        <p:txBody>
          <a:bodyPr anchor="t"/>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Paste headshot or click to upload a guest speaker</a:t>
            </a:r>
          </a:p>
        </p:txBody>
      </p:sp>
      <p:sp>
        <p:nvSpPr>
          <p:cNvPr id="13" name="Content Placeholder 2">
            <a:extLst>
              <a:ext uri="{FF2B5EF4-FFF2-40B4-BE49-F238E27FC236}">
                <a16:creationId xmlns:a16="http://schemas.microsoft.com/office/drawing/2014/main" id="{0604ACB0-AC39-4C7D-9792-D9BD0ABF54FD}"/>
              </a:ext>
            </a:extLst>
          </p:cNvPr>
          <p:cNvSpPr>
            <a:spLocks noGrp="1"/>
          </p:cNvSpPr>
          <p:nvPr>
            <p:ph idx="17" hasCustomPrompt="1"/>
          </p:nvPr>
        </p:nvSpPr>
        <p:spPr>
          <a:xfrm>
            <a:off x="2743200" y="4511040"/>
            <a:ext cx="8610600" cy="1280160"/>
          </a:xfrm>
        </p:spPr>
        <p:txBody>
          <a:bodyPr/>
          <a:lstStyle>
            <a:lvl1pPr marL="0" indent="0">
              <a:buNone/>
              <a:defRPr sz="2000"/>
            </a:lvl1pPr>
            <a:lvl2pPr marL="342900" indent="0">
              <a:buNone/>
              <a:defRPr sz="1600"/>
            </a:lvl2pPr>
            <a:lvl3pPr marL="685800" indent="0">
              <a:buNone/>
              <a:defRPr sz="1200"/>
            </a:lvl3pPr>
            <a:lvl4pPr marL="1028700" indent="0">
              <a:buNone/>
              <a:defRPr sz="1100"/>
            </a:lvl4pPr>
          </a:lstStyle>
          <a:p>
            <a:pPr lvl="0"/>
            <a:r>
              <a:rPr lang="en-US" dirty="0"/>
              <a:t>Name (+ Professional Credentials) </a:t>
            </a:r>
            <a:br>
              <a:rPr lang="en-US" dirty="0"/>
            </a:br>
            <a:r>
              <a:rPr lang="en-US" dirty="0"/>
              <a:t>Title</a:t>
            </a:r>
            <a:br>
              <a:rPr lang="en-US" dirty="0"/>
            </a:br>
            <a:r>
              <a:rPr lang="en-US" dirty="0"/>
              <a:t>Organization</a:t>
            </a:r>
          </a:p>
        </p:txBody>
      </p:sp>
      <p:sp>
        <p:nvSpPr>
          <p:cNvPr id="14" name="Picture Placeholder 2">
            <a:extLst>
              <a:ext uri="{FF2B5EF4-FFF2-40B4-BE49-F238E27FC236}">
                <a16:creationId xmlns:a16="http://schemas.microsoft.com/office/drawing/2014/main" id="{4FB18EC1-B99C-41F1-B12B-C287C15000C8}"/>
              </a:ext>
            </a:extLst>
          </p:cNvPr>
          <p:cNvSpPr>
            <a:spLocks noGrp="1" noChangeAspect="1"/>
          </p:cNvSpPr>
          <p:nvPr>
            <p:ph type="pic" idx="18" hasCustomPrompt="1"/>
          </p:nvPr>
        </p:nvSpPr>
        <p:spPr>
          <a:xfrm>
            <a:off x="1029311" y="4511040"/>
            <a:ext cx="1521248" cy="1280160"/>
          </a:xfrm>
        </p:spPr>
        <p:txBody>
          <a:bodyPr anchor="t"/>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Paste headshot or click to upload a guest speaker</a:t>
            </a:r>
          </a:p>
        </p:txBody>
      </p:sp>
    </p:spTree>
    <p:extLst>
      <p:ext uri="{BB962C8B-B14F-4D97-AF65-F5344CB8AC3E}">
        <p14:creationId xmlns:p14="http://schemas.microsoft.com/office/powerpoint/2010/main" val="42710648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VID-19 Disclaime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COVID-19 Disclaimers</a:t>
            </a:r>
            <a:endParaRPr lang="en-US" dirty="0"/>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825625"/>
            <a:ext cx="10515600" cy="3631763"/>
          </a:xfrm>
          <a:prstGeom prst="rect">
            <a:avLst/>
          </a:prstGeom>
          <a:noFill/>
        </p:spPr>
        <p:txBody>
          <a:bodyPr wrap="square">
            <a:spAutoFit/>
          </a:bodyPr>
          <a:lstStyle/>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Today’s content and answers to participants’ questions reflect Telligen’s best understanding based on currently available information about COVID-19 as of Tuesday, </a:t>
            </a:r>
            <a:fld id="{4155E1CD-8EF5-40EA-BE65-2D015CED835D}" type="datetime4">
              <a:rPr kumimoji="0" lang="en-US" sz="2000" b="0" i="0" u="none" strike="noStrike" kern="1200" cap="none" spc="0" normalizeH="0" baseline="0" noProof="0" smtClean="0">
                <a:ln>
                  <a:noFill/>
                </a:ln>
                <a:solidFill>
                  <a:srgbClr val="59595B"/>
                </a:solidFill>
                <a:effectLst/>
                <a:uLnTx/>
                <a:uFillTx/>
                <a:latin typeface="Calibri"/>
                <a:ea typeface="+mn-ea"/>
                <a:cs typeface="+mn-cs"/>
              </a:rPr>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t>December 9, 2022</a:t>
            </a:fld>
            <a:r>
              <a:rPr kumimoji="0" lang="en-US" sz="2000" b="0" i="0" u="none" strike="noStrike" kern="1200" cap="none" spc="0" normalizeH="0" baseline="0" noProof="0" dirty="0">
                <a:ln>
                  <a:noFill/>
                </a:ln>
                <a:solidFill>
                  <a:srgbClr val="59595B"/>
                </a:solidFill>
                <a:effectLst/>
                <a:uLnTx/>
                <a:uFillTx/>
                <a:latin typeface="Calibri"/>
                <a:ea typeface="+mn-ea"/>
                <a:cs typeface="+mn-cs"/>
              </a:rPr>
              <a:t>.</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However, COVID-19 is continuously evolving situation. Therefore, it remains critically important to continually check the Centers for Disease Control and Prevention’s (CDC’s) most up-to-date guidance, as well as the guidance from your state/local health department. CDC guidance for COVID-19 may be adapted by state and local health departments to respond to rapidly changing local circumstances.</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The views expressed by the speaker do not necessarily reflect the views of Telligen or the Centers for Medicare &amp; Medicaid Services. Presentation content is for information purposes only and does not constitute medical advice; it is not intended to be a substitute for professional medical advice, diagnosis or treatment. </a:t>
            </a:r>
          </a:p>
        </p:txBody>
      </p:sp>
    </p:spTree>
    <p:extLst>
      <p:ext uri="{BB962C8B-B14F-4D97-AF65-F5344CB8AC3E}">
        <p14:creationId xmlns:p14="http://schemas.microsoft.com/office/powerpoint/2010/main" val="25531000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ideo Disclaime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Video Disclaimers</a:t>
            </a:r>
            <a:endParaRPr lang="en-US" dirty="0"/>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825625"/>
            <a:ext cx="10515600" cy="2323713"/>
          </a:xfrm>
          <a:prstGeom prst="rect">
            <a:avLst/>
          </a:prstGeom>
          <a:noFill/>
        </p:spPr>
        <p:txBody>
          <a:bodyPr wrap="square">
            <a:spAutoFit/>
          </a:bodyPr>
          <a:lstStyle/>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This video conference utilizes links to other websites or third-party content to offer this webinar. Telligen is providing these links or third-party content to you as a convenience and has no liability, obligation or responsibility for any correspondence, purchase or promotion between you and any third party with a link on the website, or for any content or links displayed on such sites to which you may be linked. </a:t>
            </a:r>
          </a:p>
          <a:p>
            <a:pPr marL="182880" marR="0" lvl="0" indent="-18288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The information and opinions provided by third-party content are neither endorsed by nor do they necessarily reflect the opinions of Telligen or CMS. </a:t>
            </a:r>
          </a:p>
        </p:txBody>
      </p:sp>
    </p:spTree>
    <p:extLst>
      <p:ext uri="{BB962C8B-B14F-4D97-AF65-F5344CB8AC3E}">
        <p14:creationId xmlns:p14="http://schemas.microsoft.com/office/powerpoint/2010/main" val="40108979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5" name="Content Placeholder 4">
            <a:extLst>
              <a:ext uri="{FF2B5EF4-FFF2-40B4-BE49-F238E27FC236}">
                <a16:creationId xmlns:a16="http://schemas.microsoft.com/office/drawing/2014/main" id="{0EDD8787-35D0-4F5A-BEDA-DF25287A1163}"/>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8" name="Title 1">
            <a:extLst>
              <a:ext uri="{FF2B5EF4-FFF2-40B4-BE49-F238E27FC236}">
                <a16:creationId xmlns:a16="http://schemas.microsoft.com/office/drawing/2014/main" id="{18F7DDD4-9C1B-4515-8A04-0E9BD0381FFE}"/>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5579608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1851" y="3118649"/>
            <a:ext cx="10515600" cy="1500187"/>
          </a:xfrm>
        </p:spPr>
        <p:txBody>
          <a:bodyPr/>
          <a:lstStyle>
            <a:lvl1pPr marL="0" indent="0">
              <a:buNone/>
              <a:defRPr sz="2400">
                <a:solidFill>
                  <a:srgbClr val="59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subtext here</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itle 1">
            <a:extLst>
              <a:ext uri="{FF2B5EF4-FFF2-40B4-BE49-F238E27FC236}">
                <a16:creationId xmlns:a16="http://schemas.microsoft.com/office/drawing/2014/main" id="{864A4087-F711-2D4B-B724-0EFBD2A132F9}"/>
              </a:ext>
            </a:extLst>
          </p:cNvPr>
          <p:cNvSpPr>
            <a:spLocks noGrp="1"/>
          </p:cNvSpPr>
          <p:nvPr>
            <p:ph type="title" hasCustomPrompt="1"/>
          </p:nvPr>
        </p:nvSpPr>
        <p:spPr>
          <a:xfrm>
            <a:off x="1371599" y="1776568"/>
            <a:ext cx="9975851" cy="1279522"/>
          </a:xfrm>
        </p:spPr>
        <p:txBody>
          <a:bodyPr anchor="b"/>
          <a:lstStyle>
            <a:lvl1pPr>
              <a:defRPr sz="4500"/>
            </a:lvl1pPr>
          </a:lstStyle>
          <a:p>
            <a:r>
              <a:rPr lang="en-US" dirty="0"/>
              <a:t>New Section</a:t>
            </a:r>
          </a:p>
        </p:txBody>
      </p:sp>
      <p:pic>
        <p:nvPicPr>
          <p:cNvPr id="4" name="Graphic 3" descr="Caret Right with solid fill">
            <a:extLst>
              <a:ext uri="{FF2B5EF4-FFF2-40B4-BE49-F238E27FC236}">
                <a16:creationId xmlns:a16="http://schemas.microsoft.com/office/drawing/2014/main" id="{0C39A083-7A9F-4C43-A0C5-C29A37A0D6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 y="2260301"/>
            <a:ext cx="914400" cy="914400"/>
          </a:xfrm>
          <a:prstGeom prst="rect">
            <a:avLst/>
          </a:prstGeom>
        </p:spPr>
      </p:pic>
    </p:spTree>
    <p:extLst>
      <p:ext uri="{BB962C8B-B14F-4D97-AF65-F5344CB8AC3E}">
        <p14:creationId xmlns:p14="http://schemas.microsoft.com/office/powerpoint/2010/main" val="41448503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10" name="Content Placeholder 4">
            <a:extLst>
              <a:ext uri="{FF2B5EF4-FFF2-40B4-BE49-F238E27FC236}">
                <a16:creationId xmlns:a16="http://schemas.microsoft.com/office/drawing/2014/main" id="{7A844C1F-938A-47AE-B6B4-1EB61A8DD112}"/>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2" name="Title 1">
            <a:extLst>
              <a:ext uri="{FF2B5EF4-FFF2-40B4-BE49-F238E27FC236}">
                <a16:creationId xmlns:a16="http://schemas.microsoft.com/office/drawing/2014/main" id="{C1C1ACF6-DABB-4315-BC5D-9A61A668445E}"/>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3059865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953D466F-0B71-3646-A63E-72276CFD0D9A}" type="slidenum">
              <a:rPr lang="en-US" smtClean="0"/>
              <a:pPr/>
              <a:t>‹#›</a:t>
            </a:fld>
            <a:endParaRPr lang="en-US" dirty="0"/>
          </a:p>
        </p:txBody>
      </p:sp>
      <p:sp>
        <p:nvSpPr>
          <p:cNvPr id="12" name="Content Placeholder 4">
            <a:extLst>
              <a:ext uri="{FF2B5EF4-FFF2-40B4-BE49-F238E27FC236}">
                <a16:creationId xmlns:a16="http://schemas.microsoft.com/office/drawing/2014/main" id="{9E0B7887-46EA-4D9B-8D3E-7680DCF79FC9}"/>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4" name="Title 1">
            <a:extLst>
              <a:ext uri="{FF2B5EF4-FFF2-40B4-BE49-F238E27FC236}">
                <a16:creationId xmlns:a16="http://schemas.microsoft.com/office/drawing/2014/main" id="{7B858431-E0AD-46D5-AAB5-0E9DF4A7A65B}"/>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31989578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Slide (Photos or Tabl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Content Placeholder 4">
            <a:extLst>
              <a:ext uri="{FF2B5EF4-FFF2-40B4-BE49-F238E27FC236}">
                <a16:creationId xmlns:a16="http://schemas.microsoft.com/office/drawing/2014/main" id="{E4AE0EF8-34C7-4BCF-8EAC-3E8E10BA42F5}"/>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0" name="Title 1">
            <a:extLst>
              <a:ext uri="{FF2B5EF4-FFF2-40B4-BE49-F238E27FC236}">
                <a16:creationId xmlns:a16="http://schemas.microsoft.com/office/drawing/2014/main" id="{586534BB-EAE0-4AE6-98C8-244A426661BE}"/>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39471368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Slid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Content Placeholder 4">
            <a:extLst>
              <a:ext uri="{FF2B5EF4-FFF2-40B4-BE49-F238E27FC236}">
                <a16:creationId xmlns:a16="http://schemas.microsoft.com/office/drawing/2014/main" id="{E4AE0EF8-34C7-4BCF-8EAC-3E8E10BA42F5}"/>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0" name="Title 1">
            <a:extLst>
              <a:ext uri="{FF2B5EF4-FFF2-40B4-BE49-F238E27FC236}">
                <a16:creationId xmlns:a16="http://schemas.microsoft.com/office/drawing/2014/main" id="{586534BB-EAE0-4AE6-98C8-244A426661BE}"/>
              </a:ext>
            </a:extLst>
          </p:cNvPr>
          <p:cNvSpPr>
            <a:spLocks noGrp="1"/>
          </p:cNvSpPr>
          <p:nvPr>
            <p:ph type="title"/>
          </p:nvPr>
        </p:nvSpPr>
        <p:spPr>
          <a:xfrm>
            <a:off x="838200" y="0"/>
            <a:ext cx="10515600" cy="1600200"/>
          </a:xfrm>
        </p:spPr>
        <p:txBody>
          <a:bodyPr/>
          <a:lstStyle/>
          <a:p>
            <a:r>
              <a:rPr lang="en-US" dirty="0"/>
              <a:t>Click to edit Master title style</a:t>
            </a:r>
          </a:p>
        </p:txBody>
      </p:sp>
      <p:sp>
        <p:nvSpPr>
          <p:cNvPr id="6" name="Rectangle 5">
            <a:extLst>
              <a:ext uri="{FF2B5EF4-FFF2-40B4-BE49-F238E27FC236}">
                <a16:creationId xmlns:a16="http://schemas.microsoft.com/office/drawing/2014/main" id="{C143E45E-E178-4393-A71B-D8B540047A1D}"/>
              </a:ext>
            </a:extLst>
          </p:cNvPr>
          <p:cNvSpPr/>
          <p:nvPr userDrawn="1"/>
        </p:nvSpPr>
        <p:spPr>
          <a:xfrm>
            <a:off x="8382000" y="6176963"/>
            <a:ext cx="3733800" cy="61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823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71A2-FF5B-47B7-B59F-F7D96EBAE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F5B0AA-3A81-401E-B14B-2C3B1D648B6A}"/>
              </a:ext>
            </a:extLst>
          </p:cNvPr>
          <p:cNvSpPr>
            <a:spLocks noGrp="1"/>
          </p:cNvSpPr>
          <p:nvPr>
            <p:ph type="dt" sz="half" idx="10"/>
          </p:nvPr>
        </p:nvSpPr>
        <p:spPr/>
        <p:txBody>
          <a:bodyPr/>
          <a:lstStyle/>
          <a:p>
            <a:fld id="{38F6B5E3-06E9-4A2C-89C7-BE8B760ECF62}" type="datetime1">
              <a:rPr lang="en-US" smtClean="0"/>
              <a:t>12/9/2022</a:t>
            </a:fld>
            <a:endParaRPr lang="en-US" dirty="0"/>
          </a:p>
        </p:txBody>
      </p:sp>
      <p:sp>
        <p:nvSpPr>
          <p:cNvPr id="4" name="Footer Placeholder 3">
            <a:extLst>
              <a:ext uri="{FF2B5EF4-FFF2-40B4-BE49-F238E27FC236}">
                <a16:creationId xmlns:a16="http://schemas.microsoft.com/office/drawing/2014/main" id="{F232D36C-BA55-43D7-A184-A424BFB4F2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8A0E68D-9A81-4549-B3B1-0025C697B22F}"/>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42590859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3932237" cy="1628369"/>
          </a:xfrm>
        </p:spPr>
        <p:txBody>
          <a:bodyPr anchor="b"/>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1752600"/>
            <a:ext cx="3932237" cy="4116388"/>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6" name="Content Placeholder 4">
            <a:extLst>
              <a:ext uri="{FF2B5EF4-FFF2-40B4-BE49-F238E27FC236}">
                <a16:creationId xmlns:a16="http://schemas.microsoft.com/office/drawing/2014/main" id="{15F77C3F-2554-4219-ABED-222C590FF0F5}"/>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Tree>
    <p:extLst>
      <p:ext uri="{BB962C8B-B14F-4D97-AF65-F5344CB8AC3E}">
        <p14:creationId xmlns:p14="http://schemas.microsoft.com/office/powerpoint/2010/main" val="34497524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no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E31523-FF52-42D6-9EA0-912C97E48A51}"/>
              </a:ext>
            </a:extLst>
          </p:cNvPr>
          <p:cNvSpPr/>
          <p:nvPr userDrawn="1"/>
        </p:nvSpPr>
        <p:spPr>
          <a:xfrm>
            <a:off x="8382000" y="6176963"/>
            <a:ext cx="3733800" cy="61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5" name="Content Placeholder 4">
            <a:extLst>
              <a:ext uri="{FF2B5EF4-FFF2-40B4-BE49-F238E27FC236}">
                <a16:creationId xmlns:a16="http://schemas.microsoft.com/office/drawing/2014/main" id="{0EDD8787-35D0-4F5A-BEDA-DF25287A1163}"/>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8" name="Title 1">
            <a:extLst>
              <a:ext uri="{FF2B5EF4-FFF2-40B4-BE49-F238E27FC236}">
                <a16:creationId xmlns:a16="http://schemas.microsoft.com/office/drawing/2014/main" id="{18F7DDD4-9C1B-4515-8A04-0E9BD0381FFE}"/>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30189272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pic>
        <p:nvPicPr>
          <p:cNvPr id="4" name="Graphic 3" descr="Caret Right with solid fill">
            <a:extLst>
              <a:ext uri="{FF2B5EF4-FFF2-40B4-BE49-F238E27FC236}">
                <a16:creationId xmlns:a16="http://schemas.microsoft.com/office/drawing/2014/main" id="{0C39A083-7A9F-4C43-A0C5-C29A37A0D6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 y="3010886"/>
            <a:ext cx="914400" cy="914400"/>
          </a:xfrm>
          <a:prstGeom prst="rect">
            <a:avLst/>
          </a:prstGeom>
        </p:spPr>
      </p:pic>
      <p:sp>
        <p:nvSpPr>
          <p:cNvPr id="11" name="TextBox 10">
            <a:extLst>
              <a:ext uri="{FF2B5EF4-FFF2-40B4-BE49-F238E27FC236}">
                <a16:creationId xmlns:a16="http://schemas.microsoft.com/office/drawing/2014/main" id="{0028F978-E154-4A20-955C-281DFC68F3C9}"/>
              </a:ext>
            </a:extLst>
          </p:cNvPr>
          <p:cNvSpPr txBox="1"/>
          <p:nvPr userDrawn="1"/>
        </p:nvSpPr>
        <p:spPr>
          <a:xfrm>
            <a:off x="1360228" y="3036585"/>
            <a:ext cx="6107372" cy="784830"/>
          </a:xfrm>
          <a:prstGeom prst="rect">
            <a:avLst/>
          </a:prstGeom>
          <a:noFill/>
        </p:spPr>
        <p:txBody>
          <a:bodyPr wrap="square">
            <a:spAutoFit/>
          </a:bodyPr>
          <a:lstStyle/>
          <a:p>
            <a:r>
              <a:rPr kumimoji="0" lang="en-US" sz="45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Questions?</a:t>
            </a:r>
            <a:endParaRPr lang="en-US" sz="4500" dirty="0"/>
          </a:p>
        </p:txBody>
      </p:sp>
    </p:spTree>
    <p:extLst>
      <p:ext uri="{BB962C8B-B14F-4D97-AF65-F5344CB8AC3E}">
        <p14:creationId xmlns:p14="http://schemas.microsoft.com/office/powerpoint/2010/main" val="35558341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urvey/Feedbac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11" name="Content Placeholder 1">
            <a:extLst>
              <a:ext uri="{FF2B5EF4-FFF2-40B4-BE49-F238E27FC236}">
                <a16:creationId xmlns:a16="http://schemas.microsoft.com/office/drawing/2014/main" id="{CAD3919C-6E72-46CC-9DEC-DE020DDB94E3}"/>
              </a:ext>
            </a:extLst>
          </p:cNvPr>
          <p:cNvSpPr>
            <a:spLocks noGrp="1"/>
          </p:cNvSpPr>
          <p:nvPr>
            <p:ph idx="14" hasCustomPrompt="1"/>
          </p:nvPr>
        </p:nvSpPr>
        <p:spPr>
          <a:xfrm>
            <a:off x="5737493" y="3405597"/>
            <a:ext cx="5463907" cy="1219200"/>
          </a:xfrm>
        </p:spPr>
        <p:txBody>
          <a:bodyPr/>
          <a:lstStyle>
            <a:lvl1pPr>
              <a:defRPr/>
            </a:lvl1pPr>
          </a:lstStyle>
          <a:p>
            <a:pPr marL="0" indent="0">
              <a:buNone/>
            </a:pPr>
            <a:r>
              <a:rPr lang="en-US" dirty="0"/>
              <a:t>(Enter survey URL here)</a:t>
            </a:r>
          </a:p>
        </p:txBody>
      </p:sp>
      <p:sp>
        <p:nvSpPr>
          <p:cNvPr id="13" name="TextBox 12">
            <a:extLst>
              <a:ext uri="{FF2B5EF4-FFF2-40B4-BE49-F238E27FC236}">
                <a16:creationId xmlns:a16="http://schemas.microsoft.com/office/drawing/2014/main" id="{2B130E12-8885-4E9F-826C-7273A7B9B295}"/>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How Did We Do? Let Us Know:</a:t>
            </a:r>
            <a:endParaRPr lang="en-US" dirty="0"/>
          </a:p>
        </p:txBody>
      </p:sp>
      <p:sp>
        <p:nvSpPr>
          <p:cNvPr id="14" name="TextBox 13">
            <a:extLst>
              <a:ext uri="{FF2B5EF4-FFF2-40B4-BE49-F238E27FC236}">
                <a16:creationId xmlns:a16="http://schemas.microsoft.com/office/drawing/2014/main" id="{709366EF-D405-45D7-980F-F06730016BC6}"/>
              </a:ext>
            </a:extLst>
          </p:cNvPr>
          <p:cNvSpPr txBox="1"/>
          <p:nvPr userDrawn="1"/>
        </p:nvSpPr>
        <p:spPr>
          <a:xfrm>
            <a:off x="5737493" y="2795997"/>
            <a:ext cx="5715000"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2400" dirty="0"/>
              <a:t>Please fill out our survey here:</a:t>
            </a:r>
          </a:p>
        </p:txBody>
      </p:sp>
      <p:pic>
        <p:nvPicPr>
          <p:cNvPr id="16" name="Graphic 15">
            <a:extLst>
              <a:ext uri="{FF2B5EF4-FFF2-40B4-BE49-F238E27FC236}">
                <a16:creationId xmlns:a16="http://schemas.microsoft.com/office/drawing/2014/main" id="{93CBE1A9-B8F1-41FB-8A06-0EAC226EF4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8800" y="2362200"/>
            <a:ext cx="2453423" cy="2362200"/>
          </a:xfrm>
          <a:prstGeom prst="rect">
            <a:avLst/>
          </a:prstGeom>
        </p:spPr>
      </p:pic>
    </p:spTree>
    <p:extLst>
      <p:ext uri="{BB962C8B-B14F-4D97-AF65-F5344CB8AC3E}">
        <p14:creationId xmlns:p14="http://schemas.microsoft.com/office/powerpoint/2010/main" val="29077066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a:p>
        </p:txBody>
      </p:sp>
      <p:sp>
        <p:nvSpPr>
          <p:cNvPr id="13" name="TextBox 12">
            <a:extLst>
              <a:ext uri="{FF2B5EF4-FFF2-40B4-BE49-F238E27FC236}">
                <a16:creationId xmlns:a16="http://schemas.microsoft.com/office/drawing/2014/main" id="{2B130E12-8885-4E9F-826C-7273A7B9B295}"/>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Contact Us</a:t>
            </a:r>
            <a:endParaRPr lang="en-US" dirty="0"/>
          </a:p>
        </p:txBody>
      </p:sp>
      <p:sp>
        <p:nvSpPr>
          <p:cNvPr id="14" name="TextBox 13">
            <a:extLst>
              <a:ext uri="{FF2B5EF4-FFF2-40B4-BE49-F238E27FC236}">
                <a16:creationId xmlns:a16="http://schemas.microsoft.com/office/drawing/2014/main" id="{709366EF-D405-45D7-980F-F06730016BC6}"/>
              </a:ext>
            </a:extLst>
          </p:cNvPr>
          <p:cNvSpPr txBox="1"/>
          <p:nvPr userDrawn="1"/>
        </p:nvSpPr>
        <p:spPr>
          <a:xfrm>
            <a:off x="5410199" y="2975029"/>
            <a:ext cx="6437523" cy="907941"/>
          </a:xfrm>
          <a:prstGeom prst="rect">
            <a:avLst/>
          </a:prstGeom>
          <a:noFill/>
        </p:spPr>
        <p:txBody>
          <a:bodyPr wrap="square">
            <a:spAutoFit/>
          </a:bodyPr>
          <a:lstStyle/>
          <a:p>
            <a:pPr marL="342900" marR="0" lvl="0" indent="-3429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dirty="0"/>
              <a:t>General Inquiries | </a:t>
            </a:r>
            <a:r>
              <a:rPr lang="en-US" sz="2400" dirty="0">
                <a:hlinkClick r:id="rId2"/>
              </a:rPr>
              <a:t>QIConnect@telligen.com</a:t>
            </a:r>
            <a:endParaRPr lang="en-US" sz="2400" dirty="0"/>
          </a:p>
          <a:p>
            <a:pPr marL="342900" marR="0" lvl="0" indent="-3429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dirty="0">
                <a:hlinkClick r:id="rId3"/>
              </a:rPr>
              <a:t>www.telligenqiconnect.com</a:t>
            </a:r>
            <a:endParaRPr lang="en-US" sz="2400" dirty="0"/>
          </a:p>
        </p:txBody>
      </p:sp>
      <p:sp>
        <p:nvSpPr>
          <p:cNvPr id="8" name="Content Placeholder 1">
            <a:extLst>
              <a:ext uri="{FF2B5EF4-FFF2-40B4-BE49-F238E27FC236}">
                <a16:creationId xmlns:a16="http://schemas.microsoft.com/office/drawing/2014/main" id="{4DDF67C6-6D8C-4919-B6B7-5F35814B85A2}"/>
              </a:ext>
            </a:extLst>
          </p:cNvPr>
          <p:cNvSpPr>
            <a:spLocks noGrp="1"/>
          </p:cNvSpPr>
          <p:nvPr>
            <p:ph idx="1" hasCustomPrompt="1"/>
          </p:nvPr>
        </p:nvSpPr>
        <p:spPr>
          <a:xfrm>
            <a:off x="5410199" y="3857647"/>
            <a:ext cx="6400800" cy="1142661"/>
          </a:xfrm>
        </p:spPr>
        <p:txBody>
          <a:bodyPr/>
          <a:lstStyle/>
          <a:p>
            <a:r>
              <a:rPr lang="en-US" dirty="0"/>
              <a:t>(Optional - Insert Telligen Staff Email)</a:t>
            </a:r>
          </a:p>
        </p:txBody>
      </p:sp>
      <p:pic>
        <p:nvPicPr>
          <p:cNvPr id="3" name="Graphic 2">
            <a:extLst>
              <a:ext uri="{FF2B5EF4-FFF2-40B4-BE49-F238E27FC236}">
                <a16:creationId xmlns:a16="http://schemas.microsoft.com/office/drawing/2014/main" id="{02C8E78A-5B72-42BF-ACA7-C338237757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52600" y="2743200"/>
            <a:ext cx="2807982" cy="2581296"/>
          </a:xfrm>
          <a:prstGeom prst="rect">
            <a:avLst/>
          </a:prstGeom>
        </p:spPr>
      </p:pic>
    </p:spTree>
    <p:extLst>
      <p:ext uri="{BB962C8B-B14F-4D97-AF65-F5344CB8AC3E}">
        <p14:creationId xmlns:p14="http://schemas.microsoft.com/office/powerpoint/2010/main" val="2302074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hank You (QIN-QI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3D466F-0B71-3646-A63E-72276CFD0D9A}" type="slidenum">
              <a:rPr lang="en-US" smtClean="0"/>
              <a:pPr/>
              <a:t>‹#›</a:t>
            </a:fld>
            <a:endParaRPr lang="en-US" dirty="0"/>
          </a:p>
        </p:txBody>
      </p:sp>
      <p:pic>
        <p:nvPicPr>
          <p:cNvPr id="3" name="Picture 2" descr="A screenshot of a cell phone&#10;&#10;Description automatically generated">
            <a:extLst>
              <a:ext uri="{FF2B5EF4-FFF2-40B4-BE49-F238E27FC236}">
                <a16:creationId xmlns:a16="http://schemas.microsoft.com/office/drawing/2014/main" id="{F9DB6756-1D3A-4EBC-BD5F-DBAB1466BFDD}"/>
              </a:ext>
            </a:extLst>
          </p:cNvPr>
          <p:cNvPicPr>
            <a:picLocks noChangeAspect="1"/>
          </p:cNvPicPr>
          <p:nvPr userDrawn="1"/>
        </p:nvPicPr>
        <p:blipFill rotWithShape="1">
          <a:blip r:embed="rId2"/>
          <a:srcRect t="12128" b="13152"/>
          <a:stretch/>
        </p:blipFill>
        <p:spPr>
          <a:xfrm>
            <a:off x="1689396" y="762000"/>
            <a:ext cx="8813208" cy="4938887"/>
          </a:xfrm>
          <a:prstGeom prst="rect">
            <a:avLst/>
          </a:prstGeom>
        </p:spPr>
      </p:pic>
      <p:sp>
        <p:nvSpPr>
          <p:cNvPr id="9" name="TextBox 8">
            <a:extLst>
              <a:ext uri="{FF2B5EF4-FFF2-40B4-BE49-F238E27FC236}">
                <a16:creationId xmlns:a16="http://schemas.microsoft.com/office/drawing/2014/main" id="{C3A41906-37C3-4A19-95E7-107E2D242D89}"/>
              </a:ext>
            </a:extLst>
          </p:cNvPr>
          <p:cNvSpPr txBox="1"/>
          <p:nvPr userDrawn="1"/>
        </p:nvSpPr>
        <p:spPr>
          <a:xfrm>
            <a:off x="6085974" y="28201"/>
            <a:ext cx="6106026" cy="203133"/>
          </a:xfrm>
          <a:prstGeom prst="rect">
            <a:avLst/>
          </a:prstGeom>
          <a:noFill/>
        </p:spPr>
        <p:txBody>
          <a:bodyPr wrap="squar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59595B"/>
                </a:solidFill>
                <a:effectLst/>
                <a:uLnTx/>
                <a:uFillTx/>
                <a:latin typeface="Calibri"/>
                <a:ea typeface="+mn-ea"/>
                <a:cs typeface="+mn-cs"/>
              </a:rPr>
              <a:t>Slide Deck Version 1.4 0818022</a:t>
            </a:r>
          </a:p>
        </p:txBody>
      </p:sp>
      <p:sp>
        <p:nvSpPr>
          <p:cNvPr id="2" name="TextBox 1">
            <a:extLst>
              <a:ext uri="{FF2B5EF4-FFF2-40B4-BE49-F238E27FC236}">
                <a16:creationId xmlns:a16="http://schemas.microsoft.com/office/drawing/2014/main" id="{C9DB524A-1287-4AFC-99CE-5AAF82A2C017}"/>
              </a:ext>
            </a:extLst>
          </p:cNvPr>
          <p:cNvSpPr txBox="1"/>
          <p:nvPr userDrawn="1"/>
        </p:nvSpPr>
        <p:spPr>
          <a:xfrm>
            <a:off x="457200" y="5947608"/>
            <a:ext cx="4953000" cy="830997"/>
          </a:xfrm>
          <a:prstGeom prst="rect">
            <a:avLst/>
          </a:prstGeom>
          <a:noFill/>
        </p:spPr>
        <p:txBody>
          <a:bodyPr wrap="square" rtlCol="0">
            <a:spAutoFit/>
          </a:bodyPr>
          <a:lstStyle/>
          <a:p>
            <a:r>
              <a:rPr lang="en-US" sz="800" i="1" dirty="0">
                <a:latin typeface="+mj-lt"/>
              </a:rPr>
              <a:t>This material was prepared by Telligen, a Quality Innovation Network-Quality Improvement Organization,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This material is for informational purposes only and does not constitute medical advice; it is not intended to be a substitute for professional medical advice, diagnosis or treatment. </a:t>
            </a:r>
          </a:p>
        </p:txBody>
      </p:sp>
      <p:sp>
        <p:nvSpPr>
          <p:cNvPr id="7" name="Content Placeholder 1">
            <a:extLst>
              <a:ext uri="{FF2B5EF4-FFF2-40B4-BE49-F238E27FC236}">
                <a16:creationId xmlns:a16="http://schemas.microsoft.com/office/drawing/2014/main" id="{3E73B05A-0F98-4C49-AA12-BFFDDF4ECB1A}"/>
              </a:ext>
            </a:extLst>
          </p:cNvPr>
          <p:cNvSpPr>
            <a:spLocks noGrp="1"/>
          </p:cNvSpPr>
          <p:nvPr>
            <p:ph idx="1" hasCustomPrompt="1"/>
          </p:nvPr>
        </p:nvSpPr>
        <p:spPr>
          <a:xfrm>
            <a:off x="3810000" y="6561951"/>
            <a:ext cx="1463178" cy="152400"/>
          </a:xfrm>
        </p:spPr>
        <p:txBody>
          <a:bodyPr/>
          <a:lstStyle>
            <a:lvl1pPr marL="0" indent="0">
              <a:buNone/>
              <a:defRPr sz="800" i="1">
                <a:latin typeface="+mj-lt"/>
              </a:defRPr>
            </a:lvl1pPr>
          </a:lstStyle>
          <a:p>
            <a:r>
              <a:rPr lang="en-US" dirty="0"/>
              <a:t>12SOW-QIN-MM/DD/YY-####</a:t>
            </a:r>
          </a:p>
        </p:txBody>
      </p:sp>
    </p:spTree>
    <p:extLst>
      <p:ext uri="{BB962C8B-B14F-4D97-AF65-F5344CB8AC3E}">
        <p14:creationId xmlns:p14="http://schemas.microsoft.com/office/powerpoint/2010/main" val="41326160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ank You (HQIC)">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3D466F-0B71-3646-A63E-72276CFD0D9A}" type="slidenum">
              <a:rPr lang="en-US" smtClean="0"/>
              <a:pPr/>
              <a:t>‹#›</a:t>
            </a:fld>
            <a:endParaRPr lang="en-US" dirty="0"/>
          </a:p>
        </p:txBody>
      </p:sp>
      <p:pic>
        <p:nvPicPr>
          <p:cNvPr id="3" name="Picture 2" descr="A screenshot of a cell phone&#10;&#10;Description automatically generated">
            <a:extLst>
              <a:ext uri="{FF2B5EF4-FFF2-40B4-BE49-F238E27FC236}">
                <a16:creationId xmlns:a16="http://schemas.microsoft.com/office/drawing/2014/main" id="{F9DB6756-1D3A-4EBC-BD5F-DBAB1466BFDD}"/>
              </a:ext>
            </a:extLst>
          </p:cNvPr>
          <p:cNvPicPr>
            <a:picLocks noChangeAspect="1"/>
          </p:cNvPicPr>
          <p:nvPr userDrawn="1"/>
        </p:nvPicPr>
        <p:blipFill rotWithShape="1">
          <a:blip r:embed="rId2"/>
          <a:srcRect t="12128" b="13152"/>
          <a:stretch/>
        </p:blipFill>
        <p:spPr>
          <a:xfrm>
            <a:off x="1689396" y="762000"/>
            <a:ext cx="8813208" cy="4938887"/>
          </a:xfrm>
          <a:prstGeom prst="rect">
            <a:avLst/>
          </a:prstGeom>
        </p:spPr>
      </p:pic>
      <p:sp>
        <p:nvSpPr>
          <p:cNvPr id="9" name="TextBox 8">
            <a:extLst>
              <a:ext uri="{FF2B5EF4-FFF2-40B4-BE49-F238E27FC236}">
                <a16:creationId xmlns:a16="http://schemas.microsoft.com/office/drawing/2014/main" id="{C3A41906-37C3-4A19-95E7-107E2D242D89}"/>
              </a:ext>
            </a:extLst>
          </p:cNvPr>
          <p:cNvSpPr txBox="1"/>
          <p:nvPr userDrawn="1"/>
        </p:nvSpPr>
        <p:spPr>
          <a:xfrm>
            <a:off x="6085974" y="28201"/>
            <a:ext cx="6106026" cy="203133"/>
          </a:xfrm>
          <a:prstGeom prst="rect">
            <a:avLst/>
          </a:prstGeom>
          <a:noFill/>
        </p:spPr>
        <p:txBody>
          <a:bodyPr wrap="squar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59595B"/>
                </a:solidFill>
                <a:effectLst/>
                <a:uLnTx/>
                <a:uFillTx/>
                <a:latin typeface="Calibri"/>
                <a:ea typeface="+mn-ea"/>
                <a:cs typeface="+mn-cs"/>
              </a:rPr>
              <a:t>Slide Deck Version 1.4 0818022</a:t>
            </a:r>
          </a:p>
        </p:txBody>
      </p:sp>
      <p:sp>
        <p:nvSpPr>
          <p:cNvPr id="2" name="TextBox 1">
            <a:extLst>
              <a:ext uri="{FF2B5EF4-FFF2-40B4-BE49-F238E27FC236}">
                <a16:creationId xmlns:a16="http://schemas.microsoft.com/office/drawing/2014/main" id="{C9DB524A-1287-4AFC-99CE-5AAF82A2C017}"/>
              </a:ext>
            </a:extLst>
          </p:cNvPr>
          <p:cNvSpPr txBox="1"/>
          <p:nvPr userDrawn="1"/>
        </p:nvSpPr>
        <p:spPr>
          <a:xfrm>
            <a:off x="457200" y="5947608"/>
            <a:ext cx="4953000" cy="830997"/>
          </a:xfrm>
          <a:prstGeom prst="rect">
            <a:avLst/>
          </a:prstGeom>
          <a:noFill/>
        </p:spPr>
        <p:txBody>
          <a:bodyPr wrap="square" rtlCol="0">
            <a:spAutoFit/>
          </a:bodyPr>
          <a:lstStyle/>
          <a:p>
            <a:r>
              <a:rPr lang="en-US" sz="800" i="1" dirty="0">
                <a:latin typeface="+mj-lt"/>
              </a:rPr>
              <a:t>This material was prepared by Telligen, a Hospital Quality Improvement Contractor,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This material is for informational purposes only and does not constitute medical advice; it is not intended to be a substitute for professional medical advice, diagnosis or treatment. </a:t>
            </a:r>
          </a:p>
        </p:txBody>
      </p:sp>
      <p:sp>
        <p:nvSpPr>
          <p:cNvPr id="8" name="Content Placeholder 1">
            <a:extLst>
              <a:ext uri="{FF2B5EF4-FFF2-40B4-BE49-F238E27FC236}">
                <a16:creationId xmlns:a16="http://schemas.microsoft.com/office/drawing/2014/main" id="{E5617364-2261-45F9-A97A-CEA0C73C1CD3}"/>
              </a:ext>
            </a:extLst>
          </p:cNvPr>
          <p:cNvSpPr>
            <a:spLocks noGrp="1"/>
          </p:cNvSpPr>
          <p:nvPr>
            <p:ph idx="1" hasCustomPrompt="1"/>
          </p:nvPr>
        </p:nvSpPr>
        <p:spPr>
          <a:xfrm>
            <a:off x="2727822" y="6561951"/>
            <a:ext cx="1463178" cy="152400"/>
          </a:xfrm>
        </p:spPr>
        <p:txBody>
          <a:bodyPr/>
          <a:lstStyle>
            <a:lvl1pPr marL="0" indent="0">
              <a:buNone/>
              <a:defRPr sz="800" i="1">
                <a:latin typeface="+mj-lt"/>
              </a:defRPr>
            </a:lvl1pPr>
          </a:lstStyle>
          <a:p>
            <a:r>
              <a:rPr lang="en-US" dirty="0"/>
              <a:t>HQIC-MM/DD/YY-####</a:t>
            </a:r>
          </a:p>
        </p:txBody>
      </p:sp>
    </p:spTree>
    <p:extLst>
      <p:ext uri="{BB962C8B-B14F-4D97-AF65-F5344CB8AC3E}">
        <p14:creationId xmlns:p14="http://schemas.microsoft.com/office/powerpoint/2010/main" val="38956980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QIN-QIO &amp; HQIC Title Slide (internal meetings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l">
              <a:defRPr sz="4500"/>
            </a:lvl1pPr>
          </a:lstStyle>
          <a:p>
            <a:r>
              <a:rPr lang="en-US" dirty="0"/>
              <a:t>Title/Series/Recurring Event</a:t>
            </a:r>
          </a:p>
        </p:txBody>
      </p:sp>
      <p:sp>
        <p:nvSpPr>
          <p:cNvPr id="3" name="Subtitle 2"/>
          <p:cNvSpPr>
            <a:spLocks noGrp="1"/>
          </p:cNvSpPr>
          <p:nvPr>
            <p:ph type="subTitle" idx="1" hasCustomPrompt="1"/>
          </p:nvPr>
        </p:nvSpPr>
        <p:spPr>
          <a:xfrm>
            <a:off x="1524000" y="3602038"/>
            <a:ext cx="9144000" cy="1655762"/>
          </a:xfrm>
        </p:spPr>
        <p:txBody>
          <a:bodyPr/>
          <a:lstStyle>
            <a:lvl1pPr marL="0" indent="0" algn="l">
              <a:buNone/>
              <a:defRPr sz="2400">
                <a:solidFill>
                  <a:srgbClr val="58585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Subject (if part of a series or recurring event)</a:t>
            </a:r>
            <a:br>
              <a:rPr lang="en-US" dirty="0"/>
            </a:br>
            <a:r>
              <a:rPr lang="en-US" dirty="0"/>
              <a:t>Date of presentation (Month DD, YYYY)</a:t>
            </a:r>
            <a:br>
              <a:rPr lang="en-US" dirty="0"/>
            </a:br>
            <a:r>
              <a:rPr lang="en-US" dirty="0"/>
              <a:t>Other Info/Guest Speaker(s)</a:t>
            </a:r>
          </a:p>
        </p:txBody>
      </p:sp>
      <p:sp>
        <p:nvSpPr>
          <p:cNvPr id="4" name="Rectangle 3">
            <a:extLst>
              <a:ext uri="{FF2B5EF4-FFF2-40B4-BE49-F238E27FC236}">
                <a16:creationId xmlns:a16="http://schemas.microsoft.com/office/drawing/2014/main" id="{B8B4D225-8989-4F4E-A522-F1FF9C72558E}"/>
              </a:ext>
            </a:extLst>
          </p:cNvPr>
          <p:cNvSpPr/>
          <p:nvPr userDrawn="1"/>
        </p:nvSpPr>
        <p:spPr>
          <a:xfrm>
            <a:off x="8305800" y="6172200"/>
            <a:ext cx="3810000" cy="5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logo&#10;&#10;Description automatically generated">
            <a:extLst>
              <a:ext uri="{FF2B5EF4-FFF2-40B4-BE49-F238E27FC236}">
                <a16:creationId xmlns:a16="http://schemas.microsoft.com/office/drawing/2014/main" id="{5882181E-CB97-4E6F-AF94-585FA61A4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0762" y="6009341"/>
            <a:ext cx="3889376" cy="833437"/>
          </a:xfrm>
          <a:prstGeom prst="rect">
            <a:avLst/>
          </a:prstGeom>
        </p:spPr>
      </p:pic>
      <p:pic>
        <p:nvPicPr>
          <p:cNvPr id="8" name="Graphic 7">
            <a:hlinkClick r:id="rId3"/>
            <a:extLst>
              <a:ext uri="{FF2B5EF4-FFF2-40B4-BE49-F238E27FC236}">
                <a16:creationId xmlns:a16="http://schemas.microsoft.com/office/drawing/2014/main" id="{C0FB8206-FAD6-43B0-87BB-5B6E69E013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5650" y="6278686"/>
            <a:ext cx="400050" cy="400050"/>
          </a:xfrm>
          <a:prstGeom prst="rect">
            <a:avLst/>
          </a:prstGeom>
        </p:spPr>
      </p:pic>
      <p:pic>
        <p:nvPicPr>
          <p:cNvPr id="9" name="Graphic 8">
            <a:hlinkClick r:id="rId6"/>
            <a:extLst>
              <a:ext uri="{FF2B5EF4-FFF2-40B4-BE49-F238E27FC236}">
                <a16:creationId xmlns:a16="http://schemas.microsoft.com/office/drawing/2014/main" id="{4C1523C8-0CE7-4D17-8DAD-8B11FDC6D63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8127" y="6278686"/>
            <a:ext cx="400050" cy="400050"/>
          </a:xfrm>
          <a:prstGeom prst="rect">
            <a:avLst/>
          </a:prstGeom>
        </p:spPr>
      </p:pic>
      <p:pic>
        <p:nvPicPr>
          <p:cNvPr id="10" name="Graphic 9">
            <a:hlinkClick r:id="rId9"/>
            <a:extLst>
              <a:ext uri="{FF2B5EF4-FFF2-40B4-BE49-F238E27FC236}">
                <a16:creationId xmlns:a16="http://schemas.microsoft.com/office/drawing/2014/main" id="{F2C0C45D-46EB-4E88-B928-40A47D7F968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562763" y="6278685"/>
            <a:ext cx="400051" cy="400051"/>
          </a:xfrm>
          <a:prstGeom prst="rect">
            <a:avLst/>
          </a:prstGeom>
        </p:spPr>
      </p:pic>
      <p:pic>
        <p:nvPicPr>
          <p:cNvPr id="12" name="Picture 11" descr="Text&#10;&#10;Description automatically generated">
            <a:extLst>
              <a:ext uri="{FF2B5EF4-FFF2-40B4-BE49-F238E27FC236}">
                <a16:creationId xmlns:a16="http://schemas.microsoft.com/office/drawing/2014/main" id="{9BF9AC65-0CBC-8F8F-208D-2313C72099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48649" y="5972001"/>
            <a:ext cx="2263140" cy="905256"/>
          </a:xfrm>
          <a:prstGeom prst="rect">
            <a:avLst/>
          </a:prstGeom>
        </p:spPr>
      </p:pic>
      <p:pic>
        <p:nvPicPr>
          <p:cNvPr id="14" name="Picture 13" descr="Text&#10;&#10;Description automatically generated">
            <a:extLst>
              <a:ext uri="{FF2B5EF4-FFF2-40B4-BE49-F238E27FC236}">
                <a16:creationId xmlns:a16="http://schemas.microsoft.com/office/drawing/2014/main" id="{D3413782-0F0B-06F7-D642-87DF9D7B7E3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44175" y="6095260"/>
            <a:ext cx="1676400" cy="670560"/>
          </a:xfrm>
          <a:prstGeom prst="rect">
            <a:avLst/>
          </a:prstGeom>
        </p:spPr>
      </p:pic>
    </p:spTree>
    <p:extLst>
      <p:ext uri="{BB962C8B-B14F-4D97-AF65-F5344CB8AC3E}">
        <p14:creationId xmlns:p14="http://schemas.microsoft.com/office/powerpoint/2010/main" val="2445856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856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7" name="TitleAndEndImages"/>
          <p:cNvPicPr>
            <a:picLocks noChangeAspect="1"/>
          </p:cNvPicPr>
          <p:nvPr userDrawn="1">
            <p:custDataLst>
              <p:tags r:id="rId4"/>
            </p:custDataLst>
          </p:nvPr>
        </p:nvPicPr>
        <p:blipFill rotWithShape="1">
          <a:blip r:embed="rId9">
            <a:extLst>
              <a:ext uri="{28A0092B-C50C-407E-A947-70E740481C1C}">
                <a14:useLocalDpi xmlns:a14="http://schemas.microsoft.com/office/drawing/2010/main" val="0"/>
              </a:ext>
            </a:extLst>
          </a:blip>
          <a:srcRect/>
          <a:stretch/>
        </p:blipFill>
        <p:spPr>
          <a:xfrm flipH="1">
            <a:off x="0" y="0"/>
            <a:ext cx="12192000" cy="5276850"/>
          </a:xfrm>
          <a:prstGeom prst="rect">
            <a:avLst/>
          </a:prstGeom>
        </p:spPr>
      </p:pic>
      <p:sp>
        <p:nvSpPr>
          <p:cNvPr id="19" name="Rectangle 18"/>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1843355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687422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A675B4-3A4B-4175-BA8B-0D921FF66A8C}"/>
              </a:ext>
            </a:extLst>
          </p:cNvPr>
          <p:cNvSpPr>
            <a:spLocks noGrp="1"/>
          </p:cNvSpPr>
          <p:nvPr>
            <p:ph type="dt" sz="half" idx="10"/>
          </p:nvPr>
        </p:nvSpPr>
        <p:spPr/>
        <p:txBody>
          <a:bodyPr/>
          <a:lstStyle/>
          <a:p>
            <a:fld id="{5864D84E-530A-467B-BD18-170F3E854592}" type="datetime1">
              <a:rPr lang="en-US" smtClean="0"/>
              <a:t>12/9/2022</a:t>
            </a:fld>
            <a:endParaRPr lang="en-US" dirty="0"/>
          </a:p>
        </p:txBody>
      </p:sp>
      <p:sp>
        <p:nvSpPr>
          <p:cNvPr id="3" name="Footer Placeholder 2">
            <a:extLst>
              <a:ext uri="{FF2B5EF4-FFF2-40B4-BE49-F238E27FC236}">
                <a16:creationId xmlns:a16="http://schemas.microsoft.com/office/drawing/2014/main" id="{F383D984-9062-4D4C-A5DE-543F8982A01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E949432-2E63-40C0-8B43-A2CB18937761}"/>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861282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625699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742479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410835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438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694997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64277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70208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436777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46100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227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0C96-FBE7-45C9-A546-4ECD7B621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494A03-2E36-4366-B72F-4B3252F45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5B1A41-B2AC-4963-B806-091A7AEF4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E64B30-49BE-4463-81AA-263E23276CE4}"/>
              </a:ext>
            </a:extLst>
          </p:cNvPr>
          <p:cNvSpPr>
            <a:spLocks noGrp="1"/>
          </p:cNvSpPr>
          <p:nvPr>
            <p:ph type="dt" sz="half" idx="10"/>
          </p:nvPr>
        </p:nvSpPr>
        <p:spPr/>
        <p:txBody>
          <a:bodyPr/>
          <a:lstStyle/>
          <a:p>
            <a:fld id="{196E6D9D-B99D-4057-BF48-BA3ED1F34A44}" type="datetime1">
              <a:rPr lang="en-US" smtClean="0"/>
              <a:t>12/9/2022</a:t>
            </a:fld>
            <a:endParaRPr lang="en-US" dirty="0"/>
          </a:p>
        </p:txBody>
      </p:sp>
      <p:sp>
        <p:nvSpPr>
          <p:cNvPr id="6" name="Footer Placeholder 5">
            <a:extLst>
              <a:ext uri="{FF2B5EF4-FFF2-40B4-BE49-F238E27FC236}">
                <a16:creationId xmlns:a16="http://schemas.microsoft.com/office/drawing/2014/main" id="{BC0ECEA0-989F-4B36-AD9D-83B4A89745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ABC6DE-D5D0-45AB-8E6C-A88346D096CF}"/>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23911392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995573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38"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72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98230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705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913656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64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119779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341680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929295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2"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2420327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2B17-63FC-43A8-8473-11ADB06BE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4F331-577F-4D32-B689-73CFBB2079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9710563-4387-412C-A0B4-3BC4E10CA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CC968C-F4D3-4627-AD77-E22100C61146}"/>
              </a:ext>
            </a:extLst>
          </p:cNvPr>
          <p:cNvSpPr>
            <a:spLocks noGrp="1"/>
          </p:cNvSpPr>
          <p:nvPr>
            <p:ph type="dt" sz="half" idx="10"/>
          </p:nvPr>
        </p:nvSpPr>
        <p:spPr/>
        <p:txBody>
          <a:bodyPr/>
          <a:lstStyle/>
          <a:p>
            <a:fld id="{DFDA8160-C54D-4D7D-9D08-C65C806B205D}" type="datetime1">
              <a:rPr lang="en-US" smtClean="0"/>
              <a:t>12/9/2022</a:t>
            </a:fld>
            <a:endParaRPr lang="en-US" dirty="0"/>
          </a:p>
        </p:txBody>
      </p:sp>
      <p:sp>
        <p:nvSpPr>
          <p:cNvPr id="6" name="Footer Placeholder 5">
            <a:extLst>
              <a:ext uri="{FF2B5EF4-FFF2-40B4-BE49-F238E27FC236}">
                <a16:creationId xmlns:a16="http://schemas.microsoft.com/office/drawing/2014/main" id="{CCE78F4D-2E75-4E3F-A77F-9FAEE7FDD3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5173D0-1E21-430E-BDAA-EDD5FB7AFC8B}"/>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22831126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240469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991468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07916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452270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8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3194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123226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65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7" name="Picture 16"/>
          <p:cNvPicPr>
            <a:picLocks noChangeAspect="1"/>
          </p:cNvPicPr>
          <p:nvPr userDrawn="1"/>
        </p:nvPicPr>
        <p:blipFill rotWithShape="1">
          <a:blip r:embed="rId8">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9" name="TitleAndEndImages"/>
          <p:cNvPicPr>
            <a:picLocks noChangeAspect="1"/>
          </p:cNvPicPr>
          <p:nvPr userDrawn="1">
            <p:custDataLst>
              <p:tags r:id="rId4"/>
            </p:custDataLst>
          </p:nvPr>
        </p:nvPicPr>
        <p:blipFill rotWithShape="1">
          <a:blip r:embed="rId9">
            <a:extLst>
              <a:ext uri="{28A0092B-C50C-407E-A947-70E740481C1C}">
                <a14:useLocalDpi xmlns:a14="http://schemas.microsoft.com/office/drawing/2010/main" val="0"/>
              </a:ext>
            </a:extLst>
          </a:blip>
          <a:srcRect/>
          <a:stretch/>
        </p:blipFill>
        <p:spPr>
          <a:xfrm flipH="1">
            <a:off x="0" y="0"/>
            <a:ext cx="12192000" cy="5276850"/>
          </a:xfrm>
          <a:prstGeom prst="rect">
            <a:avLst/>
          </a:prstGeom>
        </p:spPr>
      </p:pic>
      <p:sp>
        <p:nvSpPr>
          <p:cNvPr id="23" name="Rectangle 22"/>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2069566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43930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68790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729450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3F9D8-84EC-4D4E-917C-EB33E44FC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025625-2FAD-4EE7-8A39-543250CBFD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8080E-F0A4-415A-BAD7-BDB03E596C83}"/>
              </a:ext>
            </a:extLst>
          </p:cNvPr>
          <p:cNvSpPr>
            <a:spLocks noGrp="1"/>
          </p:cNvSpPr>
          <p:nvPr>
            <p:ph type="dt" sz="half" idx="10"/>
          </p:nvPr>
        </p:nvSpPr>
        <p:spPr/>
        <p:txBody>
          <a:bodyPr/>
          <a:lstStyle/>
          <a:p>
            <a:fld id="{B9CE1573-F708-4DB1-8216-91AED8D576C4}" type="datetime1">
              <a:rPr lang="en-US" smtClean="0"/>
              <a:t>12/9/2022</a:t>
            </a:fld>
            <a:endParaRPr lang="en-US" dirty="0"/>
          </a:p>
        </p:txBody>
      </p:sp>
      <p:sp>
        <p:nvSpPr>
          <p:cNvPr id="5" name="Footer Placeholder 4">
            <a:extLst>
              <a:ext uri="{FF2B5EF4-FFF2-40B4-BE49-F238E27FC236}">
                <a16:creationId xmlns:a16="http://schemas.microsoft.com/office/drawing/2014/main" id="{0B2C3022-DB47-46D1-854C-CF956226CB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6A3E77-C050-49E0-90C3-9A315E33AFDC}"/>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10804245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975458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816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59956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406032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410413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4243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210512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53795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34"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885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964131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F69D5-3BB2-4E85-970A-A13B2887C6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6F01AC-EB18-4609-A67B-C4EB35D937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2BC08-C4B6-45C8-A6DF-66E8061C3F29}"/>
              </a:ext>
            </a:extLst>
          </p:cNvPr>
          <p:cNvSpPr>
            <a:spLocks noGrp="1"/>
          </p:cNvSpPr>
          <p:nvPr>
            <p:ph type="dt" sz="half" idx="10"/>
          </p:nvPr>
        </p:nvSpPr>
        <p:spPr/>
        <p:txBody>
          <a:bodyPr/>
          <a:lstStyle/>
          <a:p>
            <a:fld id="{6BD0A4A4-B350-4E1B-A9D1-5A22D2958F7D}" type="datetime1">
              <a:rPr lang="en-US" smtClean="0"/>
              <a:t>12/9/2022</a:t>
            </a:fld>
            <a:endParaRPr lang="en-US" dirty="0"/>
          </a:p>
        </p:txBody>
      </p:sp>
      <p:sp>
        <p:nvSpPr>
          <p:cNvPr id="5" name="Footer Placeholder 4">
            <a:extLst>
              <a:ext uri="{FF2B5EF4-FFF2-40B4-BE49-F238E27FC236}">
                <a16:creationId xmlns:a16="http://schemas.microsoft.com/office/drawing/2014/main" id="{5C78D3B4-F316-4E28-B5EA-35564B0862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D645DA-B6B8-4BBA-BDD7-B90D6D0C9870}"/>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23360104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720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4746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69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504434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198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039796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536680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845268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58"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184203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30736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QIN-QIO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l">
              <a:defRPr sz="4500"/>
            </a:lvl1pPr>
          </a:lstStyle>
          <a:p>
            <a:r>
              <a:rPr lang="en-US" dirty="0"/>
              <a:t>Title/Series/Recurring Event</a:t>
            </a:r>
          </a:p>
        </p:txBody>
      </p:sp>
      <p:sp>
        <p:nvSpPr>
          <p:cNvPr id="3" name="Subtitle 2"/>
          <p:cNvSpPr>
            <a:spLocks noGrp="1"/>
          </p:cNvSpPr>
          <p:nvPr>
            <p:ph type="subTitle" idx="1" hasCustomPrompt="1"/>
          </p:nvPr>
        </p:nvSpPr>
        <p:spPr>
          <a:xfrm>
            <a:off x="1524000" y="3602038"/>
            <a:ext cx="9144000" cy="1655762"/>
          </a:xfrm>
        </p:spPr>
        <p:txBody>
          <a:bodyPr/>
          <a:lstStyle>
            <a:lvl1pPr marL="0" indent="0" algn="l">
              <a:buNone/>
              <a:defRPr sz="2400">
                <a:solidFill>
                  <a:srgbClr val="58585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Subject (if part of a series or recurring event)</a:t>
            </a:r>
            <a:br>
              <a:rPr lang="en-US" dirty="0"/>
            </a:br>
            <a:r>
              <a:rPr lang="en-US" dirty="0"/>
              <a:t>Date of presentation (Month DD, YYYY)</a:t>
            </a:r>
          </a:p>
          <a:p>
            <a:r>
              <a:rPr lang="en-US" dirty="0"/>
              <a:t>Other info</a:t>
            </a:r>
          </a:p>
        </p:txBody>
      </p:sp>
      <p:sp>
        <p:nvSpPr>
          <p:cNvPr id="6" name="Slide Number Placeholder 5"/>
          <p:cNvSpPr>
            <a:spLocks noGrp="1"/>
          </p:cNvSpPr>
          <p:nvPr>
            <p:ph type="sldNum" sz="quarter" idx="12"/>
          </p:nvPr>
        </p:nvSpPr>
        <p:spPr/>
        <p:txBody>
          <a:bodyPr/>
          <a:lstStyle>
            <a:lvl1pPr algn="ctr">
              <a:defRPr/>
            </a:lvl1pPr>
          </a:lstStyle>
          <a:p>
            <a:fld id="{953D466F-0B71-3646-A63E-72276CFD0D9A}" type="slidenum">
              <a:rPr lang="en-US" smtClean="0"/>
              <a:pPr/>
              <a:t>‹#›</a:t>
            </a:fld>
            <a:endParaRPr lang="en-US" dirty="0"/>
          </a:p>
        </p:txBody>
      </p:sp>
      <p:sp>
        <p:nvSpPr>
          <p:cNvPr id="4" name="Rectangle 3">
            <a:extLst>
              <a:ext uri="{FF2B5EF4-FFF2-40B4-BE49-F238E27FC236}">
                <a16:creationId xmlns:a16="http://schemas.microsoft.com/office/drawing/2014/main" id="{B8B4D225-8989-4F4E-A522-F1FF9C72558E}"/>
              </a:ext>
            </a:extLst>
          </p:cNvPr>
          <p:cNvSpPr/>
          <p:nvPr userDrawn="1"/>
        </p:nvSpPr>
        <p:spPr>
          <a:xfrm>
            <a:off x="8305800" y="6172200"/>
            <a:ext cx="3810000" cy="5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3A958773-2C42-4129-B5A5-DA471F398E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426890" y="5972001"/>
            <a:ext cx="1752600" cy="908119"/>
          </a:xfrm>
          <a:prstGeom prst="rect">
            <a:avLst/>
          </a:prstGeom>
        </p:spPr>
      </p:pic>
      <p:pic>
        <p:nvPicPr>
          <p:cNvPr id="7" name="Picture 6" descr="Graphical user interface, logo&#10;&#10;Description automatically generated">
            <a:extLst>
              <a:ext uri="{FF2B5EF4-FFF2-40B4-BE49-F238E27FC236}">
                <a16:creationId xmlns:a16="http://schemas.microsoft.com/office/drawing/2014/main" id="{5882181E-CB97-4E6F-AF94-585FA61A4B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40953" y="6009341"/>
            <a:ext cx="3889376" cy="833437"/>
          </a:xfrm>
          <a:prstGeom prst="rect">
            <a:avLst/>
          </a:prstGeom>
        </p:spPr>
      </p:pic>
      <p:pic>
        <p:nvPicPr>
          <p:cNvPr id="8" name="Graphic 7">
            <a:hlinkClick r:id="rId4"/>
            <a:extLst>
              <a:ext uri="{FF2B5EF4-FFF2-40B4-BE49-F238E27FC236}">
                <a16:creationId xmlns:a16="http://schemas.microsoft.com/office/drawing/2014/main" id="{C0FB8206-FAD6-43B0-87BB-5B6E69E013E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5650" y="6278686"/>
            <a:ext cx="400050" cy="400050"/>
          </a:xfrm>
          <a:prstGeom prst="rect">
            <a:avLst/>
          </a:prstGeom>
        </p:spPr>
      </p:pic>
      <p:pic>
        <p:nvPicPr>
          <p:cNvPr id="9" name="Graphic 8">
            <a:hlinkClick r:id="rId7"/>
            <a:extLst>
              <a:ext uri="{FF2B5EF4-FFF2-40B4-BE49-F238E27FC236}">
                <a16:creationId xmlns:a16="http://schemas.microsoft.com/office/drawing/2014/main" id="{4C1523C8-0CE7-4D17-8DAD-8B11FDC6D63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8127" y="6278686"/>
            <a:ext cx="400050" cy="400050"/>
          </a:xfrm>
          <a:prstGeom prst="rect">
            <a:avLst/>
          </a:prstGeom>
        </p:spPr>
      </p:pic>
      <p:pic>
        <p:nvPicPr>
          <p:cNvPr id="10" name="Graphic 9">
            <a:hlinkClick r:id="rId10"/>
            <a:extLst>
              <a:ext uri="{FF2B5EF4-FFF2-40B4-BE49-F238E27FC236}">
                <a16:creationId xmlns:a16="http://schemas.microsoft.com/office/drawing/2014/main" id="{F2C0C45D-46EB-4E88-B928-40A47D7F968F}"/>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562763" y="6278685"/>
            <a:ext cx="400051" cy="400051"/>
          </a:xfrm>
          <a:prstGeom prst="rect">
            <a:avLst/>
          </a:prstGeom>
        </p:spPr>
      </p:pic>
    </p:spTree>
    <p:extLst>
      <p:ext uri="{BB962C8B-B14F-4D97-AF65-F5344CB8AC3E}">
        <p14:creationId xmlns:p14="http://schemas.microsoft.com/office/powerpoint/2010/main" val="24380136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46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79254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786802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628707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82"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3300020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579183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0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2944775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3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279116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54"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108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17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2839798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HQIC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l">
              <a:defRPr sz="4500"/>
            </a:lvl1pPr>
          </a:lstStyle>
          <a:p>
            <a:r>
              <a:rPr lang="en-US" dirty="0"/>
              <a:t>Title/Series/Recurring Event</a:t>
            </a:r>
          </a:p>
        </p:txBody>
      </p:sp>
      <p:sp>
        <p:nvSpPr>
          <p:cNvPr id="3" name="Subtitle 2"/>
          <p:cNvSpPr>
            <a:spLocks noGrp="1"/>
          </p:cNvSpPr>
          <p:nvPr>
            <p:ph type="subTitle" idx="1" hasCustomPrompt="1"/>
          </p:nvPr>
        </p:nvSpPr>
        <p:spPr>
          <a:xfrm>
            <a:off x="1524000" y="3602038"/>
            <a:ext cx="9144000" cy="1655762"/>
          </a:xfrm>
        </p:spPr>
        <p:txBody>
          <a:bodyPr/>
          <a:lstStyle>
            <a:lvl1pPr marL="0" indent="0" algn="l">
              <a:buNone/>
              <a:defRPr sz="2400">
                <a:solidFill>
                  <a:srgbClr val="58585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Subject (if part of a series or recurring event)</a:t>
            </a:r>
            <a:br>
              <a:rPr lang="en-US" dirty="0"/>
            </a:br>
            <a:r>
              <a:rPr lang="en-US" dirty="0"/>
              <a:t>Date of presentation (Month DD, YYYY)</a:t>
            </a:r>
          </a:p>
          <a:p>
            <a:r>
              <a:rPr lang="en-US" dirty="0"/>
              <a:t>Other info</a:t>
            </a:r>
          </a:p>
        </p:txBody>
      </p:sp>
      <p:sp>
        <p:nvSpPr>
          <p:cNvPr id="6" name="Slide Number Placeholder 5"/>
          <p:cNvSpPr>
            <a:spLocks noGrp="1"/>
          </p:cNvSpPr>
          <p:nvPr>
            <p:ph type="sldNum" sz="quarter" idx="12"/>
          </p:nvPr>
        </p:nvSpPr>
        <p:spPr/>
        <p:txBody>
          <a:bodyPr/>
          <a:lstStyle>
            <a:lvl1pPr algn="ctr">
              <a:defRPr/>
            </a:lvl1pPr>
          </a:lstStyle>
          <a:p>
            <a:fld id="{953D466F-0B71-3646-A63E-72276CFD0D9A}" type="slidenum">
              <a:rPr lang="en-US" smtClean="0"/>
              <a:pPr/>
              <a:t>‹#›</a:t>
            </a:fld>
            <a:endParaRPr lang="en-US" dirty="0"/>
          </a:p>
        </p:txBody>
      </p:sp>
      <p:sp>
        <p:nvSpPr>
          <p:cNvPr id="4" name="Rectangle 3">
            <a:extLst>
              <a:ext uri="{FF2B5EF4-FFF2-40B4-BE49-F238E27FC236}">
                <a16:creationId xmlns:a16="http://schemas.microsoft.com/office/drawing/2014/main" id="{B8B4D225-8989-4F4E-A522-F1FF9C72558E}"/>
              </a:ext>
            </a:extLst>
          </p:cNvPr>
          <p:cNvSpPr/>
          <p:nvPr userDrawn="1"/>
        </p:nvSpPr>
        <p:spPr>
          <a:xfrm>
            <a:off x="8305800" y="6172200"/>
            <a:ext cx="3810000" cy="5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logo&#10;&#10;Description automatically generated">
            <a:extLst>
              <a:ext uri="{FF2B5EF4-FFF2-40B4-BE49-F238E27FC236}">
                <a16:creationId xmlns:a16="http://schemas.microsoft.com/office/drawing/2014/main" id="{5882181E-CB97-4E6F-AF94-585FA61A4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341" y="5997887"/>
            <a:ext cx="3889376" cy="833437"/>
          </a:xfrm>
          <a:prstGeom prst="rect">
            <a:avLst/>
          </a:prstGeom>
        </p:spPr>
      </p:pic>
      <p:pic>
        <p:nvPicPr>
          <p:cNvPr id="8" name="Graphic 7">
            <a:hlinkClick r:id="rId3"/>
            <a:extLst>
              <a:ext uri="{FF2B5EF4-FFF2-40B4-BE49-F238E27FC236}">
                <a16:creationId xmlns:a16="http://schemas.microsoft.com/office/drawing/2014/main" id="{C0FB8206-FAD6-43B0-87BB-5B6E69E013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5650" y="6278686"/>
            <a:ext cx="400050" cy="400050"/>
          </a:xfrm>
          <a:prstGeom prst="rect">
            <a:avLst/>
          </a:prstGeom>
        </p:spPr>
      </p:pic>
      <p:pic>
        <p:nvPicPr>
          <p:cNvPr id="9" name="Graphic 8">
            <a:hlinkClick r:id="rId6"/>
            <a:extLst>
              <a:ext uri="{FF2B5EF4-FFF2-40B4-BE49-F238E27FC236}">
                <a16:creationId xmlns:a16="http://schemas.microsoft.com/office/drawing/2014/main" id="{4C1523C8-0CE7-4D17-8DAD-8B11FDC6D63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8127" y="6278686"/>
            <a:ext cx="400050" cy="400050"/>
          </a:xfrm>
          <a:prstGeom prst="rect">
            <a:avLst/>
          </a:prstGeom>
        </p:spPr>
      </p:pic>
      <p:pic>
        <p:nvPicPr>
          <p:cNvPr id="10" name="Graphic 9">
            <a:hlinkClick r:id="rId9"/>
            <a:extLst>
              <a:ext uri="{FF2B5EF4-FFF2-40B4-BE49-F238E27FC236}">
                <a16:creationId xmlns:a16="http://schemas.microsoft.com/office/drawing/2014/main" id="{F2C0C45D-46EB-4E88-B928-40A47D7F968F}"/>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562763" y="6278685"/>
            <a:ext cx="400051" cy="400051"/>
          </a:xfrm>
          <a:prstGeom prst="rect">
            <a:avLst/>
          </a:prstGeom>
        </p:spPr>
      </p:pic>
      <p:pic>
        <p:nvPicPr>
          <p:cNvPr id="12" name="Graphic 11">
            <a:extLst>
              <a:ext uri="{FF2B5EF4-FFF2-40B4-BE49-F238E27FC236}">
                <a16:creationId xmlns:a16="http://schemas.microsoft.com/office/drawing/2014/main" id="{C039CF2B-802A-4AB5-AB2C-6ECF683DF24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177283" y="6199324"/>
            <a:ext cx="1851020" cy="510626"/>
          </a:xfrm>
          <a:prstGeom prst="rect">
            <a:avLst/>
          </a:prstGeom>
        </p:spPr>
      </p:pic>
    </p:spTree>
    <p:extLst>
      <p:ext uri="{BB962C8B-B14F-4D97-AF65-F5344CB8AC3E}">
        <p14:creationId xmlns:p14="http://schemas.microsoft.com/office/powerpoint/2010/main" val="26229818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0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2231361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2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405551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5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68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7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3423121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29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82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FFAC-0B74-4D27-9A11-9F3EF4777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076C43-D953-433A-8D91-AE524B9F3A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BB0D58-6F2B-4D0C-8BC9-278AB22C218C}"/>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5" name="Footer Placeholder 4">
            <a:extLst>
              <a:ext uri="{FF2B5EF4-FFF2-40B4-BE49-F238E27FC236}">
                <a16:creationId xmlns:a16="http://schemas.microsoft.com/office/drawing/2014/main" id="{9DC9DB5D-9F26-4C8B-A3F1-E04A9B2775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535479-0AF0-49E9-BCB1-FD5924A7D4D9}"/>
              </a:ext>
            </a:extLst>
          </p:cNvPr>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a:extLst>
              <a:ext uri="{FF2B5EF4-FFF2-40B4-BE49-F238E27FC236}">
                <a16:creationId xmlns:a16="http://schemas.microsoft.com/office/drawing/2014/main" id="{79EF9CFD-F506-40FC-9CD5-6C5E86C282BB}"/>
              </a:ext>
            </a:extLst>
          </p:cNvPr>
          <p:cNvSpPr/>
          <p:nvPr userDrawn="1"/>
        </p:nvSpPr>
        <p:spPr>
          <a:xfrm>
            <a:off x="9144000" y="6019800"/>
            <a:ext cx="2540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B2A4722A-71CD-4A7C-9447-990EF37EC2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0704" y="457201"/>
            <a:ext cx="6964496" cy="1524003"/>
          </a:xfrm>
          <a:prstGeom prst="rect">
            <a:avLst/>
          </a:prstGeom>
        </p:spPr>
      </p:pic>
    </p:spTree>
    <p:extLst>
      <p:ext uri="{BB962C8B-B14F-4D97-AF65-F5344CB8AC3E}">
        <p14:creationId xmlns:p14="http://schemas.microsoft.com/office/powerpoint/2010/main" val="147271452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0E9A-DAAD-44F9-922A-ADBD3A0E1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4C71E-E33B-4F0B-B663-D09D857E0D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20AC8-FFD2-415F-9D8A-CF13384A6B84}"/>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5" name="Footer Placeholder 4">
            <a:extLst>
              <a:ext uri="{FF2B5EF4-FFF2-40B4-BE49-F238E27FC236}">
                <a16:creationId xmlns:a16="http://schemas.microsoft.com/office/drawing/2014/main" id="{A12F027F-21DA-4486-8CF0-4E8974525D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7618A8-7742-45C3-AD92-5EE5A0C613F2}"/>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0246620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584B-D593-49CB-B4A1-678108F613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12418-C85C-4C36-B97A-9B8FAA2AC8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840F0-F368-4835-940A-14FA39D473FF}"/>
              </a:ext>
            </a:extLst>
          </p:cNvPr>
          <p:cNvSpPr>
            <a:spLocks noGrp="1"/>
          </p:cNvSpPr>
          <p:nvPr>
            <p:ph type="dt" sz="half" idx="10"/>
          </p:nvPr>
        </p:nvSpPr>
        <p:spPr/>
        <p:txBody>
          <a:bodyPr/>
          <a:lstStyle/>
          <a:p>
            <a:fld id="{7F07D99B-FFB3-4DE0-9F85-B9ED86B8727C}" type="datetimeFigureOut">
              <a:rPr lang="en-US" smtClean="0"/>
              <a:t>12/9/2022</a:t>
            </a:fld>
            <a:endParaRPr lang="en-US"/>
          </a:p>
        </p:txBody>
      </p:sp>
      <p:sp>
        <p:nvSpPr>
          <p:cNvPr id="5" name="Footer Placeholder 4">
            <a:extLst>
              <a:ext uri="{FF2B5EF4-FFF2-40B4-BE49-F238E27FC236}">
                <a16:creationId xmlns:a16="http://schemas.microsoft.com/office/drawing/2014/main" id="{3D220912-673F-4422-B1BB-7EF015843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CF094-BF3F-4ED9-BA1B-A03DCB2E3A4F}"/>
              </a:ext>
            </a:extLst>
          </p:cNvPr>
          <p:cNvSpPr>
            <a:spLocks noGrp="1"/>
          </p:cNvSpPr>
          <p:nvPr>
            <p:ph type="sldNum" sz="quarter" idx="12"/>
          </p:nvPr>
        </p:nvSpPr>
        <p:spPr/>
        <p:txBody>
          <a:bodyPr/>
          <a:lstStyle/>
          <a:p>
            <a:fld id="{5EA2D452-3596-47C9-AF69-FEC0734FE275}" type="slidenum">
              <a:rPr lang="en-US" smtClean="0"/>
              <a:t>‹#›</a:t>
            </a:fld>
            <a:endParaRPr lang="en-US"/>
          </a:p>
        </p:txBody>
      </p:sp>
    </p:spTree>
    <p:extLst>
      <p:ext uri="{BB962C8B-B14F-4D97-AF65-F5344CB8AC3E}">
        <p14:creationId xmlns:p14="http://schemas.microsoft.com/office/powerpoint/2010/main" val="5707930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C316-60AC-44F8-ADB0-1EAE5DE046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2BA1C-4270-4481-A58F-EA5BAF5CBE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91E21E-E2E6-46A6-AC62-54571EBDE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BA8401-D875-40FB-ABC2-D72F192261A6}"/>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6" name="Footer Placeholder 5">
            <a:extLst>
              <a:ext uri="{FF2B5EF4-FFF2-40B4-BE49-F238E27FC236}">
                <a16:creationId xmlns:a16="http://schemas.microsoft.com/office/drawing/2014/main" id="{45CFB571-1E72-4ED5-A097-2C8A60F8D3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B7E16C-687F-49C7-971E-47D483AB315D}"/>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1912295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1700-A375-4A04-A81C-E4D1DAECB6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D4D9D9-EC72-4858-A13A-5471917D8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22A5E6-4432-46AC-A119-94BD215F6B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BAED0-32D8-43A9-A27B-080BC12C9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23DD2-DAAC-44F8-AD21-FD6D2D299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F91AA-8B46-48F1-B6AB-89C98D701A8E}"/>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8" name="Footer Placeholder 7">
            <a:extLst>
              <a:ext uri="{FF2B5EF4-FFF2-40B4-BE49-F238E27FC236}">
                <a16:creationId xmlns:a16="http://schemas.microsoft.com/office/drawing/2014/main" id="{6D93D329-CCA8-4C13-9C26-25A85AB177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6315651-2B72-4E66-801F-B72886A102ED}"/>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710547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efore we begi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Before We Begin</a:t>
            </a:r>
            <a:endParaRPr lang="en-US" dirty="0"/>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825625"/>
            <a:ext cx="10515600" cy="4520405"/>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Be sure to add </a:t>
            </a:r>
            <a:r>
              <a:rPr kumimoji="0" lang="en-US" sz="2400" b="0" i="0" u="none" strike="noStrike" kern="1200" cap="none" spc="0" normalizeH="0" baseline="0" noProof="0" dirty="0">
                <a:ln>
                  <a:noFill/>
                </a:ln>
                <a:solidFill>
                  <a:schemeClr val="accent1"/>
                </a:solidFill>
                <a:effectLst/>
                <a:uLnTx/>
                <a:uFillTx/>
                <a:latin typeface="Calibri"/>
                <a:ea typeface="+mn-ea"/>
                <a:cs typeface="+mn-cs"/>
                <a:hlinkClick r:id="rId2"/>
              </a:rPr>
              <a:t>qiconnect@telligen.com</a:t>
            </a:r>
            <a:r>
              <a:rPr kumimoji="0" lang="en-US" sz="2400" b="0" i="0" u="none" strike="noStrike" kern="1200" cap="none" spc="0" normalizeH="0" baseline="0" noProof="0" dirty="0">
                <a:ln>
                  <a:noFill/>
                </a:ln>
                <a:solidFill>
                  <a:schemeClr val="accent1"/>
                </a:solidFill>
                <a:effectLst/>
                <a:uLnTx/>
                <a:uFillTx/>
                <a:latin typeface="Calibri"/>
                <a:ea typeface="+mn-ea"/>
                <a:cs typeface="+mn-cs"/>
              </a:rPr>
              <a:t> </a:t>
            </a:r>
            <a:r>
              <a:rPr kumimoji="0" lang="en-US" sz="2400" b="0" i="0" u="none" strike="noStrike" kern="1200" cap="none" spc="0" normalizeH="0" baseline="0" noProof="0" dirty="0">
                <a:ln>
                  <a:noFill/>
                </a:ln>
                <a:solidFill>
                  <a:srgbClr val="59595B"/>
                </a:solidFill>
                <a:effectLst/>
                <a:uLnTx/>
                <a:uFillTx/>
                <a:latin typeface="Calibri"/>
                <a:ea typeface="+mn-ea"/>
                <a:cs typeface="+mn-cs"/>
              </a:rPr>
              <a:t>to your trusted list of email contacts</a:t>
            </a:r>
          </a:p>
          <a:p>
            <a:pPr marL="6286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If you unsubscribe, you’ll miss out on every communication we share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We’re on social media, follow us for updates and events!</a:t>
            </a:r>
          </a:p>
          <a:p>
            <a:pPr marL="457200" marR="0" lvl="1"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	Facebook: </a:t>
            </a:r>
            <a:r>
              <a:rPr lang="en-US" sz="2400" dirty="0">
                <a:hlinkClick r:id="rId3"/>
              </a:rPr>
              <a:t>https://www.facebook.com/telligenqiconnect</a:t>
            </a:r>
            <a:endParaRPr kumimoji="0" lang="en-US" sz="2400" b="0" i="0" u="none" strike="noStrike" kern="1200" cap="none" spc="0" normalizeH="0" baseline="0" noProof="0" dirty="0">
              <a:ln>
                <a:noFill/>
              </a:ln>
              <a:solidFill>
                <a:srgbClr val="59595B"/>
              </a:solidFill>
              <a:effectLst/>
              <a:uLnTx/>
              <a:uFillTx/>
              <a:latin typeface="Calibri"/>
              <a:ea typeface="+mn-ea"/>
              <a:cs typeface="+mn-cs"/>
            </a:endParaRPr>
          </a:p>
          <a:p>
            <a:pPr marL="457200" marR="0" lvl="1"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	LinkedIn: </a:t>
            </a:r>
            <a:r>
              <a:rPr lang="en-US" sz="2400" dirty="0">
                <a:hlinkClick r:id="rId4"/>
              </a:rPr>
              <a:t>https://www.linkedin.com/company/telligen-qin-qio/</a:t>
            </a:r>
            <a:endParaRPr kumimoji="0" lang="en-US" sz="2400" b="0" i="0" u="none" strike="noStrike" kern="1200" cap="none" spc="0" normalizeH="0" baseline="0" noProof="0" dirty="0">
              <a:ln>
                <a:noFill/>
              </a:ln>
              <a:solidFill>
                <a:srgbClr val="59595B"/>
              </a:solidFill>
              <a:effectLst/>
              <a:uLnTx/>
              <a:uFillTx/>
              <a:latin typeface="Calibri"/>
              <a:ea typeface="+mn-ea"/>
              <a:cs typeface="+mn-cs"/>
            </a:endParaRPr>
          </a:p>
          <a:p>
            <a:pPr marL="457200" marR="0" lvl="1"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	Twitter: </a:t>
            </a:r>
            <a:r>
              <a:rPr lang="en-US" sz="2400" dirty="0">
                <a:hlinkClick r:id="rId5"/>
              </a:rPr>
              <a:t>https://twitter.com/TelligenQI</a:t>
            </a:r>
            <a:endParaRPr lang="en-US" sz="2400" dirty="0"/>
          </a:p>
          <a:p>
            <a:pPr marL="342900" marR="0" lvl="0" indent="-34290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(Insert any relative campaigns/initiatives here such as the #PLEDGE270)</a:t>
            </a:r>
          </a:p>
          <a:p>
            <a:pPr marL="457200" marR="0" lvl="1"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59595B"/>
              </a:solidFill>
              <a:effectLst/>
              <a:uLnTx/>
              <a:uFillTx/>
              <a:latin typeface="Calibri"/>
              <a:ea typeface="+mn-ea"/>
              <a:cs typeface="+mn-cs"/>
            </a:endParaRPr>
          </a:p>
        </p:txBody>
      </p:sp>
      <p:pic>
        <p:nvPicPr>
          <p:cNvPr id="11" name="Graphic 10">
            <a:hlinkClick r:id="rId4"/>
            <a:extLst>
              <a:ext uri="{FF2B5EF4-FFF2-40B4-BE49-F238E27FC236}">
                <a16:creationId xmlns:a16="http://schemas.microsoft.com/office/drawing/2014/main" id="{5A04F460-A48B-4113-9605-E3D540356CD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6801" y="3949216"/>
            <a:ext cx="400050" cy="400050"/>
          </a:xfrm>
          <a:prstGeom prst="rect">
            <a:avLst/>
          </a:prstGeom>
        </p:spPr>
      </p:pic>
      <p:pic>
        <p:nvPicPr>
          <p:cNvPr id="12" name="Graphic 11">
            <a:hlinkClick r:id="rId5"/>
            <a:extLst>
              <a:ext uri="{FF2B5EF4-FFF2-40B4-BE49-F238E27FC236}">
                <a16:creationId xmlns:a16="http://schemas.microsoft.com/office/drawing/2014/main" id="{7408705C-9F63-4C96-86AE-04D0D0C548B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5474" y="4581801"/>
            <a:ext cx="400050" cy="400050"/>
          </a:xfrm>
          <a:prstGeom prst="rect">
            <a:avLst/>
          </a:prstGeom>
        </p:spPr>
      </p:pic>
      <p:pic>
        <p:nvPicPr>
          <p:cNvPr id="14" name="Graphic 13">
            <a:hlinkClick r:id="rId3"/>
            <a:extLst>
              <a:ext uri="{FF2B5EF4-FFF2-40B4-BE49-F238E27FC236}">
                <a16:creationId xmlns:a16="http://schemas.microsoft.com/office/drawing/2014/main" id="{FC271886-B129-427F-9D61-F02698CE06F5}"/>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66800" y="3313983"/>
            <a:ext cx="400051" cy="400051"/>
          </a:xfrm>
          <a:prstGeom prst="rect">
            <a:avLst/>
          </a:prstGeom>
        </p:spPr>
      </p:pic>
    </p:spTree>
    <p:extLst>
      <p:ext uri="{BB962C8B-B14F-4D97-AF65-F5344CB8AC3E}">
        <p14:creationId xmlns:p14="http://schemas.microsoft.com/office/powerpoint/2010/main" val="247934881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DA90-E73A-4D44-942F-FC8EE0516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848686-A5BF-4EAE-B9DD-C7B46F0E6677}"/>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4" name="Footer Placeholder 3">
            <a:extLst>
              <a:ext uri="{FF2B5EF4-FFF2-40B4-BE49-F238E27FC236}">
                <a16:creationId xmlns:a16="http://schemas.microsoft.com/office/drawing/2014/main" id="{8852525D-4F4C-4711-91F3-EDBB48F1DC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851217-F34A-42B5-954A-E577CF9F4E1E}"/>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2693694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F97EE0-D252-490F-8EF8-C80BB9710857}"/>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3" name="Footer Placeholder 2">
            <a:extLst>
              <a:ext uri="{FF2B5EF4-FFF2-40B4-BE49-F238E27FC236}">
                <a16:creationId xmlns:a16="http://schemas.microsoft.com/office/drawing/2014/main" id="{5393536B-F948-4020-8D93-89C5CE696F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1DA899-C2B2-4933-A6F3-E60F8EEF4150}"/>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7232874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6D26-B1F1-49A2-9C91-7FCBB1990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768B0D-9024-4837-B679-293F0BB2F6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3331F7-4088-4681-AC1F-541C75E46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0D38E-6428-46B9-B68D-EB18D4EBE5DF}"/>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6" name="Footer Placeholder 5">
            <a:extLst>
              <a:ext uri="{FF2B5EF4-FFF2-40B4-BE49-F238E27FC236}">
                <a16:creationId xmlns:a16="http://schemas.microsoft.com/office/drawing/2014/main" id="{72CD3577-8151-4D35-A22A-0374CBEF2B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449357-BC39-4ED0-9149-38674CF9BD3D}"/>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2634665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3133-5E6A-4870-8055-922848AB98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47A909-7133-4CF5-85A3-504F609BCB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020243-1961-4EB1-A8EF-C54A43FF6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4A0D1-A1E2-446F-A6E8-87797D41F292}"/>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6" name="Footer Placeholder 5">
            <a:extLst>
              <a:ext uri="{FF2B5EF4-FFF2-40B4-BE49-F238E27FC236}">
                <a16:creationId xmlns:a16="http://schemas.microsoft.com/office/drawing/2014/main" id="{D4D1BBF8-CF5B-4467-A465-8E12EAB415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DB88A3-A70E-4B88-A3E1-B544A7B4CFCD}"/>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5828275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2467-354D-450C-A3EE-89FADB8F7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C6B3AD-4F95-461B-8AF6-45D472BA1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04790-A312-41BD-9980-4DEF172E62C6}"/>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5" name="Footer Placeholder 4">
            <a:extLst>
              <a:ext uri="{FF2B5EF4-FFF2-40B4-BE49-F238E27FC236}">
                <a16:creationId xmlns:a16="http://schemas.microsoft.com/office/drawing/2014/main" id="{5FF1A604-F176-4888-B087-5EDBD82205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5847E6-2EEA-4BF0-BA8B-B9CD41950730}"/>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0398923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90729E-1D07-4695-9516-2631194862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14ACDF-528E-400E-B7D6-90F9F70C0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791B3-5D2A-484C-9FE9-1EB9234761ED}"/>
              </a:ext>
            </a:extLst>
          </p:cNvPr>
          <p:cNvSpPr>
            <a:spLocks noGrp="1"/>
          </p:cNvSpPr>
          <p:nvPr>
            <p:ph type="dt" sz="half" idx="10"/>
          </p:nvPr>
        </p:nvSpPr>
        <p:spPr/>
        <p:txBody>
          <a:bodyPr/>
          <a:lstStyle/>
          <a:p>
            <a:fld id="{F1DB2E7A-0A33-4022-B895-7D595E5D5863}" type="datetimeFigureOut">
              <a:rPr lang="en-US" smtClean="0"/>
              <a:pPr/>
              <a:t>12/9/2022</a:t>
            </a:fld>
            <a:endParaRPr lang="en-US" dirty="0"/>
          </a:p>
        </p:txBody>
      </p:sp>
      <p:sp>
        <p:nvSpPr>
          <p:cNvPr id="5" name="Footer Placeholder 4">
            <a:extLst>
              <a:ext uri="{FF2B5EF4-FFF2-40B4-BE49-F238E27FC236}">
                <a16:creationId xmlns:a16="http://schemas.microsoft.com/office/drawing/2014/main" id="{3B6CF8BA-A4FD-45C4-A22D-DAFAFD72E0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39E3F1-8517-4B9C-8FEF-1D75C63BDDFF}"/>
              </a:ext>
            </a:extLst>
          </p:cNvPr>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49008498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0C24-58D1-0333-4166-4798732E72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EA642-29BA-3401-EB4D-C1C83CCEA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29329B-70A4-3CE4-F895-F5FE1E9C60CC}"/>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5" name="Footer Placeholder 4">
            <a:extLst>
              <a:ext uri="{FF2B5EF4-FFF2-40B4-BE49-F238E27FC236}">
                <a16:creationId xmlns:a16="http://schemas.microsoft.com/office/drawing/2014/main" id="{1F0F3228-C03E-4787-5B5A-96B700DCA2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36218C-0571-1059-AB0A-E5EBDC32A8D1}"/>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322172746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C2DE-2B5C-A848-2277-4A08B22E4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DCF1D-017B-C4D5-06AD-5AD736BCB8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3DC7D-E173-8A79-91A1-ADAA8335D78E}"/>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5" name="Footer Placeholder 4">
            <a:extLst>
              <a:ext uri="{FF2B5EF4-FFF2-40B4-BE49-F238E27FC236}">
                <a16:creationId xmlns:a16="http://schemas.microsoft.com/office/drawing/2014/main" id="{D5774010-5E45-5A25-DBCA-7BE4093603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81FEB7-CE0C-8876-789E-A4B58A5A1EE0}"/>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415000584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FDFA-6B2A-2509-235D-B020798CF2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AC255D-B1D4-7BAC-A438-E917F4338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340E46-8273-E0BA-F68A-325A6EF63B9A}"/>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5" name="Footer Placeholder 4">
            <a:extLst>
              <a:ext uri="{FF2B5EF4-FFF2-40B4-BE49-F238E27FC236}">
                <a16:creationId xmlns:a16="http://schemas.microsoft.com/office/drawing/2014/main" id="{75981C4A-3342-AC42-0004-AE6E8CAB6F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C85B7F-02CA-4E1F-291A-DF035161DC55}"/>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16947840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6BE7-D6FA-491F-65CF-BF3ADFD92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451016-5F13-EC0C-EA51-63BD29E89F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234CE-393D-5203-DD94-16CF155A2F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1E3640-5884-3BAE-B2B8-2F150017B197}"/>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6" name="Footer Placeholder 5">
            <a:extLst>
              <a:ext uri="{FF2B5EF4-FFF2-40B4-BE49-F238E27FC236}">
                <a16:creationId xmlns:a16="http://schemas.microsoft.com/office/drawing/2014/main" id="{0A9367AE-7DEE-F360-463E-C13872978A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A54DB6-2E0A-0DF9-8379-1A1FACAA5E60}"/>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221142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 name="Slide Number"/>
          <p:cNvSpPr txBox="1">
            <a:spLocks noGrp="1"/>
          </p:cNvSpPr>
          <p:nvPr>
            <p:ph type="sldNum" sz="quarter" idx="2"/>
          </p:nvPr>
        </p:nvSpPr>
        <p:spPr>
          <a:xfrm>
            <a:off x="11582400" y="6432209"/>
            <a:ext cx="226983" cy="230832"/>
          </a:xfrm>
          <a:prstGeom prst="rect">
            <a:avLst/>
          </a:prstGeom>
        </p:spPr>
        <p:txBody>
          <a:bodyPr/>
          <a:lstStyle/>
          <a:p>
            <a:fld id="{86CB4B4D-7CA3-9044-876B-883B54F8677D}" type="slidenum">
              <a:t>‹#›</a:t>
            </a:fld>
            <a:endParaRPr dirty="0"/>
          </a:p>
        </p:txBody>
      </p:sp>
      <p:sp>
        <p:nvSpPr>
          <p:cNvPr id="2" name="Title 1">
            <a:extLst>
              <a:ext uri="{FF2B5EF4-FFF2-40B4-BE49-F238E27FC236}">
                <a16:creationId xmlns:a16="http://schemas.microsoft.com/office/drawing/2014/main" id="{34435C57-4BA8-447C-AC13-BD31671D85BF}"/>
              </a:ext>
            </a:extLst>
          </p:cNvPr>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verview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Telligen Supports Quality Improvement (QI)</a:t>
            </a:r>
            <a:endParaRPr lang="en-US" dirty="0"/>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825625"/>
            <a:ext cx="10515600" cy="3826689"/>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Telligen is a population health solutions company (www.telligen.com)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Our Mission: Transform Lives and Economies by Improving Health</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We partner with U.S. government agencies, state Medicaid agencies, and health plans to improve health outcomes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In November 2019, Telligen was selected by the Centers for Medicare &amp; Medicaid Services (CMS) to serve as the Quality Innovation Network-Quality Improvement Organization (QIN-QIO) for Colorado, Illinois, Iowa and Oklahoma</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In October 2020, Telligen was selected by CMS to serve as a Hospital Quality Improvement Contractor (HQIC) to provide targeted quality improvement assistance to small, rural and critical access hospitals</a:t>
            </a:r>
          </a:p>
        </p:txBody>
      </p:sp>
    </p:spTree>
    <p:extLst>
      <p:ext uri="{BB962C8B-B14F-4D97-AF65-F5344CB8AC3E}">
        <p14:creationId xmlns:p14="http://schemas.microsoft.com/office/powerpoint/2010/main" val="41601698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F2C4-FD4F-8A09-73CF-7367EDF68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F5233A-D370-4AA1-045D-548D9F4EE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0C49-E2F4-5FD0-686A-255D70F5A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51844-1D9F-24D7-2C27-A6D72A12F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12AA6-C186-C146-4357-DCAD58CCE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86F66-F52C-A573-A7B1-0DACB0E2C060}"/>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8" name="Footer Placeholder 7">
            <a:extLst>
              <a:ext uri="{FF2B5EF4-FFF2-40B4-BE49-F238E27FC236}">
                <a16:creationId xmlns:a16="http://schemas.microsoft.com/office/drawing/2014/main" id="{422AAB0F-94B2-497A-D717-C0EC8A8468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ADE2815-685F-F7C2-9EDB-606AB816EE9E}"/>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120253010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9D99-2664-CA91-493C-DB0DBEA4E0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859B5-AAE7-E581-D396-DE74554179EB}"/>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4" name="Footer Placeholder 3">
            <a:extLst>
              <a:ext uri="{FF2B5EF4-FFF2-40B4-BE49-F238E27FC236}">
                <a16:creationId xmlns:a16="http://schemas.microsoft.com/office/drawing/2014/main" id="{83FEAA0F-0DDF-79E9-95F2-D521D7DF34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E927E2C-48A3-C28A-44B7-40609946D1FA}"/>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23520420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00E178-75A5-8B60-DA6D-7DDA97B4974A}"/>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3" name="Footer Placeholder 2">
            <a:extLst>
              <a:ext uri="{FF2B5EF4-FFF2-40B4-BE49-F238E27FC236}">
                <a16:creationId xmlns:a16="http://schemas.microsoft.com/office/drawing/2014/main" id="{34EC0182-DF1C-1CE7-B0B3-30F1E3A05AF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C6B9230-7BA8-5678-0822-9635A5BF59D8}"/>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11864850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3741-D940-0476-F8FD-D5478ACAF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E3AB61-1209-4F7E-012F-B529BB1AFB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2018F5-0A58-350F-26F6-FD6AE3E3C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96777-F67A-4949-20B2-718B6204653F}"/>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6" name="Footer Placeholder 5">
            <a:extLst>
              <a:ext uri="{FF2B5EF4-FFF2-40B4-BE49-F238E27FC236}">
                <a16:creationId xmlns:a16="http://schemas.microsoft.com/office/drawing/2014/main" id="{724FC8E0-642A-C73B-CF70-69649B871A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2AF1FD-BE2C-4D32-7E34-FED8578147B6}"/>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24433607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7715-837C-D6BC-B31D-C61D57D01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CBF30-F8F4-88A6-BDE3-4045661DC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92E5884-4BA7-40F3-B40C-C43701410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062B2-FD7D-251C-3699-B272834F4810}"/>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6" name="Footer Placeholder 5">
            <a:extLst>
              <a:ext uri="{FF2B5EF4-FFF2-40B4-BE49-F238E27FC236}">
                <a16:creationId xmlns:a16="http://schemas.microsoft.com/office/drawing/2014/main" id="{14C5B42E-4F71-F8FE-C9F6-B7444E38A7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368A46-F773-C35E-7A8A-EB785111376D}"/>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16556637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6764-F29E-C004-6F6B-E92A3E14DF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7E064D-63A4-D8BA-1073-AE30981B6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B56D4-D89D-4840-E2A3-5ECB334B97ED}"/>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5" name="Footer Placeholder 4">
            <a:extLst>
              <a:ext uri="{FF2B5EF4-FFF2-40B4-BE49-F238E27FC236}">
                <a16:creationId xmlns:a16="http://schemas.microsoft.com/office/drawing/2014/main" id="{7B0B9C27-3167-EF18-B030-AD6D3FCEB5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EFA3BB-6093-34B7-5DEC-F7DFF72B626B}"/>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24028583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0BDAD-47A3-BEE4-BC49-24DB9FECB8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B24D3A-7925-BF1B-B2AA-8A4630DFDB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814FF-3ACC-26D7-8A1E-41C9F49B4C12}"/>
              </a:ext>
            </a:extLst>
          </p:cNvPr>
          <p:cNvSpPr>
            <a:spLocks noGrp="1"/>
          </p:cNvSpPr>
          <p:nvPr>
            <p:ph type="dt" sz="half" idx="10"/>
          </p:nvPr>
        </p:nvSpPr>
        <p:spPr/>
        <p:txBody>
          <a:bodyPr/>
          <a:lstStyle/>
          <a:p>
            <a:fld id="{47D448E6-B90D-4427-B07B-093995029037}" type="datetimeFigureOut">
              <a:rPr lang="en-US" smtClean="0"/>
              <a:t>12/9/2022</a:t>
            </a:fld>
            <a:endParaRPr lang="en-US" dirty="0"/>
          </a:p>
        </p:txBody>
      </p:sp>
      <p:sp>
        <p:nvSpPr>
          <p:cNvPr id="5" name="Footer Placeholder 4">
            <a:extLst>
              <a:ext uri="{FF2B5EF4-FFF2-40B4-BE49-F238E27FC236}">
                <a16:creationId xmlns:a16="http://schemas.microsoft.com/office/drawing/2014/main" id="{461F9591-C6DC-6874-2A50-A8475D6BBE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C00DBA-F858-B788-0952-33970A110851}"/>
              </a:ext>
            </a:extLst>
          </p:cNvPr>
          <p:cNvSpPr>
            <a:spLocks noGrp="1"/>
          </p:cNvSpPr>
          <p:nvPr>
            <p:ph type="sldNum" sz="quarter" idx="12"/>
          </p:nvPr>
        </p:nvSpPr>
        <p:spPr/>
        <p:txBody>
          <a:bodyPr/>
          <a:lstStyle/>
          <a:p>
            <a:fld id="{DAF42236-B00C-4605-B15A-1B417DFACA43}" type="slidenum">
              <a:rPr lang="en-US" smtClean="0"/>
              <a:t>‹#›</a:t>
            </a:fld>
            <a:endParaRPr lang="en-US" dirty="0"/>
          </a:p>
        </p:txBody>
      </p:sp>
    </p:spTree>
    <p:extLst>
      <p:ext uri="{BB962C8B-B14F-4D97-AF65-F5344CB8AC3E}">
        <p14:creationId xmlns:p14="http://schemas.microsoft.com/office/powerpoint/2010/main" val="90275211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0C24-58D1-0333-4166-4798732E72C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99EA642-29BA-3401-EB4D-C1C83CCEA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16002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C2DE-2B5C-A848-2277-4A08B22E4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DCF1D-017B-C4D5-06AD-5AD736BCB8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3DC7D-E173-8A79-91A1-ADAA8335D78E}"/>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5" name="Footer Placeholder 4">
            <a:extLst>
              <a:ext uri="{FF2B5EF4-FFF2-40B4-BE49-F238E27FC236}">
                <a16:creationId xmlns:a16="http://schemas.microsoft.com/office/drawing/2014/main" id="{D5774010-5E45-5A25-DBCA-7BE4093603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81FEB7-CE0C-8876-789E-A4B58A5A1EE0}"/>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90823697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FDFA-6B2A-2509-235D-B020798CF2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AC255D-B1D4-7BAC-A438-E917F4338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340E46-8273-E0BA-F68A-325A6EF63B9A}"/>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5" name="Footer Placeholder 4">
            <a:extLst>
              <a:ext uri="{FF2B5EF4-FFF2-40B4-BE49-F238E27FC236}">
                <a16:creationId xmlns:a16="http://schemas.microsoft.com/office/drawing/2014/main" id="{75981C4A-3342-AC42-0004-AE6E8CAB6F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C85B7F-02CA-4E1F-291A-DF035161DC55}"/>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4241181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verview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What Do QIN-QIOs Do?</a:t>
            </a:r>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825625"/>
            <a:ext cx="10515600" cy="417037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9595B"/>
                </a:solidFill>
                <a:effectLst/>
                <a:uLnTx/>
                <a:uFillTx/>
                <a:latin typeface="Calibri"/>
                <a:ea typeface="+mn-ea"/>
                <a:cs typeface="+mn-cs"/>
              </a:rPr>
              <a:t>QIO Program Purpose</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To improve the efficiency, effectiveness, economy, and quality of services delivered to Medicare beneficiaries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59595B"/>
              </a:solidFill>
              <a:effectLst/>
              <a:uLnTx/>
              <a:uFillTx/>
              <a:latin typeface="Calibri"/>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9595B"/>
                </a:solidFill>
                <a:effectLst/>
                <a:uLnTx/>
                <a:uFillTx/>
                <a:latin typeface="Calibri"/>
                <a:ea typeface="+mn-ea"/>
                <a:cs typeface="+mn-cs"/>
              </a:rPr>
              <a:t>QIN-QIOs</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Bring Medicare beneficiaries, providers and communities together in data-driven initiatives that increase patient safety, make communities healthier, better coordinate post-hospital care, and improve clinical quality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59595B"/>
              </a:solidFill>
              <a:effectLst/>
              <a:uLnTx/>
              <a:uFillTx/>
              <a:latin typeface="Calibri"/>
              <a:ea typeface="+mn-ea"/>
              <a:cs typeface="+mn-cs"/>
            </a:endParaRP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Provide technical assistance and convene learning and action networks at no-cost to support healthcare QI at the community level</a:t>
            </a:r>
          </a:p>
        </p:txBody>
      </p:sp>
    </p:spTree>
    <p:extLst>
      <p:ext uri="{BB962C8B-B14F-4D97-AF65-F5344CB8AC3E}">
        <p14:creationId xmlns:p14="http://schemas.microsoft.com/office/powerpoint/2010/main" val="36429091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6BE7-D6FA-491F-65CF-BF3ADFD92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451016-5F13-EC0C-EA51-63BD29E89F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234CE-393D-5203-DD94-16CF155A2F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1E3640-5884-3BAE-B2B8-2F150017B197}"/>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6" name="Footer Placeholder 5">
            <a:extLst>
              <a:ext uri="{FF2B5EF4-FFF2-40B4-BE49-F238E27FC236}">
                <a16:creationId xmlns:a16="http://schemas.microsoft.com/office/drawing/2014/main" id="{0A9367AE-7DEE-F360-463E-C13872978A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A54DB6-2E0A-0DF9-8379-1A1FACAA5E60}"/>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234221529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F2C4-FD4F-8A09-73CF-7367EDF68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F5233A-D370-4AA1-045D-548D9F4EE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0C49-E2F4-5FD0-686A-255D70F5A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51844-1D9F-24D7-2C27-A6D72A12F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12AA6-C186-C146-4357-DCAD58CCE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86F66-F52C-A573-A7B1-0DACB0E2C060}"/>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8" name="Footer Placeholder 7">
            <a:extLst>
              <a:ext uri="{FF2B5EF4-FFF2-40B4-BE49-F238E27FC236}">
                <a16:creationId xmlns:a16="http://schemas.microsoft.com/office/drawing/2014/main" id="{422AAB0F-94B2-497A-D717-C0EC8A8468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DE2815-685F-F7C2-9EDB-606AB816EE9E}"/>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14842819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9D99-2664-CA91-493C-DB0DBEA4E0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859B5-AAE7-E581-D396-DE74554179EB}"/>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4" name="Footer Placeholder 3">
            <a:extLst>
              <a:ext uri="{FF2B5EF4-FFF2-40B4-BE49-F238E27FC236}">
                <a16:creationId xmlns:a16="http://schemas.microsoft.com/office/drawing/2014/main" id="{83FEAA0F-0DDF-79E9-95F2-D521D7DF3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927E2C-48A3-C28A-44B7-40609946D1FA}"/>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19369191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00E178-75A5-8B60-DA6D-7DDA97B4974A}"/>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3" name="Footer Placeholder 2">
            <a:extLst>
              <a:ext uri="{FF2B5EF4-FFF2-40B4-BE49-F238E27FC236}">
                <a16:creationId xmlns:a16="http://schemas.microsoft.com/office/drawing/2014/main" id="{34EC0182-DF1C-1CE7-B0B3-30F1E3A05A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6B9230-7BA8-5678-0822-9635A5BF59D8}"/>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5938137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3741-D940-0476-F8FD-D5478ACAF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E3AB61-1209-4F7E-012F-B529BB1AFB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2018F5-0A58-350F-26F6-FD6AE3E3C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96777-F67A-4949-20B2-718B6204653F}"/>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6" name="Footer Placeholder 5">
            <a:extLst>
              <a:ext uri="{FF2B5EF4-FFF2-40B4-BE49-F238E27FC236}">
                <a16:creationId xmlns:a16="http://schemas.microsoft.com/office/drawing/2014/main" id="{724FC8E0-642A-C73B-CF70-69649B871A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2AF1FD-BE2C-4D32-7E34-FED8578147B6}"/>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24401253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7715-837C-D6BC-B31D-C61D57D01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CBF30-F8F4-88A6-BDE3-4045661DC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2E5884-4BA7-40F3-B40C-C43701410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062B2-FD7D-251C-3699-B272834F4810}"/>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6" name="Footer Placeholder 5">
            <a:extLst>
              <a:ext uri="{FF2B5EF4-FFF2-40B4-BE49-F238E27FC236}">
                <a16:creationId xmlns:a16="http://schemas.microsoft.com/office/drawing/2014/main" id="{14C5B42E-4F71-F8FE-C9F6-B7444E38A7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368A46-F773-C35E-7A8A-EB785111376D}"/>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38375514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6764-F29E-C004-6F6B-E92A3E14DF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7E064D-63A4-D8BA-1073-AE30981B6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B56D4-D89D-4840-E2A3-5ECB334B97ED}"/>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5" name="Footer Placeholder 4">
            <a:extLst>
              <a:ext uri="{FF2B5EF4-FFF2-40B4-BE49-F238E27FC236}">
                <a16:creationId xmlns:a16="http://schemas.microsoft.com/office/drawing/2014/main" id="{7B0B9C27-3167-EF18-B030-AD6D3FCEB5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FA3BB-6093-34B7-5DEC-F7DFF72B626B}"/>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100839207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0BDAD-47A3-BEE4-BC49-24DB9FECB8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B24D3A-7925-BF1B-B2AA-8A4630DFDB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814FF-3ACC-26D7-8A1E-41C9F49B4C12}"/>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12/9/2022</a:t>
            </a:fld>
            <a:endParaRPr lang="en-US"/>
          </a:p>
        </p:txBody>
      </p:sp>
      <p:sp>
        <p:nvSpPr>
          <p:cNvPr id="5" name="Footer Placeholder 4">
            <a:extLst>
              <a:ext uri="{FF2B5EF4-FFF2-40B4-BE49-F238E27FC236}">
                <a16:creationId xmlns:a16="http://schemas.microsoft.com/office/drawing/2014/main" id="{461F9591-C6DC-6874-2A50-A8475D6BB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C00DBA-F858-B788-0952-33970A110851}"/>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14000856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1458-DB89-4401-BC85-348F6DA672B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7FF37E6-2156-4460-A7C6-B2F1EA645C06}"/>
              </a:ext>
            </a:extLst>
          </p:cNvPr>
          <p:cNvSpPr>
            <a:spLocks noGrp="1"/>
          </p:cNvSpPr>
          <p:nvPr>
            <p:ph type="sldNum" sz="quarter" idx="10"/>
          </p:nvPr>
        </p:nvSpPr>
        <p:spPr>
          <a:xfrm>
            <a:off x="11621308" y="6423500"/>
            <a:ext cx="226983" cy="230832"/>
          </a:xfrm>
        </p:spPr>
        <p:txBody>
          <a:bodyPr/>
          <a:lstStyle/>
          <a:p>
            <a:fld id="{86CB4B4D-7CA3-9044-876B-883B54F8677D}" type="slidenum">
              <a:rPr lang="en-US" smtClean="0"/>
              <a:t>‹#›</a:t>
            </a:fld>
            <a:endParaRPr lang="en-US" dirty="0"/>
          </a:p>
        </p:txBody>
      </p:sp>
      <p:sp>
        <p:nvSpPr>
          <p:cNvPr id="5" name="Content Placeholder 4">
            <a:extLst>
              <a:ext uri="{FF2B5EF4-FFF2-40B4-BE49-F238E27FC236}">
                <a16:creationId xmlns:a16="http://schemas.microsoft.com/office/drawing/2014/main" id="{1AF19AB1-246C-49CB-B5B0-06B4D5B72FE1}"/>
              </a:ext>
            </a:extLst>
          </p:cNvPr>
          <p:cNvSpPr>
            <a:spLocks noGrp="1"/>
          </p:cNvSpPr>
          <p:nvPr>
            <p:ph sz="quarter" idx="11"/>
          </p:nvPr>
        </p:nvSpPr>
        <p:spPr>
          <a:xfrm>
            <a:off x="4572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3161E0E8-71C5-4E1A-89D1-77FCDDF3513B}"/>
              </a:ext>
            </a:extLst>
          </p:cNvPr>
          <p:cNvSpPr>
            <a:spLocks noGrp="1"/>
          </p:cNvSpPr>
          <p:nvPr>
            <p:ph sz="quarter" idx="12"/>
          </p:nvPr>
        </p:nvSpPr>
        <p:spPr>
          <a:xfrm>
            <a:off x="62484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616084"/>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 name="Slide Number"/>
          <p:cNvSpPr txBox="1">
            <a:spLocks noGrp="1"/>
          </p:cNvSpPr>
          <p:nvPr>
            <p:ph type="sldNum" sz="quarter" idx="2"/>
          </p:nvPr>
        </p:nvSpPr>
        <p:spPr>
          <a:xfrm>
            <a:off x="11582400" y="6432209"/>
            <a:ext cx="226983" cy="230832"/>
          </a:xfrm>
          <a:prstGeom prst="rect">
            <a:avLst/>
          </a:prstGeom>
        </p:spPr>
        <p:txBody>
          <a:bodyPr/>
          <a:lstStyle/>
          <a:p>
            <a:fld id="{86CB4B4D-7CA3-9044-876B-883B54F8677D}" type="slidenum">
              <a:t>‹#›</a:t>
            </a:fld>
            <a:endParaRPr dirty="0"/>
          </a:p>
        </p:txBody>
      </p:sp>
      <p:sp>
        <p:nvSpPr>
          <p:cNvPr id="2" name="Title 1">
            <a:extLst>
              <a:ext uri="{FF2B5EF4-FFF2-40B4-BE49-F238E27FC236}">
                <a16:creationId xmlns:a16="http://schemas.microsoft.com/office/drawing/2014/main" id="{34435C57-4BA8-447C-AC13-BD31671D85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285021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verview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D97D38C-96A9-4FAE-85DE-888F5169674F}"/>
              </a:ext>
            </a:extLst>
          </p:cNvPr>
          <p:cNvSpPr txBox="1">
            <a:spLocks/>
          </p:cNvSpPr>
          <p:nvPr userDrawn="1"/>
        </p:nvSpPr>
        <p:spPr>
          <a:xfrm>
            <a:off x="838200" y="1828800"/>
            <a:ext cx="5181600" cy="4388894"/>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Quality improvement expertise to include comprehensive COVID-19 support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Customized technical assistance  ̶  Telligen has expertise in Human-Centered Design, Community Organizing, Motivational Interviewing, Patient and Family Engagement, and TeamSTEPPS®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Timely, relevant, and useful tools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Actionable data, analytics support, and national benchmarking</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extBox 7">
            <a:extLst>
              <a:ext uri="{FF2B5EF4-FFF2-40B4-BE49-F238E27FC236}">
                <a16:creationId xmlns:a16="http://schemas.microsoft.com/office/drawing/2014/main" id="{9DFBB1FD-92B5-4F30-9B68-22C81E2B56B0}"/>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What We – Offer At No Cost!</a:t>
            </a:r>
          </a:p>
        </p:txBody>
      </p:sp>
      <p:sp>
        <p:nvSpPr>
          <p:cNvPr id="17" name="TextBox 16">
            <a:extLst>
              <a:ext uri="{FF2B5EF4-FFF2-40B4-BE49-F238E27FC236}">
                <a16:creationId xmlns:a16="http://schemas.microsoft.com/office/drawing/2014/main" id="{1069AF64-82E6-4EA6-A2F5-5AA881B9C5F1}"/>
              </a:ext>
            </a:extLst>
          </p:cNvPr>
          <p:cNvSpPr txBox="1"/>
          <p:nvPr userDrawn="1"/>
        </p:nvSpPr>
        <p:spPr>
          <a:xfrm>
            <a:off x="6172200" y="1835287"/>
            <a:ext cx="5181600" cy="3621504"/>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A network to share and spread your best practices and outcomes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Extension for Community Healthcare Outcomes (ECHO) series with case-based learning. Telligen is a trained ECHO hub.</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Learning collaboratives using the Institute of Healthcare Improvement’s (IHI) Breakthrough Series Collaborative model </a:t>
            </a:r>
          </a:p>
        </p:txBody>
      </p:sp>
    </p:spTree>
    <p:extLst>
      <p:ext uri="{BB962C8B-B14F-4D97-AF65-F5344CB8AC3E}">
        <p14:creationId xmlns:p14="http://schemas.microsoft.com/office/powerpoint/2010/main" val="30071117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0" name="Picture 8" descr="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567" y="6166096"/>
            <a:ext cx="2117236" cy="463304"/>
          </a:xfrm>
          <a:prstGeom prst="rect">
            <a:avLst/>
          </a:prstGeom>
          <a:ln w="12700">
            <a:miter lim="400000"/>
          </a:ln>
        </p:spPr>
      </p:pic>
      <p:sp>
        <p:nvSpPr>
          <p:cNvPr id="81" name="Title Text"/>
          <p:cNvSpPr txBox="1">
            <a:spLocks noGrp="1"/>
          </p:cNvSpPr>
          <p:nvPr>
            <p:ph type="title"/>
          </p:nvPr>
        </p:nvSpPr>
        <p:spPr>
          <a:xfrm>
            <a:off x="609600" y="273050"/>
            <a:ext cx="4011085" cy="1162050"/>
          </a:xfrm>
          <a:prstGeom prst="rect">
            <a:avLst/>
          </a:prstGeom>
        </p:spPr>
        <p:txBody>
          <a:bodyPr anchor="b"/>
          <a:lstStyle>
            <a:lvl1pPr algn="l">
              <a:defRPr sz="1500">
                <a:solidFill>
                  <a:srgbClr val="1F497D"/>
                </a:solidFill>
              </a:defRPr>
            </a:lvl1pPr>
          </a:lstStyle>
          <a:p>
            <a:r>
              <a:t>Title Text</a:t>
            </a:r>
          </a:p>
        </p:txBody>
      </p:sp>
      <p:sp>
        <p:nvSpPr>
          <p:cNvPr id="82" name="Body Level One…"/>
          <p:cNvSpPr txBox="1">
            <a:spLocks noGrp="1"/>
          </p:cNvSpPr>
          <p:nvPr>
            <p:ph type="body" idx="1"/>
          </p:nvPr>
        </p:nvSpPr>
        <p:spPr>
          <a:xfrm>
            <a:off x="4766733" y="273055"/>
            <a:ext cx="6815667" cy="5853113"/>
          </a:xfrm>
          <a:prstGeom prst="rect">
            <a:avLst/>
          </a:prstGeom>
        </p:spPr>
        <p:txBody>
          <a:bodyPr/>
          <a:lstStyle>
            <a:lvl1pPr>
              <a:spcBef>
                <a:spcPts val="525"/>
              </a:spcBef>
              <a:defRPr sz="2400"/>
            </a:lvl1pPr>
            <a:lvl2pPr marL="587828" indent="-244928">
              <a:spcBef>
                <a:spcPts val="525"/>
              </a:spcBef>
              <a:defRPr sz="2400"/>
            </a:lvl2pPr>
            <a:lvl3pPr marL="914400" indent="-228600">
              <a:spcBef>
                <a:spcPts val="525"/>
              </a:spcBef>
              <a:defRPr sz="2400"/>
            </a:lvl3pPr>
            <a:lvl4pPr marL="1303020" indent="-274320">
              <a:spcBef>
                <a:spcPts val="525"/>
              </a:spcBef>
              <a:defRPr sz="2400"/>
            </a:lvl4pPr>
            <a:lvl5pPr marL="1645920" indent="-274320">
              <a:spcBef>
                <a:spcPts val="525"/>
              </a:spcBef>
              <a:defRPr sz="2400"/>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half" idx="13"/>
          </p:nvPr>
        </p:nvSpPr>
        <p:spPr>
          <a:xfrm>
            <a:off x="609602" y="1435103"/>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84" name="Slide Number"/>
          <p:cNvSpPr txBox="1">
            <a:spLocks noGrp="1"/>
          </p:cNvSpPr>
          <p:nvPr>
            <p:ph type="sldNum" sz="quarter" idx="2"/>
          </p:nvPr>
        </p:nvSpPr>
        <p:spPr>
          <a:xfrm>
            <a:off x="11480803" y="6398568"/>
            <a:ext cx="226983" cy="230832"/>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870264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verview #4">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D97D38C-96A9-4FAE-85DE-888F5169674F}"/>
              </a:ext>
            </a:extLst>
          </p:cNvPr>
          <p:cNvSpPr txBox="1">
            <a:spLocks/>
          </p:cNvSpPr>
          <p:nvPr userDrawn="1"/>
        </p:nvSpPr>
        <p:spPr>
          <a:xfrm>
            <a:off x="5634789" y="2379109"/>
            <a:ext cx="6248400" cy="2964914"/>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Telligen QI Connect™ initiatives place healthcare providers and consumers at the center to make healthcare safer, more accessible, and more cost-effective through the Centers for Medicare &amp; Medicaid Services (CMS) Quality Innovation Network-Quality Improvement Organization (QIN-QIO) and Hospital Quality Improvement Contractor (HQIC) programs.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Telligen QI Connect™ is operated by Telligen, which is funded by CMS to deliver improvement services at no cost to you or your organization.</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extBox 7">
            <a:extLst>
              <a:ext uri="{FF2B5EF4-FFF2-40B4-BE49-F238E27FC236}">
                <a16:creationId xmlns:a16="http://schemas.microsoft.com/office/drawing/2014/main" id="{9DFBB1FD-92B5-4F30-9B68-22C81E2B56B0}"/>
              </a:ext>
            </a:extLst>
          </p:cNvPr>
          <p:cNvSpPr txBox="1"/>
          <p:nvPr userDrawn="1"/>
        </p:nvSpPr>
        <p:spPr>
          <a:xfrm>
            <a:off x="5634789" y="1815976"/>
            <a:ext cx="5492416"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Telligen QI Connect™</a:t>
            </a:r>
          </a:p>
        </p:txBody>
      </p:sp>
      <p:pic>
        <p:nvPicPr>
          <p:cNvPr id="9" name="Picture 2">
            <a:extLst>
              <a:ext uri="{FF2B5EF4-FFF2-40B4-BE49-F238E27FC236}">
                <a16:creationId xmlns:a16="http://schemas.microsoft.com/office/drawing/2014/main" id="{CB2EBEBA-CD56-46B2-9C76-32D5A8BAAE7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85800" y="217284"/>
            <a:ext cx="4803696" cy="6423432"/>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User network outline">
            <a:extLst>
              <a:ext uri="{FF2B5EF4-FFF2-40B4-BE49-F238E27FC236}">
                <a16:creationId xmlns:a16="http://schemas.microsoft.com/office/drawing/2014/main" id="{D69B434D-4C45-4246-BD59-B6D3267F6D5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34789" y="1145014"/>
            <a:ext cx="651711" cy="651711"/>
          </a:xfrm>
          <a:prstGeom prst="rect">
            <a:avLst/>
          </a:prstGeom>
        </p:spPr>
      </p:pic>
    </p:spTree>
    <p:extLst>
      <p:ext uri="{BB962C8B-B14F-4D97-AF65-F5344CB8AC3E}">
        <p14:creationId xmlns:p14="http://schemas.microsoft.com/office/powerpoint/2010/main" val="956243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 #5">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extBox 7">
            <a:extLst>
              <a:ext uri="{FF2B5EF4-FFF2-40B4-BE49-F238E27FC236}">
                <a16:creationId xmlns:a16="http://schemas.microsoft.com/office/drawing/2014/main" id="{9DFBB1FD-92B5-4F30-9B68-22C81E2B56B0}"/>
              </a:ext>
            </a:extLst>
          </p:cNvPr>
          <p:cNvSpPr txBox="1"/>
          <p:nvPr userDrawn="1"/>
        </p:nvSpPr>
        <p:spPr>
          <a:xfrm>
            <a:off x="7162800" y="1367676"/>
            <a:ext cx="3581400"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Focus Areas</a:t>
            </a:r>
          </a:p>
        </p:txBody>
      </p:sp>
      <p:pic>
        <p:nvPicPr>
          <p:cNvPr id="1026" name="Picture 2">
            <a:extLst>
              <a:ext uri="{FF2B5EF4-FFF2-40B4-BE49-F238E27FC236}">
                <a16:creationId xmlns:a16="http://schemas.microsoft.com/office/drawing/2014/main" id="{E3232388-13C8-4CA2-A654-386F366FA345}"/>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85800" y="501692"/>
            <a:ext cx="6728741" cy="58546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CC86B9-4345-486C-955E-F8BCCB21328C}"/>
              </a:ext>
            </a:extLst>
          </p:cNvPr>
          <p:cNvSpPr txBox="1">
            <a:spLocks/>
          </p:cNvSpPr>
          <p:nvPr userDrawn="1"/>
        </p:nvSpPr>
        <p:spPr>
          <a:xfrm>
            <a:off x="7162800" y="1952928"/>
            <a:ext cx="4724400" cy="3508653"/>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COVID-19 Response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Public Health Emergency Preparedness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Hospital Leader Engagement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Behavior Health and Opioid Misuse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Immunizations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Patient Safety</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Antibiotic Stewardship</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Nursing Home Quality</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Chronic Disease Management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95B"/>
                </a:solidFill>
                <a:effectLst/>
                <a:uLnTx/>
                <a:uFillTx/>
                <a:latin typeface="Calibri"/>
                <a:ea typeface="+mn-ea"/>
                <a:cs typeface="+mn-cs"/>
              </a:rPr>
              <a:t>Care Coordination</a:t>
            </a:r>
          </a:p>
        </p:txBody>
      </p:sp>
      <p:pic>
        <p:nvPicPr>
          <p:cNvPr id="4" name="Graphic 3" descr="Bullseye outline">
            <a:extLst>
              <a:ext uri="{FF2B5EF4-FFF2-40B4-BE49-F238E27FC236}">
                <a16:creationId xmlns:a16="http://schemas.microsoft.com/office/drawing/2014/main" id="{DA201AE6-27C6-4A13-90EB-B60D3DDAA23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66448" y="783644"/>
            <a:ext cx="631508" cy="631508"/>
          </a:xfrm>
          <a:prstGeom prst="rect">
            <a:avLst/>
          </a:prstGeom>
        </p:spPr>
      </p:pic>
    </p:spTree>
    <p:extLst>
      <p:ext uri="{BB962C8B-B14F-4D97-AF65-F5344CB8AC3E}">
        <p14:creationId xmlns:p14="http://schemas.microsoft.com/office/powerpoint/2010/main" val="525063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bsit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extBox 7">
            <a:extLst>
              <a:ext uri="{FF2B5EF4-FFF2-40B4-BE49-F238E27FC236}">
                <a16:creationId xmlns:a16="http://schemas.microsoft.com/office/drawing/2014/main" id="{9DFBB1FD-92B5-4F30-9B68-22C81E2B56B0}"/>
              </a:ext>
            </a:extLst>
          </p:cNvPr>
          <p:cNvSpPr txBox="1"/>
          <p:nvPr userDrawn="1"/>
        </p:nvSpPr>
        <p:spPr>
          <a:xfrm>
            <a:off x="6781800" y="2311569"/>
            <a:ext cx="5181600"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www.telligenqiconnect.com</a:t>
            </a:r>
          </a:p>
        </p:txBody>
      </p:sp>
      <p:sp>
        <p:nvSpPr>
          <p:cNvPr id="17" name="TextBox 16">
            <a:extLst>
              <a:ext uri="{FF2B5EF4-FFF2-40B4-BE49-F238E27FC236}">
                <a16:creationId xmlns:a16="http://schemas.microsoft.com/office/drawing/2014/main" id="{1069AF64-82E6-4EA6-A2F5-5AA881B9C5F1}"/>
              </a:ext>
            </a:extLst>
          </p:cNvPr>
          <p:cNvSpPr txBox="1"/>
          <p:nvPr userDrawn="1"/>
        </p:nvSpPr>
        <p:spPr>
          <a:xfrm>
            <a:off x="6781800" y="2819400"/>
            <a:ext cx="5181600" cy="1754326"/>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Visit our website to view featured stories, access resources, listen to our podcasts, log in to the secure portal, watch recorded events, or register for upcoming ones.</a:t>
            </a:r>
          </a:p>
        </p:txBody>
      </p:sp>
      <p:pic>
        <p:nvPicPr>
          <p:cNvPr id="5" name="Picture 4">
            <a:extLst>
              <a:ext uri="{FF2B5EF4-FFF2-40B4-BE49-F238E27FC236}">
                <a16:creationId xmlns:a16="http://schemas.microsoft.com/office/drawing/2014/main" id="{9016DA7F-32D2-4CF9-8E59-B3F1237DB7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5801" y="914400"/>
            <a:ext cx="5797274" cy="214959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118FA96-62FA-434B-BAC8-5913B33324C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3063993"/>
            <a:ext cx="5797275" cy="2773752"/>
          </a:xfrm>
          <a:prstGeom prst="rect">
            <a:avLst/>
          </a:prstGeom>
          <a:ln>
            <a:noFill/>
          </a:ln>
          <a:effectLst>
            <a:outerShdw blurRad="292100" dist="139700" dir="2700000" algn="tl" rotWithShape="0">
              <a:srgbClr val="333333">
                <a:alpha val="65000"/>
              </a:srgbClr>
            </a:outerShdw>
          </a:effectLst>
        </p:spPr>
      </p:pic>
      <p:pic>
        <p:nvPicPr>
          <p:cNvPr id="15" name="Graphic 14" descr="Internet outline">
            <a:extLst>
              <a:ext uri="{FF2B5EF4-FFF2-40B4-BE49-F238E27FC236}">
                <a16:creationId xmlns:a16="http://schemas.microsoft.com/office/drawing/2014/main" id="{2446346D-1C57-4C43-AE50-02D1B6CE9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81800" y="1600454"/>
            <a:ext cx="914400" cy="914400"/>
          </a:xfrm>
          <a:prstGeom prst="rect">
            <a:avLst/>
          </a:prstGeom>
        </p:spPr>
      </p:pic>
    </p:spTree>
    <p:extLst>
      <p:ext uri="{BB962C8B-B14F-4D97-AF65-F5344CB8AC3E}">
        <p14:creationId xmlns:p14="http://schemas.microsoft.com/office/powerpoint/2010/main" val="514588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ure Portal">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AF1148-850B-472C-BA9E-62FAAF49355C}"/>
              </a:ext>
            </a:extLst>
          </p:cNvPr>
          <p:cNvSpPr txBox="1"/>
          <p:nvPr userDrawn="1"/>
        </p:nvSpPr>
        <p:spPr>
          <a:xfrm>
            <a:off x="6100010" y="1824252"/>
            <a:ext cx="5277853" cy="507831"/>
          </a:xfrm>
          <a:prstGeom prst="rect">
            <a:avLst/>
          </a:prstGeom>
          <a:noFill/>
        </p:spPr>
        <p:txBody>
          <a:bodyPr wrap="square">
            <a:spAutoFit/>
          </a:bodyPr>
          <a:lstStyle/>
          <a:p>
            <a:pPr algn="l"/>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Secure Portal</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11" name="TextBox 10">
            <a:extLst>
              <a:ext uri="{FF2B5EF4-FFF2-40B4-BE49-F238E27FC236}">
                <a16:creationId xmlns:a16="http://schemas.microsoft.com/office/drawing/2014/main" id="{D6207CDE-D218-4793-9A6F-54608703BF6B}"/>
              </a:ext>
            </a:extLst>
          </p:cNvPr>
          <p:cNvSpPr txBox="1"/>
          <p:nvPr userDrawn="1"/>
        </p:nvSpPr>
        <p:spPr>
          <a:xfrm>
            <a:off x="6095999" y="2332083"/>
            <a:ext cx="5257800" cy="2854115"/>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The Telligen QI Connect™ Secure Portal provides users exclusive access to events, tools, resources and data reports to support your healthcare quality improvement work with Telligen.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9595B"/>
                </a:solidFill>
                <a:effectLst/>
                <a:uLnTx/>
                <a:uFillTx/>
                <a:latin typeface="Calibri"/>
                <a:ea typeface="+mn-ea"/>
                <a:cs typeface="+mn-cs"/>
              </a:rPr>
              <a:t>The online network offers an opportunity to share and learn about innovative practices, all at no cost.</a:t>
            </a:r>
          </a:p>
        </p:txBody>
      </p:sp>
      <p:pic>
        <p:nvPicPr>
          <p:cNvPr id="2050" name="Picture 2">
            <a:extLst>
              <a:ext uri="{FF2B5EF4-FFF2-40B4-BE49-F238E27FC236}">
                <a16:creationId xmlns:a16="http://schemas.microsoft.com/office/drawing/2014/main" id="{0DB928A4-807A-484A-8389-E8CAE5FFA919}"/>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18267" y="750229"/>
            <a:ext cx="4744015" cy="3154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5513816-F8D8-4C48-9054-606F7D3D1D2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18267" y="2858953"/>
            <a:ext cx="4744122" cy="3154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Graphic 4" descr="Lock outline">
            <a:extLst>
              <a:ext uri="{FF2B5EF4-FFF2-40B4-BE49-F238E27FC236}">
                <a16:creationId xmlns:a16="http://schemas.microsoft.com/office/drawing/2014/main" id="{52F45A82-786E-43B7-914F-61340EA41C7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5999" y="1371600"/>
            <a:ext cx="533401" cy="533401"/>
          </a:xfrm>
          <a:prstGeom prst="rect">
            <a:avLst/>
          </a:prstGeom>
        </p:spPr>
      </p:pic>
    </p:spTree>
    <p:extLst>
      <p:ext uri="{BB962C8B-B14F-4D97-AF65-F5344CB8AC3E}">
        <p14:creationId xmlns:p14="http://schemas.microsoft.com/office/powerpoint/2010/main" val="2395809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day's Speaker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743200" y="1588920"/>
            <a:ext cx="8610600" cy="1280160"/>
          </a:xfrm>
        </p:spPr>
        <p:txBody>
          <a:bodyPr/>
          <a:lstStyle>
            <a:lvl1pPr marL="0" indent="0">
              <a:buNone/>
              <a:defRPr sz="1800"/>
            </a:lvl1pPr>
            <a:lvl2pPr marL="342900" indent="0">
              <a:buNone/>
              <a:defRPr sz="1600"/>
            </a:lvl2pPr>
            <a:lvl3pPr marL="685800" indent="0">
              <a:buNone/>
              <a:defRPr sz="1200"/>
            </a:lvl3pPr>
            <a:lvl4pPr marL="1028700" indent="0">
              <a:buNone/>
              <a:defRPr sz="1100"/>
            </a:lvl4pPr>
          </a:lstStyle>
          <a:p>
            <a:pPr lvl="0"/>
            <a:r>
              <a:rPr lang="en-US" dirty="0"/>
              <a:t>Name (+ Professional Credentials), Title and Organization</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7" name="TextBox 6">
            <a:extLst>
              <a:ext uri="{FF2B5EF4-FFF2-40B4-BE49-F238E27FC236}">
                <a16:creationId xmlns:a16="http://schemas.microsoft.com/office/drawing/2014/main" id="{4AA1AB03-75E5-466E-8FBD-F10517A9F6EE}"/>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Today’s Speaker(s)</a:t>
            </a:r>
            <a:endParaRPr lang="en-US" dirty="0"/>
          </a:p>
        </p:txBody>
      </p:sp>
      <p:sp>
        <p:nvSpPr>
          <p:cNvPr id="9" name="Picture Placeholder 2">
            <a:extLst>
              <a:ext uri="{FF2B5EF4-FFF2-40B4-BE49-F238E27FC236}">
                <a16:creationId xmlns:a16="http://schemas.microsoft.com/office/drawing/2014/main" id="{92BB4012-9E24-4555-A65D-6C2F42DF6045}"/>
              </a:ext>
            </a:extLst>
          </p:cNvPr>
          <p:cNvSpPr>
            <a:spLocks noGrp="1" noChangeAspect="1"/>
          </p:cNvSpPr>
          <p:nvPr>
            <p:ph type="pic" idx="14" hasCustomPrompt="1"/>
          </p:nvPr>
        </p:nvSpPr>
        <p:spPr>
          <a:xfrm>
            <a:off x="1029311" y="1588920"/>
            <a:ext cx="1521248" cy="1280160"/>
          </a:xfrm>
        </p:spPr>
        <p:txBody>
          <a:bodyPr anchor="t"/>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Paste headshot or click to upload a guest speaker</a:t>
            </a:r>
          </a:p>
        </p:txBody>
      </p:sp>
      <p:sp>
        <p:nvSpPr>
          <p:cNvPr id="11" name="Content Placeholder 2">
            <a:extLst>
              <a:ext uri="{FF2B5EF4-FFF2-40B4-BE49-F238E27FC236}">
                <a16:creationId xmlns:a16="http://schemas.microsoft.com/office/drawing/2014/main" id="{803C2934-0882-4EE0-B2DE-BA3BE1055DF8}"/>
              </a:ext>
            </a:extLst>
          </p:cNvPr>
          <p:cNvSpPr>
            <a:spLocks noGrp="1"/>
          </p:cNvSpPr>
          <p:nvPr>
            <p:ph idx="15" hasCustomPrompt="1"/>
          </p:nvPr>
        </p:nvSpPr>
        <p:spPr>
          <a:xfrm>
            <a:off x="2743200" y="3035937"/>
            <a:ext cx="8610600" cy="1280160"/>
          </a:xfrm>
        </p:spPr>
        <p:txBody>
          <a:bodyPr/>
          <a:lstStyle>
            <a:lvl1pPr marL="0" indent="0">
              <a:buNone/>
              <a:defRPr sz="1800"/>
            </a:lvl1pPr>
            <a:lvl2pPr marL="342900" indent="0">
              <a:buNone/>
              <a:defRPr sz="1600"/>
            </a:lvl2pPr>
            <a:lvl3pPr marL="685800" indent="0">
              <a:buNone/>
              <a:defRPr sz="1200"/>
            </a:lvl3pPr>
            <a:lvl4pPr marL="1028700" indent="0">
              <a:buNone/>
              <a:defRPr sz="1100"/>
            </a:lvl4pPr>
          </a:lstStyle>
          <a:p>
            <a:pPr lvl="0"/>
            <a:r>
              <a:rPr lang="en-US" dirty="0"/>
              <a:t>Name (+ Professional Credentials), Title and Organization</a:t>
            </a:r>
          </a:p>
        </p:txBody>
      </p:sp>
      <p:sp>
        <p:nvSpPr>
          <p:cNvPr id="12" name="Picture Placeholder 2">
            <a:extLst>
              <a:ext uri="{FF2B5EF4-FFF2-40B4-BE49-F238E27FC236}">
                <a16:creationId xmlns:a16="http://schemas.microsoft.com/office/drawing/2014/main" id="{98C26845-DA21-4842-A44E-BE60D7496F48}"/>
              </a:ext>
            </a:extLst>
          </p:cNvPr>
          <p:cNvSpPr>
            <a:spLocks noGrp="1" noChangeAspect="1"/>
          </p:cNvSpPr>
          <p:nvPr>
            <p:ph type="pic" idx="16" hasCustomPrompt="1"/>
          </p:nvPr>
        </p:nvSpPr>
        <p:spPr>
          <a:xfrm>
            <a:off x="1029311" y="3035937"/>
            <a:ext cx="1521248" cy="1280160"/>
          </a:xfrm>
        </p:spPr>
        <p:txBody>
          <a:bodyPr anchor="t"/>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Paste headshot or click to upload a guest speaker</a:t>
            </a:r>
          </a:p>
        </p:txBody>
      </p:sp>
      <p:sp>
        <p:nvSpPr>
          <p:cNvPr id="13" name="Content Placeholder 2">
            <a:extLst>
              <a:ext uri="{FF2B5EF4-FFF2-40B4-BE49-F238E27FC236}">
                <a16:creationId xmlns:a16="http://schemas.microsoft.com/office/drawing/2014/main" id="{0604ACB0-AC39-4C7D-9792-D9BD0ABF54FD}"/>
              </a:ext>
            </a:extLst>
          </p:cNvPr>
          <p:cNvSpPr>
            <a:spLocks noGrp="1"/>
          </p:cNvSpPr>
          <p:nvPr>
            <p:ph idx="17" hasCustomPrompt="1"/>
          </p:nvPr>
        </p:nvSpPr>
        <p:spPr>
          <a:xfrm>
            <a:off x="2743200" y="4511040"/>
            <a:ext cx="8610600" cy="1280160"/>
          </a:xfrm>
        </p:spPr>
        <p:txBody>
          <a:bodyPr/>
          <a:lstStyle>
            <a:lvl1pPr marL="0" indent="0">
              <a:buNone/>
              <a:defRPr sz="1800"/>
            </a:lvl1pPr>
            <a:lvl2pPr marL="342900" indent="0">
              <a:buNone/>
              <a:defRPr sz="1600"/>
            </a:lvl2pPr>
            <a:lvl3pPr marL="685800" indent="0">
              <a:buNone/>
              <a:defRPr sz="1200"/>
            </a:lvl3pPr>
            <a:lvl4pPr marL="1028700" indent="0">
              <a:buNone/>
              <a:defRPr sz="1100"/>
            </a:lvl4pPr>
          </a:lstStyle>
          <a:p>
            <a:pPr lvl="0"/>
            <a:r>
              <a:rPr lang="en-US" dirty="0"/>
              <a:t>Name (+ Professional Credentials), Title and Organization</a:t>
            </a:r>
          </a:p>
        </p:txBody>
      </p:sp>
      <p:sp>
        <p:nvSpPr>
          <p:cNvPr id="14" name="Picture Placeholder 2">
            <a:extLst>
              <a:ext uri="{FF2B5EF4-FFF2-40B4-BE49-F238E27FC236}">
                <a16:creationId xmlns:a16="http://schemas.microsoft.com/office/drawing/2014/main" id="{4FB18EC1-B99C-41F1-B12B-C287C15000C8}"/>
              </a:ext>
            </a:extLst>
          </p:cNvPr>
          <p:cNvSpPr>
            <a:spLocks noGrp="1" noChangeAspect="1"/>
          </p:cNvSpPr>
          <p:nvPr>
            <p:ph type="pic" idx="18" hasCustomPrompt="1"/>
          </p:nvPr>
        </p:nvSpPr>
        <p:spPr>
          <a:xfrm>
            <a:off x="1029311" y="4511040"/>
            <a:ext cx="1521248" cy="1280160"/>
          </a:xfrm>
        </p:spPr>
        <p:txBody>
          <a:bodyPr anchor="t"/>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Paste headshot or click to upload a guest speaker</a:t>
            </a:r>
          </a:p>
        </p:txBody>
      </p:sp>
    </p:spTree>
    <p:extLst>
      <p:ext uri="{BB962C8B-B14F-4D97-AF65-F5344CB8AC3E}">
        <p14:creationId xmlns:p14="http://schemas.microsoft.com/office/powerpoint/2010/main" val="2504402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ID-19 Disclaime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5" name="Content Placeholder 4">
            <a:extLst>
              <a:ext uri="{FF2B5EF4-FFF2-40B4-BE49-F238E27FC236}">
                <a16:creationId xmlns:a16="http://schemas.microsoft.com/office/drawing/2014/main" id="{0EDD8787-35D0-4F5A-BEDA-DF25287A1163}"/>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COVID-19 Disclaimers</a:t>
            </a:r>
            <a:endParaRPr lang="en-US" dirty="0"/>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825625"/>
            <a:ext cx="10515600" cy="3344505"/>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Today’s content and answers to participants’ questions reflect Telligen’s best understanding based on currently available information about COVID-19 as of Tuesday, </a:t>
            </a:r>
            <a:fld id="{4155E1CD-8EF5-40EA-BE65-2D015CED835D}" type="datetime4">
              <a:rPr kumimoji="0" lang="en-US" sz="2000" b="0" i="0" u="none" strike="noStrike" kern="1200" cap="none" spc="0" normalizeH="0" baseline="0" noProof="0" smtClean="0">
                <a:ln>
                  <a:noFill/>
                </a:ln>
                <a:solidFill>
                  <a:srgbClr val="59595B"/>
                </a:solidFill>
                <a:effectLst/>
                <a:uLnTx/>
                <a:uFillTx/>
                <a:latin typeface="Calibri"/>
                <a:ea typeface="+mn-ea"/>
                <a:cs typeface="+mn-cs"/>
              </a:rPr>
              <a:t>December 9, 2022</a:t>
            </a:fld>
            <a:r>
              <a:rPr kumimoji="0" lang="en-US" sz="2000" b="0" i="0" u="none" strike="noStrike" kern="1200" cap="none" spc="0" normalizeH="0" baseline="0" noProof="0" dirty="0">
                <a:ln>
                  <a:noFill/>
                </a:ln>
                <a:solidFill>
                  <a:srgbClr val="59595B"/>
                </a:solidFill>
                <a:effectLst/>
                <a:uLnTx/>
                <a:uFillTx/>
                <a:latin typeface="Calibri"/>
                <a:ea typeface="+mn-ea"/>
                <a:cs typeface="+mn-cs"/>
              </a:rPr>
              <a: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However, COVID-19 is an emerging, rapidly evolving situation. Therefore, it remains critically important to continually check the CDC’s most up-to-date guidance, as well as the guidance from your state/local health department. CDC guidance for COVID-19 may be adapted by state (Colorado, Illinois, Iowa and Oklahoma) and local health departments to respond to rapidly changing local circumstances.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The views expressed by the speaker do not necessarily reflect the views of Telligen or the Centers for Medicare &amp; Medicaid Services. Presentation content is for information purposes only and does not constitute medical advice; it is not intended to be a substitute for professional medical advice, diagnosis or treatment. </a:t>
            </a:r>
          </a:p>
        </p:txBody>
      </p:sp>
    </p:spTree>
    <p:extLst>
      <p:ext uri="{BB962C8B-B14F-4D97-AF65-F5344CB8AC3E}">
        <p14:creationId xmlns:p14="http://schemas.microsoft.com/office/powerpoint/2010/main" val="1776533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Disclaime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5" name="Content Placeholder 4">
            <a:extLst>
              <a:ext uri="{FF2B5EF4-FFF2-40B4-BE49-F238E27FC236}">
                <a16:creationId xmlns:a16="http://schemas.microsoft.com/office/drawing/2014/main" id="{0EDD8787-35D0-4F5A-BEDA-DF25287A1163}"/>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3" name="TextBox 12">
            <a:extLst>
              <a:ext uri="{FF2B5EF4-FFF2-40B4-BE49-F238E27FC236}">
                <a16:creationId xmlns:a16="http://schemas.microsoft.com/office/drawing/2014/main" id="{F82557E8-3C80-4293-840C-64A0A4956BBF}"/>
              </a:ext>
            </a:extLst>
          </p:cNvPr>
          <p:cNvSpPr txBox="1"/>
          <p:nvPr userDrawn="1"/>
        </p:nvSpPr>
        <p:spPr>
          <a:xfrm>
            <a:off x="838200" y="546184"/>
            <a:ext cx="10515600" cy="507831"/>
          </a:xfrm>
          <a:prstGeom prst="rect">
            <a:avLst/>
          </a:prstGeom>
          <a:noFill/>
        </p:spPr>
        <p:txBody>
          <a:bodyPr wrap="square">
            <a:spAutoFit/>
          </a:bodyPr>
          <a:lstStyle/>
          <a:p>
            <a:r>
              <a:rPr kumimoji="0" lang="en-US" sz="27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Video Disclaimers</a:t>
            </a:r>
            <a:endParaRPr lang="en-US" dirty="0"/>
          </a:p>
        </p:txBody>
      </p:sp>
      <p:sp>
        <p:nvSpPr>
          <p:cNvPr id="15" name="TextBox 14">
            <a:extLst>
              <a:ext uri="{FF2B5EF4-FFF2-40B4-BE49-F238E27FC236}">
                <a16:creationId xmlns:a16="http://schemas.microsoft.com/office/drawing/2014/main" id="{B3E9D389-B0F2-4BC4-A9C4-DD5DF1AD06D5}"/>
              </a:ext>
            </a:extLst>
          </p:cNvPr>
          <p:cNvSpPr txBox="1"/>
          <p:nvPr userDrawn="1"/>
        </p:nvSpPr>
        <p:spPr>
          <a:xfrm>
            <a:off x="838200" y="1825625"/>
            <a:ext cx="10515600" cy="2133918"/>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This video conference utilizes links to other websites or third-party content to offer this webinar. Telligen is providing these links or third-party content to you as a convenience and has no liability, obligation or responsibility for any correspondence, purchase or promotion between you and any third party with a link on the Website, or for any content or links displayed on such sites to which you may be linked.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B"/>
                </a:solidFill>
                <a:effectLst/>
                <a:uLnTx/>
                <a:uFillTx/>
                <a:latin typeface="Calibri"/>
                <a:ea typeface="+mn-ea"/>
                <a:cs typeface="+mn-cs"/>
              </a:rPr>
              <a:t>The information and opinions provided by third-party content are neither endorsed by nor do they necessarily reflect the opinions of Telligen or CMS. </a:t>
            </a:r>
          </a:p>
        </p:txBody>
      </p:sp>
    </p:spTree>
    <p:extLst>
      <p:ext uri="{BB962C8B-B14F-4D97-AF65-F5344CB8AC3E}">
        <p14:creationId xmlns:p14="http://schemas.microsoft.com/office/powerpoint/2010/main" val="695877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0" name="Picture 8" descr="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63567" y="6166096"/>
            <a:ext cx="2117236" cy="463304"/>
          </a:xfrm>
          <a:prstGeom prst="rect">
            <a:avLst/>
          </a:prstGeom>
          <a:ln w="12700">
            <a:miter lim="400000"/>
          </a:ln>
        </p:spPr>
      </p:pic>
      <p:sp>
        <p:nvSpPr>
          <p:cNvPr id="81" name="Title Text"/>
          <p:cNvSpPr txBox="1">
            <a:spLocks noGrp="1"/>
          </p:cNvSpPr>
          <p:nvPr>
            <p:ph type="title"/>
          </p:nvPr>
        </p:nvSpPr>
        <p:spPr>
          <a:xfrm>
            <a:off x="609600" y="273050"/>
            <a:ext cx="4011085" cy="1162050"/>
          </a:xfrm>
          <a:prstGeom prst="rect">
            <a:avLst/>
          </a:prstGeom>
        </p:spPr>
        <p:txBody>
          <a:bodyPr anchor="b"/>
          <a:lstStyle>
            <a:lvl1pPr algn="l">
              <a:defRPr sz="1500">
                <a:solidFill>
                  <a:srgbClr val="1F497D"/>
                </a:solidFill>
              </a:defRPr>
            </a:lvl1pPr>
          </a:lstStyle>
          <a:p>
            <a:r>
              <a:t>Title Text</a:t>
            </a:r>
          </a:p>
        </p:txBody>
      </p:sp>
      <p:sp>
        <p:nvSpPr>
          <p:cNvPr id="82" name="Body Level One…"/>
          <p:cNvSpPr txBox="1">
            <a:spLocks noGrp="1"/>
          </p:cNvSpPr>
          <p:nvPr>
            <p:ph type="body" idx="1"/>
          </p:nvPr>
        </p:nvSpPr>
        <p:spPr>
          <a:xfrm>
            <a:off x="4766733" y="273055"/>
            <a:ext cx="6815667" cy="5853113"/>
          </a:xfrm>
          <a:prstGeom prst="rect">
            <a:avLst/>
          </a:prstGeom>
        </p:spPr>
        <p:txBody>
          <a:bodyPr/>
          <a:lstStyle>
            <a:lvl1pPr>
              <a:spcBef>
                <a:spcPts val="525"/>
              </a:spcBef>
              <a:defRPr sz="2400"/>
            </a:lvl1pPr>
            <a:lvl2pPr marL="587828" indent="-244928">
              <a:spcBef>
                <a:spcPts val="525"/>
              </a:spcBef>
              <a:defRPr sz="2400"/>
            </a:lvl2pPr>
            <a:lvl3pPr marL="914400" indent="-228600">
              <a:spcBef>
                <a:spcPts val="525"/>
              </a:spcBef>
              <a:defRPr sz="2400"/>
            </a:lvl3pPr>
            <a:lvl4pPr marL="1303020" indent="-274320">
              <a:spcBef>
                <a:spcPts val="525"/>
              </a:spcBef>
              <a:defRPr sz="2400"/>
            </a:lvl4pPr>
            <a:lvl5pPr marL="1645920" indent="-274320">
              <a:spcBef>
                <a:spcPts val="525"/>
              </a:spcBef>
              <a:defRPr sz="2400"/>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half" idx="13"/>
          </p:nvPr>
        </p:nvSpPr>
        <p:spPr>
          <a:xfrm>
            <a:off x="609602" y="1435103"/>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84" name="Slide Number"/>
          <p:cNvSpPr txBox="1">
            <a:spLocks noGrp="1"/>
          </p:cNvSpPr>
          <p:nvPr>
            <p:ph type="sldNum" sz="quarter" idx="2"/>
          </p:nvPr>
        </p:nvSpPr>
        <p:spPr>
          <a:xfrm>
            <a:off x="11480803" y="6398568"/>
            <a:ext cx="226983" cy="230832"/>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5" name="Content Placeholder 4">
            <a:extLst>
              <a:ext uri="{FF2B5EF4-FFF2-40B4-BE49-F238E27FC236}">
                <a16:creationId xmlns:a16="http://schemas.microsoft.com/office/drawing/2014/main" id="{0EDD8787-35D0-4F5A-BEDA-DF25287A1163}"/>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8" name="Title 1">
            <a:extLst>
              <a:ext uri="{FF2B5EF4-FFF2-40B4-BE49-F238E27FC236}">
                <a16:creationId xmlns:a16="http://schemas.microsoft.com/office/drawing/2014/main" id="{18F7DDD4-9C1B-4515-8A04-0E9BD0381FFE}"/>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3302932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1851" y="3118649"/>
            <a:ext cx="10515600" cy="1500187"/>
          </a:xfrm>
        </p:spPr>
        <p:txBody>
          <a:bodyPr/>
          <a:lstStyle>
            <a:lvl1pPr marL="0" indent="0">
              <a:buNone/>
              <a:defRPr sz="1800">
                <a:solidFill>
                  <a:srgbClr val="59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subtext here</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Title 1">
            <a:extLst>
              <a:ext uri="{FF2B5EF4-FFF2-40B4-BE49-F238E27FC236}">
                <a16:creationId xmlns:a16="http://schemas.microsoft.com/office/drawing/2014/main" id="{864A4087-F711-2D4B-B724-0EFBD2A132F9}"/>
              </a:ext>
            </a:extLst>
          </p:cNvPr>
          <p:cNvSpPr>
            <a:spLocks noGrp="1"/>
          </p:cNvSpPr>
          <p:nvPr>
            <p:ph type="title" hasCustomPrompt="1"/>
          </p:nvPr>
        </p:nvSpPr>
        <p:spPr>
          <a:xfrm>
            <a:off x="1371599" y="1776568"/>
            <a:ext cx="9975851" cy="1279522"/>
          </a:xfrm>
        </p:spPr>
        <p:txBody>
          <a:bodyPr anchor="b"/>
          <a:lstStyle>
            <a:lvl1pPr>
              <a:defRPr sz="4500"/>
            </a:lvl1pPr>
          </a:lstStyle>
          <a:p>
            <a:r>
              <a:rPr lang="en-US" dirty="0"/>
              <a:t>New Section</a:t>
            </a:r>
          </a:p>
        </p:txBody>
      </p:sp>
      <p:pic>
        <p:nvPicPr>
          <p:cNvPr id="4" name="Graphic 3" descr="Caret Right with solid fill">
            <a:extLst>
              <a:ext uri="{FF2B5EF4-FFF2-40B4-BE49-F238E27FC236}">
                <a16:creationId xmlns:a16="http://schemas.microsoft.com/office/drawing/2014/main" id="{0C39A083-7A9F-4C43-A0C5-C29A37A0D68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2260301"/>
            <a:ext cx="914400" cy="914400"/>
          </a:xfrm>
          <a:prstGeom prst="rect">
            <a:avLst/>
          </a:prstGeom>
        </p:spPr>
      </p:pic>
    </p:spTree>
    <p:extLst>
      <p:ext uri="{BB962C8B-B14F-4D97-AF65-F5344CB8AC3E}">
        <p14:creationId xmlns:p14="http://schemas.microsoft.com/office/powerpoint/2010/main" val="3699077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10" name="Content Placeholder 4">
            <a:extLst>
              <a:ext uri="{FF2B5EF4-FFF2-40B4-BE49-F238E27FC236}">
                <a16:creationId xmlns:a16="http://schemas.microsoft.com/office/drawing/2014/main" id="{7A844C1F-938A-47AE-B6B4-1EB61A8DD112}"/>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2" name="Title 1">
            <a:extLst>
              <a:ext uri="{FF2B5EF4-FFF2-40B4-BE49-F238E27FC236}">
                <a16:creationId xmlns:a16="http://schemas.microsoft.com/office/drawing/2014/main" id="{C1C1ACF6-DABB-4315-BC5D-9A61A668445E}"/>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1809857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53D466F-0B71-3646-A63E-72276CFD0D9A}" type="slidenum">
              <a:rPr lang="en-US" smtClean="0"/>
              <a:pPr/>
              <a:t>‹#›</a:t>
            </a:fld>
            <a:endParaRPr lang="en-US" dirty="0"/>
          </a:p>
        </p:txBody>
      </p:sp>
      <p:sp>
        <p:nvSpPr>
          <p:cNvPr id="12" name="Content Placeholder 4">
            <a:extLst>
              <a:ext uri="{FF2B5EF4-FFF2-40B4-BE49-F238E27FC236}">
                <a16:creationId xmlns:a16="http://schemas.microsoft.com/office/drawing/2014/main" id="{9E0B7887-46EA-4D9B-8D3E-7680DCF79FC9}"/>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4" name="Title 1">
            <a:extLst>
              <a:ext uri="{FF2B5EF4-FFF2-40B4-BE49-F238E27FC236}">
                <a16:creationId xmlns:a16="http://schemas.microsoft.com/office/drawing/2014/main" id="{7B858431-E0AD-46D5-AAB5-0E9DF4A7A65B}"/>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2927221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hotos or Tabl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Content Placeholder 4">
            <a:extLst>
              <a:ext uri="{FF2B5EF4-FFF2-40B4-BE49-F238E27FC236}">
                <a16:creationId xmlns:a16="http://schemas.microsoft.com/office/drawing/2014/main" id="{E4AE0EF8-34C7-4BCF-8EAC-3E8E10BA42F5}"/>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0" name="Title 1">
            <a:extLst>
              <a:ext uri="{FF2B5EF4-FFF2-40B4-BE49-F238E27FC236}">
                <a16:creationId xmlns:a16="http://schemas.microsoft.com/office/drawing/2014/main" id="{586534BB-EAE0-4AE6-98C8-244A426661BE}"/>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3408569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3D466F-0B71-3646-A63E-72276CFD0D9A}" type="slidenum">
              <a:rPr lang="en-US" smtClean="0"/>
              <a:pPr/>
              <a:t>‹#›</a:t>
            </a:fld>
            <a:endParaRPr lang="en-US" dirty="0"/>
          </a:p>
        </p:txBody>
      </p:sp>
      <p:sp>
        <p:nvSpPr>
          <p:cNvPr id="8" name="Content Placeholder 4">
            <a:extLst>
              <a:ext uri="{FF2B5EF4-FFF2-40B4-BE49-F238E27FC236}">
                <a16:creationId xmlns:a16="http://schemas.microsoft.com/office/drawing/2014/main" id="{E4AE0EF8-34C7-4BCF-8EAC-3E8E10BA42F5}"/>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10" name="Title 1">
            <a:extLst>
              <a:ext uri="{FF2B5EF4-FFF2-40B4-BE49-F238E27FC236}">
                <a16:creationId xmlns:a16="http://schemas.microsoft.com/office/drawing/2014/main" id="{586534BB-EAE0-4AE6-98C8-244A426661BE}"/>
              </a:ext>
            </a:extLst>
          </p:cNvPr>
          <p:cNvSpPr>
            <a:spLocks noGrp="1"/>
          </p:cNvSpPr>
          <p:nvPr>
            <p:ph type="title"/>
          </p:nvPr>
        </p:nvSpPr>
        <p:spPr>
          <a:xfrm>
            <a:off x="838200" y="0"/>
            <a:ext cx="10515600" cy="1600200"/>
          </a:xfrm>
        </p:spPr>
        <p:txBody>
          <a:bodyPr/>
          <a:lstStyle/>
          <a:p>
            <a:r>
              <a:rPr lang="en-US" dirty="0"/>
              <a:t>Click to edit Master title style</a:t>
            </a:r>
          </a:p>
        </p:txBody>
      </p:sp>
      <p:sp>
        <p:nvSpPr>
          <p:cNvPr id="6" name="Rectangle 5">
            <a:extLst>
              <a:ext uri="{FF2B5EF4-FFF2-40B4-BE49-F238E27FC236}">
                <a16:creationId xmlns:a16="http://schemas.microsoft.com/office/drawing/2014/main" id="{C143E45E-E178-4393-A71B-D8B540047A1D}"/>
              </a:ext>
            </a:extLst>
          </p:cNvPr>
          <p:cNvSpPr/>
          <p:nvPr userDrawn="1"/>
        </p:nvSpPr>
        <p:spPr>
          <a:xfrm>
            <a:off x="8382000" y="6176963"/>
            <a:ext cx="3733800" cy="61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5207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3932237" cy="1628369"/>
          </a:xfrm>
        </p:spPr>
        <p:txBody>
          <a:bodyPr anchor="b"/>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1752600"/>
            <a:ext cx="3932237" cy="41163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sp>
        <p:nvSpPr>
          <p:cNvPr id="6" name="Content Placeholder 4">
            <a:extLst>
              <a:ext uri="{FF2B5EF4-FFF2-40B4-BE49-F238E27FC236}">
                <a16:creationId xmlns:a16="http://schemas.microsoft.com/office/drawing/2014/main" id="{15F77C3F-2554-4219-ABED-222C590FF0F5}"/>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Tree>
    <p:extLst>
      <p:ext uri="{BB962C8B-B14F-4D97-AF65-F5344CB8AC3E}">
        <p14:creationId xmlns:p14="http://schemas.microsoft.com/office/powerpoint/2010/main" val="3873336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no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E31523-FF52-42D6-9EA0-912C97E48A51}"/>
              </a:ext>
            </a:extLst>
          </p:cNvPr>
          <p:cNvSpPr/>
          <p:nvPr userDrawn="1"/>
        </p:nvSpPr>
        <p:spPr>
          <a:xfrm>
            <a:off x="8382000" y="6176963"/>
            <a:ext cx="3733800" cy="61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sp>
        <p:nvSpPr>
          <p:cNvPr id="5" name="Content Placeholder 4">
            <a:extLst>
              <a:ext uri="{FF2B5EF4-FFF2-40B4-BE49-F238E27FC236}">
                <a16:creationId xmlns:a16="http://schemas.microsoft.com/office/drawing/2014/main" id="{0EDD8787-35D0-4F5A-BEDA-DF25287A1163}"/>
              </a:ext>
            </a:extLst>
          </p:cNvPr>
          <p:cNvSpPr>
            <a:spLocks noGrp="1"/>
          </p:cNvSpPr>
          <p:nvPr>
            <p:ph sz="quarter" idx="13" hasCustomPrompt="1"/>
          </p:nvPr>
        </p:nvSpPr>
        <p:spPr>
          <a:xfrm>
            <a:off x="838200" y="6298019"/>
            <a:ext cx="4800600" cy="495300"/>
          </a:xfrm>
        </p:spPr>
        <p:txBody>
          <a:bodyPr/>
          <a:lstStyle>
            <a:lvl1pPr marL="0" indent="0">
              <a:buNone/>
              <a:defRPr sz="1000" i="1"/>
            </a:lvl1pPr>
            <a:lvl2pPr>
              <a:defRPr sz="1000" i="1"/>
            </a:lvl2pPr>
            <a:lvl3pPr>
              <a:defRPr sz="1000" i="1"/>
            </a:lvl3pPr>
            <a:lvl4pPr>
              <a:defRPr sz="1000" i="1"/>
            </a:lvl4pPr>
            <a:lvl5pPr>
              <a:defRPr sz="1000" i="1"/>
            </a:lvl5pPr>
          </a:lstStyle>
          <a:p>
            <a:pPr lvl="0"/>
            <a:r>
              <a:rPr lang="en-US" dirty="0"/>
              <a:t>Insert citation or sources here</a:t>
            </a:r>
          </a:p>
        </p:txBody>
      </p:sp>
      <p:sp>
        <p:nvSpPr>
          <p:cNvPr id="8" name="Title 1">
            <a:extLst>
              <a:ext uri="{FF2B5EF4-FFF2-40B4-BE49-F238E27FC236}">
                <a16:creationId xmlns:a16="http://schemas.microsoft.com/office/drawing/2014/main" id="{18F7DDD4-9C1B-4515-8A04-0E9BD0381FFE}"/>
              </a:ext>
            </a:extLst>
          </p:cNvPr>
          <p:cNvSpPr>
            <a:spLocks noGrp="1"/>
          </p:cNvSpPr>
          <p:nvPr>
            <p:ph type="title"/>
          </p:nvPr>
        </p:nvSpPr>
        <p:spPr>
          <a:xfrm>
            <a:off x="838200" y="0"/>
            <a:ext cx="10515600" cy="1600200"/>
          </a:xfrm>
        </p:spPr>
        <p:txBody>
          <a:bodyPr/>
          <a:lstStyle/>
          <a:p>
            <a:r>
              <a:rPr lang="en-US" dirty="0"/>
              <a:t>Click to edit Master title style</a:t>
            </a:r>
          </a:p>
        </p:txBody>
      </p:sp>
    </p:spTree>
    <p:extLst>
      <p:ext uri="{BB962C8B-B14F-4D97-AF65-F5344CB8AC3E}">
        <p14:creationId xmlns:p14="http://schemas.microsoft.com/office/powerpoint/2010/main" val="3043925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pic>
        <p:nvPicPr>
          <p:cNvPr id="4" name="Graphic 3" descr="Caret Right with solid fill">
            <a:extLst>
              <a:ext uri="{FF2B5EF4-FFF2-40B4-BE49-F238E27FC236}">
                <a16:creationId xmlns:a16="http://schemas.microsoft.com/office/drawing/2014/main" id="{0C39A083-7A9F-4C43-A0C5-C29A37A0D68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3010886"/>
            <a:ext cx="914400" cy="914400"/>
          </a:xfrm>
          <a:prstGeom prst="rect">
            <a:avLst/>
          </a:prstGeom>
        </p:spPr>
      </p:pic>
      <p:sp>
        <p:nvSpPr>
          <p:cNvPr id="11" name="TextBox 10">
            <a:extLst>
              <a:ext uri="{FF2B5EF4-FFF2-40B4-BE49-F238E27FC236}">
                <a16:creationId xmlns:a16="http://schemas.microsoft.com/office/drawing/2014/main" id="{0028F978-E154-4A20-955C-281DFC68F3C9}"/>
              </a:ext>
            </a:extLst>
          </p:cNvPr>
          <p:cNvSpPr txBox="1"/>
          <p:nvPr userDrawn="1"/>
        </p:nvSpPr>
        <p:spPr>
          <a:xfrm>
            <a:off x="1360228" y="3036585"/>
            <a:ext cx="6107372" cy="784830"/>
          </a:xfrm>
          <a:prstGeom prst="rect">
            <a:avLst/>
          </a:prstGeom>
          <a:noFill/>
        </p:spPr>
        <p:txBody>
          <a:bodyPr wrap="square">
            <a:spAutoFit/>
          </a:bodyPr>
          <a:lstStyle/>
          <a:p>
            <a:r>
              <a:rPr kumimoji="0" lang="en-US" sz="4500" b="0" i="0" u="none" strike="noStrike" kern="1200" cap="none" spc="0" normalizeH="0" baseline="0" noProof="0" dirty="0">
                <a:ln>
                  <a:noFill/>
                </a:ln>
                <a:solidFill>
                  <a:srgbClr val="009DDC"/>
                </a:solidFill>
                <a:effectLst/>
                <a:uLnTx/>
                <a:uFillTx/>
                <a:latin typeface="Century Gothic" panose="020B0502020202020204" pitchFamily="34" charset="0"/>
                <a:ea typeface="+mj-ea"/>
                <a:cs typeface="+mj-cs"/>
              </a:rPr>
              <a:t>Questions?</a:t>
            </a:r>
            <a:endParaRPr lang="en-US" sz="4500" dirty="0"/>
          </a:p>
        </p:txBody>
      </p:sp>
    </p:spTree>
    <p:extLst>
      <p:ext uri="{BB962C8B-B14F-4D97-AF65-F5344CB8AC3E}">
        <p14:creationId xmlns:p14="http://schemas.microsoft.com/office/powerpoint/2010/main" val="2639567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QIN-QI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3D466F-0B71-3646-A63E-72276CFD0D9A}" type="slidenum">
              <a:rPr lang="en-US" smtClean="0"/>
              <a:pPr/>
              <a:t>‹#›</a:t>
            </a:fld>
            <a:endParaRPr lang="en-US" dirty="0"/>
          </a:p>
        </p:txBody>
      </p:sp>
      <p:pic>
        <p:nvPicPr>
          <p:cNvPr id="3" name="Picture 2" descr="A screenshot of a cell phone&#10;&#10;Description automatically generated">
            <a:extLst>
              <a:ext uri="{FF2B5EF4-FFF2-40B4-BE49-F238E27FC236}">
                <a16:creationId xmlns:a16="http://schemas.microsoft.com/office/drawing/2014/main" id="{F9DB6756-1D3A-4EBC-BD5F-DBAB1466BF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89396" y="762000"/>
            <a:ext cx="8813208" cy="4938887"/>
          </a:xfrm>
          <a:prstGeom prst="rect">
            <a:avLst/>
          </a:prstGeom>
        </p:spPr>
      </p:pic>
      <p:sp>
        <p:nvSpPr>
          <p:cNvPr id="9" name="TextBox 8">
            <a:extLst>
              <a:ext uri="{FF2B5EF4-FFF2-40B4-BE49-F238E27FC236}">
                <a16:creationId xmlns:a16="http://schemas.microsoft.com/office/drawing/2014/main" id="{C3A41906-37C3-4A19-95E7-107E2D242D89}"/>
              </a:ext>
            </a:extLst>
          </p:cNvPr>
          <p:cNvSpPr txBox="1"/>
          <p:nvPr userDrawn="1"/>
        </p:nvSpPr>
        <p:spPr>
          <a:xfrm>
            <a:off x="6085974" y="28201"/>
            <a:ext cx="6106026" cy="203133"/>
          </a:xfrm>
          <a:prstGeom prst="rect">
            <a:avLst/>
          </a:prstGeom>
          <a:noFill/>
        </p:spPr>
        <p:txBody>
          <a:bodyPr wrap="squar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59595B"/>
                </a:solidFill>
                <a:effectLst/>
                <a:uLnTx/>
                <a:uFillTx/>
                <a:latin typeface="Calibri"/>
                <a:ea typeface="+mn-ea"/>
                <a:cs typeface="+mn-cs"/>
              </a:rPr>
              <a:t>Slide Deck Version 1.0 4122022</a:t>
            </a:r>
          </a:p>
        </p:txBody>
      </p:sp>
      <p:sp>
        <p:nvSpPr>
          <p:cNvPr id="2" name="TextBox 1">
            <a:extLst>
              <a:ext uri="{FF2B5EF4-FFF2-40B4-BE49-F238E27FC236}">
                <a16:creationId xmlns:a16="http://schemas.microsoft.com/office/drawing/2014/main" id="{C9DB524A-1287-4AFC-99CE-5AAF82A2C017}"/>
              </a:ext>
            </a:extLst>
          </p:cNvPr>
          <p:cNvSpPr txBox="1"/>
          <p:nvPr userDrawn="1"/>
        </p:nvSpPr>
        <p:spPr>
          <a:xfrm>
            <a:off x="457200" y="5947608"/>
            <a:ext cx="4953000" cy="830997"/>
          </a:xfrm>
          <a:prstGeom prst="rect">
            <a:avLst/>
          </a:prstGeom>
          <a:noFill/>
        </p:spPr>
        <p:txBody>
          <a:bodyPr wrap="square" rtlCol="0">
            <a:spAutoFit/>
          </a:bodyPr>
          <a:lstStyle/>
          <a:p>
            <a:r>
              <a:rPr lang="en-US" sz="800" i="1" dirty="0">
                <a:latin typeface="+mj-lt"/>
              </a:rPr>
              <a:t>This material was prepared by Telligen, a Quality Innovation Network-Quality Improvement Organization,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This material is for informational purposes only and does not constitute medical advice; it is not intended to be a substitute for professional medical advice, diagnosis or treatment. 12SOW-QIN-04/29/22-4403</a:t>
            </a:r>
          </a:p>
        </p:txBody>
      </p:sp>
    </p:spTree>
    <p:extLst>
      <p:ext uri="{BB962C8B-B14F-4D97-AF65-F5344CB8AC3E}">
        <p14:creationId xmlns:p14="http://schemas.microsoft.com/office/powerpoint/2010/main" val="156863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50AF-B1AA-407A-A9E1-D834AD884B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DFF4B-E368-427F-8285-93032AB9DC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15F10-4DEA-4DD8-9E2B-758E6013FE19}"/>
              </a:ext>
            </a:extLst>
          </p:cNvPr>
          <p:cNvSpPr>
            <a:spLocks noGrp="1"/>
          </p:cNvSpPr>
          <p:nvPr>
            <p:ph type="dt" sz="half" idx="10"/>
          </p:nvPr>
        </p:nvSpPr>
        <p:spPr/>
        <p:txBody>
          <a:bodyPr/>
          <a:lstStyle/>
          <a:p>
            <a:fld id="{5A2CF3E0-A53F-4E00-9153-A1C98C8A839F}" type="datetime1">
              <a:rPr lang="en-US" smtClean="0"/>
              <a:t>12/9/2022</a:t>
            </a:fld>
            <a:endParaRPr lang="en-US" dirty="0"/>
          </a:p>
        </p:txBody>
      </p:sp>
      <p:sp>
        <p:nvSpPr>
          <p:cNvPr id="5" name="Footer Placeholder 4">
            <a:extLst>
              <a:ext uri="{FF2B5EF4-FFF2-40B4-BE49-F238E27FC236}">
                <a16:creationId xmlns:a16="http://schemas.microsoft.com/office/drawing/2014/main" id="{B79DAFA0-B23A-4E7C-8A92-33E3A5B69D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C8CE5A-0BA0-47D7-BF1E-580366AD336B}"/>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1467722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HQIC)">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3D466F-0B71-3646-A63E-72276CFD0D9A}" type="slidenum">
              <a:rPr lang="en-US" smtClean="0"/>
              <a:pPr/>
              <a:t>‹#›</a:t>
            </a:fld>
            <a:endParaRPr lang="en-US" dirty="0"/>
          </a:p>
        </p:txBody>
      </p:sp>
      <p:pic>
        <p:nvPicPr>
          <p:cNvPr id="3" name="Picture 2" descr="A screenshot of a cell phone&#10;&#10;Description automatically generated">
            <a:extLst>
              <a:ext uri="{FF2B5EF4-FFF2-40B4-BE49-F238E27FC236}">
                <a16:creationId xmlns:a16="http://schemas.microsoft.com/office/drawing/2014/main" id="{F9DB6756-1D3A-4EBC-BD5F-DBAB1466BF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89396" y="762000"/>
            <a:ext cx="8813208" cy="4938887"/>
          </a:xfrm>
          <a:prstGeom prst="rect">
            <a:avLst/>
          </a:prstGeom>
        </p:spPr>
      </p:pic>
      <p:sp>
        <p:nvSpPr>
          <p:cNvPr id="9" name="TextBox 8">
            <a:extLst>
              <a:ext uri="{FF2B5EF4-FFF2-40B4-BE49-F238E27FC236}">
                <a16:creationId xmlns:a16="http://schemas.microsoft.com/office/drawing/2014/main" id="{C3A41906-37C3-4A19-95E7-107E2D242D89}"/>
              </a:ext>
            </a:extLst>
          </p:cNvPr>
          <p:cNvSpPr txBox="1"/>
          <p:nvPr userDrawn="1"/>
        </p:nvSpPr>
        <p:spPr>
          <a:xfrm>
            <a:off x="6085974" y="28201"/>
            <a:ext cx="6106026" cy="203133"/>
          </a:xfrm>
          <a:prstGeom prst="rect">
            <a:avLst/>
          </a:prstGeom>
          <a:noFill/>
        </p:spPr>
        <p:txBody>
          <a:bodyPr wrap="squar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59595B"/>
                </a:solidFill>
                <a:effectLst/>
                <a:uLnTx/>
                <a:uFillTx/>
                <a:latin typeface="Calibri"/>
                <a:ea typeface="+mn-ea"/>
                <a:cs typeface="+mn-cs"/>
              </a:rPr>
              <a:t>Slide Deck Version 1.0 4122022</a:t>
            </a:r>
          </a:p>
        </p:txBody>
      </p:sp>
      <p:sp>
        <p:nvSpPr>
          <p:cNvPr id="2" name="TextBox 1">
            <a:extLst>
              <a:ext uri="{FF2B5EF4-FFF2-40B4-BE49-F238E27FC236}">
                <a16:creationId xmlns:a16="http://schemas.microsoft.com/office/drawing/2014/main" id="{C9DB524A-1287-4AFC-99CE-5AAF82A2C017}"/>
              </a:ext>
            </a:extLst>
          </p:cNvPr>
          <p:cNvSpPr txBox="1"/>
          <p:nvPr userDrawn="1"/>
        </p:nvSpPr>
        <p:spPr>
          <a:xfrm>
            <a:off x="457200" y="5947608"/>
            <a:ext cx="4953000" cy="830997"/>
          </a:xfrm>
          <a:prstGeom prst="rect">
            <a:avLst/>
          </a:prstGeom>
          <a:noFill/>
        </p:spPr>
        <p:txBody>
          <a:bodyPr wrap="square" rtlCol="0">
            <a:spAutoFit/>
          </a:bodyPr>
          <a:lstStyle/>
          <a:p>
            <a:r>
              <a:rPr lang="en-US" sz="800" i="1" dirty="0">
                <a:latin typeface="+mj-lt"/>
              </a:rPr>
              <a:t>This material was prepared by Telligen, a Hospital Quality Improvement Contractor,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This material is for informational purposes only and does not constitute medical advice; it is not intended to be a substitute for professional medical advice, diagnosis or treatment. HQIC-MM/DD/YY-####</a:t>
            </a:r>
          </a:p>
        </p:txBody>
      </p:sp>
    </p:spTree>
    <p:extLst>
      <p:ext uri="{BB962C8B-B14F-4D97-AF65-F5344CB8AC3E}">
        <p14:creationId xmlns:p14="http://schemas.microsoft.com/office/powerpoint/2010/main" val="266404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50"/>
        <p:cNvGrpSpPr/>
        <p:nvPr/>
      </p:nvGrpSpPr>
      <p:grpSpPr>
        <a:xfrm>
          <a:off x="0" y="0"/>
          <a:ext cx="0" cy="0"/>
          <a:chOff x="0" y="0"/>
          <a:chExt cx="0" cy="0"/>
        </a:xfrm>
      </p:grpSpPr>
      <p:pic>
        <p:nvPicPr>
          <p:cNvPr id="51" name="Google Shape;51;p9" descr="marco.png"/>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52" name="Google Shape;52;p9"/>
          <p:cNvSpPr txBox="1">
            <a:spLocks noGrp="1"/>
          </p:cNvSpPr>
          <p:nvPr>
            <p:ph type="sldNum" idx="12"/>
          </p:nvPr>
        </p:nvSpPr>
        <p:spPr>
          <a:xfrm>
            <a:off x="850600" y="0"/>
            <a:ext cx="10480800" cy="850400"/>
          </a:xfrm>
          <a:prstGeom prst="rect">
            <a:avLst/>
          </a:prstGeom>
        </p:spPr>
        <p:txBody>
          <a:bodyPr spcFirstLastPara="1" wrap="square" lIns="91425" tIns="91425" rIns="91425" bIns="91425" anchor="b" anchorCtr="0">
            <a:noAutofit/>
          </a:bodyPr>
          <a:lstStyle>
            <a:lvl1pPr lvl="0" algn="ctr" rtl="0">
              <a:buNone/>
              <a:defRPr>
                <a:latin typeface="Calibri" panose="020F0502020204030204" pitchFamily="34" charset="0"/>
                <a:cs typeface="Calibri" panose="020F0502020204030204" pitchFamily="34" charset="0"/>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4" name="Graphic 3">
            <a:extLst>
              <a:ext uri="{FF2B5EF4-FFF2-40B4-BE49-F238E27FC236}">
                <a16:creationId xmlns:a16="http://schemas.microsoft.com/office/drawing/2014/main" id="{CAF0DC0D-D44E-4042-9550-966779C40FD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1156638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856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6" name="Picture 15"/>
          <p:cNvPicPr>
            <a:picLocks noChangeAspect="1"/>
          </p:cNvPicPr>
          <p:nvPr userDrawn="1"/>
        </p:nvPicPr>
        <p:blipFill rotWithShape="1">
          <a:blip r:embed="rId8" cstate="email">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pic>
        <p:nvPicPr>
          <p:cNvPr id="17" name="TitleAndEndImages"/>
          <p:cNvPicPr>
            <a:picLocks noChangeAspect="1"/>
          </p:cNvPicPr>
          <p:nvPr userDrawn="1">
            <p:custDataLst>
              <p:tags r:id="rId4"/>
            </p:custDataLst>
          </p:nvPr>
        </p:nvPicPr>
        <p:blipFill rotWithShape="1">
          <a:blip r:embed="rId9">
            <a:extLst>
              <a:ext uri="{28A0092B-C50C-407E-A947-70E740481C1C}">
                <a14:useLocalDpi xmlns:a14="http://schemas.microsoft.com/office/drawing/2010/main"/>
              </a:ext>
            </a:extLst>
          </a:blip>
          <a:srcRect/>
          <a:stretch/>
        </p:blipFill>
        <p:spPr>
          <a:xfrm flipH="1">
            <a:off x="0" y="0"/>
            <a:ext cx="12192000" cy="5276850"/>
          </a:xfrm>
          <a:prstGeom prst="rect">
            <a:avLst/>
          </a:prstGeom>
        </p:spPr>
      </p:pic>
      <p:sp>
        <p:nvSpPr>
          <p:cNvPr id="19" name="Rectangle 18"/>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1885425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76354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816751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426822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0221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055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27138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2043619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D053-221F-44C0-BB23-799DC4EC80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5815F-3415-4B52-9EB8-F5B4AD7C43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0D2BC-5085-41C4-8C2F-D7C77D04FBDE}"/>
              </a:ext>
            </a:extLst>
          </p:cNvPr>
          <p:cNvSpPr>
            <a:spLocks noGrp="1"/>
          </p:cNvSpPr>
          <p:nvPr>
            <p:ph type="dt" sz="half" idx="10"/>
          </p:nvPr>
        </p:nvSpPr>
        <p:spPr/>
        <p:txBody>
          <a:bodyPr/>
          <a:lstStyle/>
          <a:p>
            <a:fld id="{BAB5FB2A-88A1-4DDA-9F88-D2F9DAB0138C}" type="datetime1">
              <a:rPr lang="en-US" smtClean="0"/>
              <a:t>12/9/2022</a:t>
            </a:fld>
            <a:endParaRPr lang="en-US" dirty="0"/>
          </a:p>
        </p:txBody>
      </p:sp>
      <p:sp>
        <p:nvSpPr>
          <p:cNvPr id="5" name="Footer Placeholder 4">
            <a:extLst>
              <a:ext uri="{FF2B5EF4-FFF2-40B4-BE49-F238E27FC236}">
                <a16:creationId xmlns:a16="http://schemas.microsoft.com/office/drawing/2014/main" id="{CC219341-D8C8-4EFE-AE39-C1A371FDA6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C0C23F-8057-4295-82D9-355B00A8CA1E}"/>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3515361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761783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755777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24188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440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821317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4"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344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120731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91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893629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65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4C31-088E-46C6-98F5-0A9DB28F2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9D0B-19EA-4789-B3DA-B73A25E442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DFE412-B237-49D6-8C5D-061D9942B89C}"/>
              </a:ext>
            </a:extLst>
          </p:cNvPr>
          <p:cNvSpPr>
            <a:spLocks noGrp="1"/>
          </p:cNvSpPr>
          <p:nvPr>
            <p:ph type="dt" sz="half" idx="10"/>
          </p:nvPr>
        </p:nvSpPr>
        <p:spPr/>
        <p:txBody>
          <a:bodyPr/>
          <a:lstStyle/>
          <a:p>
            <a:fld id="{A174ABDB-9AE4-4B5E-A971-5E83797BC240}" type="datetime1">
              <a:rPr lang="en-US" smtClean="0"/>
              <a:t>12/9/2022</a:t>
            </a:fld>
            <a:endParaRPr lang="en-US" dirty="0"/>
          </a:p>
        </p:txBody>
      </p:sp>
      <p:sp>
        <p:nvSpPr>
          <p:cNvPr id="5" name="Footer Placeholder 4">
            <a:extLst>
              <a:ext uri="{FF2B5EF4-FFF2-40B4-BE49-F238E27FC236}">
                <a16:creationId xmlns:a16="http://schemas.microsoft.com/office/drawing/2014/main" id="{2EF129F3-1498-4B8F-9926-5803D92962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1CF20D-74F5-4065-B281-76ADDEA4F959}"/>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34067408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758264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949714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495851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8"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387809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899672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4220638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985744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73686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2"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3685327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23033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6E00-3ABE-42CB-9062-7EDD27C80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AA5CF-5BE6-46B7-A49F-86ABBB8118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856F44-03B8-43B9-B2B0-4A77EE6124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EDB27-A1B4-4960-955D-6C4118362B7E}"/>
              </a:ext>
            </a:extLst>
          </p:cNvPr>
          <p:cNvSpPr>
            <a:spLocks noGrp="1"/>
          </p:cNvSpPr>
          <p:nvPr>
            <p:ph type="dt" sz="half" idx="10"/>
          </p:nvPr>
        </p:nvSpPr>
        <p:spPr/>
        <p:txBody>
          <a:bodyPr/>
          <a:lstStyle/>
          <a:p>
            <a:fld id="{B09BFBF9-6EAA-44A1-A2E0-037156922157}" type="datetime1">
              <a:rPr lang="en-US" smtClean="0"/>
              <a:t>12/9/2022</a:t>
            </a:fld>
            <a:endParaRPr lang="en-US" dirty="0"/>
          </a:p>
        </p:txBody>
      </p:sp>
      <p:sp>
        <p:nvSpPr>
          <p:cNvPr id="6" name="Footer Placeholder 5">
            <a:extLst>
              <a:ext uri="{FF2B5EF4-FFF2-40B4-BE49-F238E27FC236}">
                <a16:creationId xmlns:a16="http://schemas.microsoft.com/office/drawing/2014/main" id="{9C802499-8392-4E53-ABB2-18C49311DE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9D1B174-192D-4430-9F62-20668ECFDBEE}"/>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3108738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65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7" name="Picture 16"/>
          <p:cNvPicPr>
            <a:picLocks noChangeAspect="1"/>
          </p:cNvPicPr>
          <p:nvPr userDrawn="1"/>
        </p:nvPicPr>
        <p:blipFill rotWithShape="1">
          <a:blip r:embed="rId8" cstate="email">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pic>
        <p:nvPicPr>
          <p:cNvPr id="19" name="TitleAndEndImages"/>
          <p:cNvPicPr>
            <a:picLocks noChangeAspect="1"/>
          </p:cNvPicPr>
          <p:nvPr userDrawn="1">
            <p:custDataLst>
              <p:tags r:id="rId4"/>
            </p:custDataLst>
          </p:nvPr>
        </p:nvPicPr>
        <p:blipFill rotWithShape="1">
          <a:blip r:embed="rId9">
            <a:extLst>
              <a:ext uri="{28A0092B-C50C-407E-A947-70E740481C1C}">
                <a14:useLocalDpi xmlns:a14="http://schemas.microsoft.com/office/drawing/2010/main"/>
              </a:ext>
            </a:extLst>
          </a:blip>
          <a:srcRect/>
          <a:stretch/>
        </p:blipFill>
        <p:spPr>
          <a:xfrm flipH="1">
            <a:off x="0" y="0"/>
            <a:ext cx="12192000" cy="5276850"/>
          </a:xfrm>
          <a:prstGeom prst="rect">
            <a:avLst/>
          </a:prstGeom>
        </p:spPr>
      </p:pic>
      <p:sp>
        <p:nvSpPr>
          <p:cNvPr id="23" name="Rectangle 22"/>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2526694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020842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985092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737302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723492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291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583801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317355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546536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77258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0B02-A22D-433E-8FA0-29BF12ACCB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41BA-8811-484B-967D-005A6ED42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66019-90FC-4DC1-A1DF-FF06ED549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8352-2C4D-412C-A209-2CCC439920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55795-34C3-4770-9D6A-6A20B96903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0A1DBB-4DD9-495D-A97F-DFBE0D7CC6F3}"/>
              </a:ext>
            </a:extLst>
          </p:cNvPr>
          <p:cNvSpPr>
            <a:spLocks noGrp="1"/>
          </p:cNvSpPr>
          <p:nvPr>
            <p:ph type="dt" sz="half" idx="10"/>
          </p:nvPr>
        </p:nvSpPr>
        <p:spPr/>
        <p:txBody>
          <a:bodyPr/>
          <a:lstStyle/>
          <a:p>
            <a:fld id="{1F9AEF52-240B-4832-9897-CBBB111EC33F}" type="datetime1">
              <a:rPr lang="en-US" smtClean="0"/>
              <a:t>12/9/2022</a:t>
            </a:fld>
            <a:endParaRPr lang="en-US" dirty="0"/>
          </a:p>
        </p:txBody>
      </p:sp>
      <p:sp>
        <p:nvSpPr>
          <p:cNvPr id="8" name="Footer Placeholder 7">
            <a:extLst>
              <a:ext uri="{FF2B5EF4-FFF2-40B4-BE49-F238E27FC236}">
                <a16:creationId xmlns:a16="http://schemas.microsoft.com/office/drawing/2014/main" id="{5CAFB7B9-D80C-4283-8CCB-1BAC7CCD341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19BE3D1-7F33-4FCA-BFA6-96926E19C6E1}"/>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41801414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319759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83216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0"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26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137491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099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04460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79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481100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840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559963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10.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95.pn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11.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20.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5" Type="http://schemas.openxmlformats.org/officeDocument/2006/relationships/image" Target="../media/image93.jpeg"/><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5.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55" Type="http://schemas.openxmlformats.org/officeDocument/2006/relationships/slideLayout" Target="../slideLayouts/slideLayout106.xml"/><Relationship Id="rId63" Type="http://schemas.openxmlformats.org/officeDocument/2006/relationships/slideLayout" Target="../slideLayouts/slideLayout114.xml"/><Relationship Id="rId68" Type="http://schemas.openxmlformats.org/officeDocument/2006/relationships/theme" Target="../theme/theme5.xml"/><Relationship Id="rId7" Type="http://schemas.openxmlformats.org/officeDocument/2006/relationships/slideLayout" Target="../slideLayouts/slideLayout58.xml"/><Relationship Id="rId71" Type="http://schemas.openxmlformats.org/officeDocument/2006/relationships/tags" Target="../tags/tag2.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66" Type="http://schemas.openxmlformats.org/officeDocument/2006/relationships/slideLayout" Target="../slideLayouts/slideLayout117.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61" Type="http://schemas.openxmlformats.org/officeDocument/2006/relationships/slideLayout" Target="../slideLayouts/slideLayout112.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73" Type="http://schemas.openxmlformats.org/officeDocument/2006/relationships/image" Target="../media/image35.emf"/><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vmlDrawing" Target="../drawings/vmlDrawing1.v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72" Type="http://schemas.openxmlformats.org/officeDocument/2006/relationships/oleObject" Target="../embeddings/oleObject1.bin"/><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tags" Target="../tags/tag1.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50" Type="http://schemas.openxmlformats.org/officeDocument/2006/relationships/slideLayout" Target="../slideLayouts/slideLayout168.xml"/><Relationship Id="rId55" Type="http://schemas.openxmlformats.org/officeDocument/2006/relationships/slideLayout" Target="../slideLayouts/slideLayout173.xml"/><Relationship Id="rId63" Type="http://schemas.openxmlformats.org/officeDocument/2006/relationships/slideLayout" Target="../slideLayouts/slideLayout181.xml"/><Relationship Id="rId68" Type="http://schemas.openxmlformats.org/officeDocument/2006/relationships/theme" Target="../theme/theme6.xml"/><Relationship Id="rId7" Type="http://schemas.openxmlformats.org/officeDocument/2006/relationships/slideLayout" Target="../slideLayouts/slideLayout125.xml"/><Relationship Id="rId71" Type="http://schemas.openxmlformats.org/officeDocument/2006/relationships/tags" Target="../tags/tag27.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3" Type="http://schemas.openxmlformats.org/officeDocument/2006/relationships/slideLayout" Target="../slideLayouts/slideLayout171.xml"/><Relationship Id="rId58" Type="http://schemas.openxmlformats.org/officeDocument/2006/relationships/slideLayout" Target="../slideLayouts/slideLayout176.xml"/><Relationship Id="rId66" Type="http://schemas.openxmlformats.org/officeDocument/2006/relationships/slideLayout" Target="../slideLayouts/slideLayout184.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slideLayout" Target="../slideLayouts/slideLayout167.xml"/><Relationship Id="rId57" Type="http://schemas.openxmlformats.org/officeDocument/2006/relationships/slideLayout" Target="../slideLayouts/slideLayout175.xml"/><Relationship Id="rId61" Type="http://schemas.openxmlformats.org/officeDocument/2006/relationships/slideLayout" Target="../slideLayouts/slideLayout179.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slideLayout" Target="../slideLayouts/slideLayout170.xml"/><Relationship Id="rId60" Type="http://schemas.openxmlformats.org/officeDocument/2006/relationships/slideLayout" Target="../slideLayouts/slideLayout178.xml"/><Relationship Id="rId65" Type="http://schemas.openxmlformats.org/officeDocument/2006/relationships/slideLayout" Target="../slideLayouts/slideLayout183.xml"/><Relationship Id="rId73" Type="http://schemas.openxmlformats.org/officeDocument/2006/relationships/image" Target="../media/image35.emf"/><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56" Type="http://schemas.openxmlformats.org/officeDocument/2006/relationships/slideLayout" Target="../slideLayouts/slideLayout174.xml"/><Relationship Id="rId64" Type="http://schemas.openxmlformats.org/officeDocument/2006/relationships/slideLayout" Target="../slideLayouts/slideLayout182.xml"/><Relationship Id="rId69" Type="http://schemas.openxmlformats.org/officeDocument/2006/relationships/vmlDrawing" Target="../drawings/vmlDrawing19.vml"/><Relationship Id="rId8" Type="http://schemas.openxmlformats.org/officeDocument/2006/relationships/slideLayout" Target="../slideLayouts/slideLayout126.xml"/><Relationship Id="rId51" Type="http://schemas.openxmlformats.org/officeDocument/2006/relationships/slideLayout" Target="../slideLayouts/slideLayout169.xml"/><Relationship Id="rId72" Type="http://schemas.openxmlformats.org/officeDocument/2006/relationships/oleObject" Target="../embeddings/oleObject19.bin"/><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59" Type="http://schemas.openxmlformats.org/officeDocument/2006/relationships/slideLayout" Target="../slideLayouts/slideLayout177.xml"/><Relationship Id="rId67" Type="http://schemas.openxmlformats.org/officeDocument/2006/relationships/slideLayout" Target="../slideLayouts/slideLayout185.xml"/><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54" Type="http://schemas.openxmlformats.org/officeDocument/2006/relationships/slideLayout" Target="../slideLayouts/slideLayout172.xml"/><Relationship Id="rId62" Type="http://schemas.openxmlformats.org/officeDocument/2006/relationships/slideLayout" Target="../slideLayouts/slideLayout180.xml"/><Relationship Id="rId70" Type="http://schemas.openxmlformats.org/officeDocument/2006/relationships/tags" Target="../tags/tag26.xml"/><Relationship Id="rId1" Type="http://schemas.openxmlformats.org/officeDocument/2006/relationships/slideLayout" Target="../slideLayouts/slideLayout119.xml"/><Relationship Id="rId6"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34" Type="http://schemas.openxmlformats.org/officeDocument/2006/relationships/image" Target="../media/image4.png"/><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theme" Target="../theme/theme7.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slideLayout" Target="../slideLayouts/slideLayout21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image" Target="../media/image46.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9" Type="http://schemas.openxmlformats.org/officeDocument/2006/relationships/slideLayout" Target="../slideLayouts/slideLayout256.xml"/><Relationship Id="rId21" Type="http://schemas.openxmlformats.org/officeDocument/2006/relationships/slideLayout" Target="../slideLayouts/slideLayout238.xml"/><Relationship Id="rId34" Type="http://schemas.openxmlformats.org/officeDocument/2006/relationships/slideLayout" Target="../slideLayouts/slideLayout251.xml"/><Relationship Id="rId42" Type="http://schemas.openxmlformats.org/officeDocument/2006/relationships/slideLayout" Target="../slideLayouts/slideLayout259.xml"/><Relationship Id="rId47" Type="http://schemas.openxmlformats.org/officeDocument/2006/relationships/slideLayout" Target="../slideLayouts/slideLayout264.xml"/><Relationship Id="rId50" Type="http://schemas.openxmlformats.org/officeDocument/2006/relationships/slideLayout" Target="../slideLayouts/slideLayout267.xml"/><Relationship Id="rId55" Type="http://schemas.openxmlformats.org/officeDocument/2006/relationships/slideLayout" Target="../slideLayouts/slideLayout272.xml"/><Relationship Id="rId63" Type="http://schemas.openxmlformats.org/officeDocument/2006/relationships/slideLayout" Target="../slideLayouts/slideLayout280.xml"/><Relationship Id="rId68" Type="http://schemas.openxmlformats.org/officeDocument/2006/relationships/theme" Target="../theme/theme8.xml"/><Relationship Id="rId7" Type="http://schemas.openxmlformats.org/officeDocument/2006/relationships/slideLayout" Target="../slideLayouts/slideLayout224.xml"/><Relationship Id="rId71" Type="http://schemas.openxmlformats.org/officeDocument/2006/relationships/tags" Target="../tags/tag52.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9" Type="http://schemas.openxmlformats.org/officeDocument/2006/relationships/slideLayout" Target="../slideLayouts/slideLayout246.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slideLayout" Target="../slideLayouts/slideLayout249.xml"/><Relationship Id="rId37" Type="http://schemas.openxmlformats.org/officeDocument/2006/relationships/slideLayout" Target="../slideLayouts/slideLayout254.xml"/><Relationship Id="rId40" Type="http://schemas.openxmlformats.org/officeDocument/2006/relationships/slideLayout" Target="../slideLayouts/slideLayout257.xml"/><Relationship Id="rId45" Type="http://schemas.openxmlformats.org/officeDocument/2006/relationships/slideLayout" Target="../slideLayouts/slideLayout262.xml"/><Relationship Id="rId53" Type="http://schemas.openxmlformats.org/officeDocument/2006/relationships/slideLayout" Target="../slideLayouts/slideLayout270.xml"/><Relationship Id="rId58" Type="http://schemas.openxmlformats.org/officeDocument/2006/relationships/slideLayout" Target="../slideLayouts/slideLayout275.xml"/><Relationship Id="rId66" Type="http://schemas.openxmlformats.org/officeDocument/2006/relationships/slideLayout" Target="../slideLayouts/slideLayout283.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36" Type="http://schemas.openxmlformats.org/officeDocument/2006/relationships/slideLayout" Target="../slideLayouts/slideLayout253.xml"/><Relationship Id="rId49" Type="http://schemas.openxmlformats.org/officeDocument/2006/relationships/slideLayout" Target="../slideLayouts/slideLayout266.xml"/><Relationship Id="rId57" Type="http://schemas.openxmlformats.org/officeDocument/2006/relationships/slideLayout" Target="../slideLayouts/slideLayout274.xml"/><Relationship Id="rId61" Type="http://schemas.openxmlformats.org/officeDocument/2006/relationships/slideLayout" Target="../slideLayouts/slideLayout278.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slideLayout" Target="../slideLayouts/slideLayout248.xml"/><Relationship Id="rId44" Type="http://schemas.openxmlformats.org/officeDocument/2006/relationships/slideLayout" Target="../slideLayouts/slideLayout261.xml"/><Relationship Id="rId52" Type="http://schemas.openxmlformats.org/officeDocument/2006/relationships/slideLayout" Target="../slideLayouts/slideLayout269.xml"/><Relationship Id="rId60" Type="http://schemas.openxmlformats.org/officeDocument/2006/relationships/slideLayout" Target="../slideLayouts/slideLayout277.xml"/><Relationship Id="rId65" Type="http://schemas.openxmlformats.org/officeDocument/2006/relationships/slideLayout" Target="../slideLayouts/slideLayout282.xml"/><Relationship Id="rId73" Type="http://schemas.openxmlformats.org/officeDocument/2006/relationships/image" Target="../media/image35.emf"/><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 Id="rId35" Type="http://schemas.openxmlformats.org/officeDocument/2006/relationships/slideLayout" Target="../slideLayouts/slideLayout252.xml"/><Relationship Id="rId43" Type="http://schemas.openxmlformats.org/officeDocument/2006/relationships/slideLayout" Target="../slideLayouts/slideLayout260.xml"/><Relationship Id="rId48" Type="http://schemas.openxmlformats.org/officeDocument/2006/relationships/slideLayout" Target="../slideLayouts/slideLayout265.xml"/><Relationship Id="rId56" Type="http://schemas.openxmlformats.org/officeDocument/2006/relationships/slideLayout" Target="../slideLayouts/slideLayout273.xml"/><Relationship Id="rId64" Type="http://schemas.openxmlformats.org/officeDocument/2006/relationships/slideLayout" Target="../slideLayouts/slideLayout281.xml"/><Relationship Id="rId69" Type="http://schemas.openxmlformats.org/officeDocument/2006/relationships/vmlDrawing" Target="../drawings/vmlDrawing37.vml"/><Relationship Id="rId8" Type="http://schemas.openxmlformats.org/officeDocument/2006/relationships/slideLayout" Target="../slideLayouts/slideLayout225.xml"/><Relationship Id="rId51" Type="http://schemas.openxmlformats.org/officeDocument/2006/relationships/slideLayout" Target="../slideLayouts/slideLayout268.xml"/><Relationship Id="rId72" Type="http://schemas.openxmlformats.org/officeDocument/2006/relationships/oleObject" Target="../embeddings/oleObject37.bin"/><Relationship Id="rId3" Type="http://schemas.openxmlformats.org/officeDocument/2006/relationships/slideLayout" Target="../slideLayouts/slideLayout220.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slideLayout" Target="../slideLayouts/slideLayout250.xml"/><Relationship Id="rId38" Type="http://schemas.openxmlformats.org/officeDocument/2006/relationships/slideLayout" Target="../slideLayouts/slideLayout255.xml"/><Relationship Id="rId46" Type="http://schemas.openxmlformats.org/officeDocument/2006/relationships/slideLayout" Target="../slideLayouts/slideLayout263.xml"/><Relationship Id="rId59" Type="http://schemas.openxmlformats.org/officeDocument/2006/relationships/slideLayout" Target="../slideLayouts/slideLayout276.xml"/><Relationship Id="rId67" Type="http://schemas.openxmlformats.org/officeDocument/2006/relationships/slideLayout" Target="../slideLayouts/slideLayout284.xml"/><Relationship Id="rId20" Type="http://schemas.openxmlformats.org/officeDocument/2006/relationships/slideLayout" Target="../slideLayouts/slideLayout237.xml"/><Relationship Id="rId41" Type="http://schemas.openxmlformats.org/officeDocument/2006/relationships/slideLayout" Target="../slideLayouts/slideLayout258.xml"/><Relationship Id="rId54" Type="http://schemas.openxmlformats.org/officeDocument/2006/relationships/slideLayout" Target="../slideLayouts/slideLayout271.xml"/><Relationship Id="rId62" Type="http://schemas.openxmlformats.org/officeDocument/2006/relationships/slideLayout" Target="../slideLayouts/slideLayout279.xml"/><Relationship Id="rId70" Type="http://schemas.openxmlformats.org/officeDocument/2006/relationships/tags" Target="../tags/tag51.xml"/><Relationship Id="rId1" Type="http://schemas.openxmlformats.org/officeDocument/2006/relationships/slideLayout" Target="../slideLayouts/slideLayout218.xml"/><Relationship Id="rId6" Type="http://schemas.openxmlformats.org/officeDocument/2006/relationships/slideLayout" Target="../slideLayouts/slideLayout2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93.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9.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18319" y="6166096"/>
            <a:ext cx="2062483" cy="463304"/>
          </a:xfrm>
          <a:prstGeom prst="rect">
            <a:avLst/>
          </a:prstGeom>
          <a:ln w="12700">
            <a:miter lim="400000"/>
          </a:ln>
        </p:spPr>
      </p:pic>
      <p:sp>
        <p:nvSpPr>
          <p:cNvPr id="3" name="Title Text"/>
          <p:cNvSpPr txBox="1">
            <a:spLocks noGrp="1"/>
          </p:cNvSpPr>
          <p:nvPr>
            <p:ph type="title"/>
          </p:nvPr>
        </p:nvSpPr>
        <p:spPr>
          <a:xfrm>
            <a:off x="609600" y="76200"/>
            <a:ext cx="109728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dirty="0"/>
              <a:t>Title Text</a:t>
            </a:r>
          </a:p>
        </p:txBody>
      </p:sp>
      <p:sp>
        <p:nvSpPr>
          <p:cNvPr id="4" name="Body Level One…"/>
          <p:cNvSpPr txBox="1">
            <a:spLocks noGrp="1"/>
          </p:cNvSpPr>
          <p:nvPr>
            <p:ph type="body" idx="1"/>
          </p:nvPr>
        </p:nvSpPr>
        <p:spPr>
          <a:xfrm>
            <a:off x="609600" y="1447803"/>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355420" y="6423500"/>
            <a:ext cx="226983" cy="230832"/>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dirty="0"/>
          </a:p>
        </p:txBody>
      </p:sp>
      <p:sp>
        <p:nvSpPr>
          <p:cNvPr id="6" name="Footer Placeholder 5">
            <a:extLst>
              <a:ext uri="{FF2B5EF4-FFF2-40B4-BE49-F238E27FC236}">
                <a16:creationId xmlns:a16="http://schemas.microsoft.com/office/drawing/2014/main" id="{0EA98C28-4DA6-4080-B8BE-0C485DD8E718}"/>
              </a:ext>
            </a:extLst>
          </p:cNvPr>
          <p:cNvSpPr>
            <a:spLocks noGrp="1"/>
          </p:cNvSpPr>
          <p:nvPr>
            <p:ph type="ftr" sz="quarter" idx="3"/>
          </p:nvPr>
        </p:nvSpPr>
        <p:spPr>
          <a:xfrm>
            <a:off x="609596" y="6356350"/>
            <a:ext cx="88087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6" r:id="rId4"/>
  </p:sldLayoutIdLst>
  <p:transition spd="med"/>
  <p:hf hdr="0" ftr="0" dt="0"/>
  <p:txStyles>
    <p:titleStyle>
      <a:lvl1pPr marL="0" marR="0" indent="0" algn="ctr" defTabSz="685800" rtl="0" latinLnBrk="0">
        <a:lnSpc>
          <a:spcPct val="100000"/>
        </a:lnSpc>
        <a:spcBef>
          <a:spcPts val="0"/>
        </a:spcBef>
        <a:spcAft>
          <a:spcPts val="0"/>
        </a:spcAft>
        <a:buClrTx/>
        <a:buSzTx/>
        <a:buFontTx/>
        <a:buNone/>
        <a:tabLst/>
        <a:defRPr sz="4000" b="1" i="0" u="none" strike="noStrike" cap="none" spc="0" baseline="0">
          <a:solidFill>
            <a:srgbClr val="20527C"/>
          </a:solidFill>
          <a:uFillTx/>
          <a:latin typeface="+mj-lt"/>
          <a:ea typeface="+mj-ea"/>
          <a:cs typeface="+mj-cs"/>
          <a:sym typeface="Calibri"/>
        </a:defRPr>
      </a:lvl1pPr>
      <a:lvl2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2pPr>
      <a:lvl3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3pPr>
      <a:lvl4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4pPr>
      <a:lvl5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5pPr>
      <a:lvl6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6pPr>
      <a:lvl7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7pPr>
      <a:lvl8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8pPr>
      <a:lvl9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9pPr>
    </p:titleStyle>
    <p:bodyStyle>
      <a:lvl1pPr marL="257175" marR="0" indent="-257175"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592931" marR="0" indent="-250031"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925829" marR="0" indent="-240029"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295400" marR="0" indent="-266700"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1638300" marR="0" indent="-266700"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1954529" marR="0" indent="-240029"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297429" marR="0" indent="-240029"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40330" marR="0" indent="-240030"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2983230" marR="0" indent="-240030"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605DF-571D-0475-163A-044ABD1502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8D48ED-BAD2-E357-7F1D-7EB19CB04F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C06DFF-85D7-DA18-A59B-084A7611EE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448E6-B90D-4427-B07B-093995029037}" type="datetimeFigureOut">
              <a:rPr lang="en-US" smtClean="0"/>
              <a:t>12/9/2022</a:t>
            </a:fld>
            <a:endParaRPr lang="en-US" dirty="0"/>
          </a:p>
        </p:txBody>
      </p:sp>
      <p:sp>
        <p:nvSpPr>
          <p:cNvPr id="5" name="Footer Placeholder 4">
            <a:extLst>
              <a:ext uri="{FF2B5EF4-FFF2-40B4-BE49-F238E27FC236}">
                <a16:creationId xmlns:a16="http://schemas.microsoft.com/office/drawing/2014/main" id="{02B28B8B-3149-189B-8B74-6F1749721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6384601-743E-9679-E75E-D9BE0B3A6A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42236-B00C-4605-B15A-1B417DFACA43}" type="slidenum">
              <a:rPr lang="en-US" smtClean="0"/>
              <a:t>‹#›</a:t>
            </a:fld>
            <a:endParaRPr lang="en-US" dirty="0"/>
          </a:p>
        </p:txBody>
      </p:sp>
    </p:spTree>
    <p:extLst>
      <p:ext uri="{BB962C8B-B14F-4D97-AF65-F5344CB8AC3E}">
        <p14:creationId xmlns:p14="http://schemas.microsoft.com/office/powerpoint/2010/main" val="4139988735"/>
      </p:ext>
    </p:extLst>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605DF-571D-0475-163A-044ABD1502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8D48ED-BAD2-E357-7F1D-7EB19CB04F6D}"/>
              </a:ext>
            </a:extLst>
          </p:cNvPr>
          <p:cNvSpPr>
            <a:spLocks noGrp="1"/>
          </p:cNvSpPr>
          <p:nvPr>
            <p:ph type="body" idx="1"/>
          </p:nvPr>
        </p:nvSpPr>
        <p:spPr>
          <a:xfrm>
            <a:off x="838200" y="1825625"/>
            <a:ext cx="10515600" cy="3686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F092173-D312-A74E-9145-5CEB62DF2846}"/>
              </a:ext>
            </a:extLst>
          </p:cNvPr>
          <p:cNvPicPr>
            <a:picLocks noChangeAspect="1"/>
          </p:cNvPicPr>
          <p:nvPr userDrawn="1"/>
        </p:nvPicPr>
        <p:blipFill>
          <a:blip r:embed="rId13"/>
          <a:stretch>
            <a:fillRect/>
          </a:stretch>
        </p:blipFill>
        <p:spPr>
          <a:xfrm>
            <a:off x="838200" y="5575316"/>
            <a:ext cx="9836656" cy="1168460"/>
          </a:xfrm>
          <a:prstGeom prst="rect">
            <a:avLst/>
          </a:prstGeom>
        </p:spPr>
      </p:pic>
    </p:spTree>
    <p:extLst>
      <p:ext uri="{BB962C8B-B14F-4D97-AF65-F5344CB8AC3E}">
        <p14:creationId xmlns:p14="http://schemas.microsoft.com/office/powerpoint/2010/main" val="3429587986"/>
      </p:ext>
    </p:extLst>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8319" y="6166096"/>
            <a:ext cx="2062483" cy="463304"/>
          </a:xfrm>
          <a:prstGeom prst="rect">
            <a:avLst/>
          </a:prstGeom>
          <a:ln w="12700">
            <a:miter lim="400000"/>
          </a:ln>
        </p:spPr>
      </p:pic>
      <p:sp>
        <p:nvSpPr>
          <p:cNvPr id="3" name="Title Text"/>
          <p:cNvSpPr txBox="1">
            <a:spLocks noGrp="1"/>
          </p:cNvSpPr>
          <p:nvPr>
            <p:ph type="title"/>
          </p:nvPr>
        </p:nvSpPr>
        <p:spPr>
          <a:xfrm>
            <a:off x="609600" y="76200"/>
            <a:ext cx="109728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dirty="0"/>
              <a:t>Title Text</a:t>
            </a:r>
          </a:p>
        </p:txBody>
      </p:sp>
      <p:sp>
        <p:nvSpPr>
          <p:cNvPr id="4" name="Body Level One…"/>
          <p:cNvSpPr txBox="1">
            <a:spLocks noGrp="1"/>
          </p:cNvSpPr>
          <p:nvPr>
            <p:ph type="body" idx="1"/>
          </p:nvPr>
        </p:nvSpPr>
        <p:spPr>
          <a:xfrm>
            <a:off x="609600" y="1447803"/>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355420" y="6423500"/>
            <a:ext cx="226983" cy="230832"/>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dirty="0"/>
          </a:p>
        </p:txBody>
      </p:sp>
      <p:sp>
        <p:nvSpPr>
          <p:cNvPr id="6" name="Footer Placeholder 5">
            <a:extLst>
              <a:ext uri="{FF2B5EF4-FFF2-40B4-BE49-F238E27FC236}">
                <a16:creationId xmlns:a16="http://schemas.microsoft.com/office/drawing/2014/main" id="{0EA98C28-4DA6-4080-B8BE-0C485DD8E718}"/>
              </a:ext>
            </a:extLst>
          </p:cNvPr>
          <p:cNvSpPr>
            <a:spLocks noGrp="1"/>
          </p:cNvSpPr>
          <p:nvPr>
            <p:ph type="ftr" sz="quarter" idx="3"/>
          </p:nvPr>
        </p:nvSpPr>
        <p:spPr>
          <a:xfrm>
            <a:off x="609596" y="6356350"/>
            <a:ext cx="88087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216844901"/>
      </p:ext>
    </p:extLst>
  </p:cSld>
  <p:clrMap bg1="lt1" tx1="dk1" bg2="lt2" tx2="dk2" accent1="accent1" accent2="accent2" accent3="accent3" accent4="accent4" accent5="accent5" accent6="accent6" hlink="hlink" folHlink="folHlink"/>
  <p:sldLayoutIdLst>
    <p:sldLayoutId id="2147485234" r:id="rId1"/>
    <p:sldLayoutId id="2147485235" r:id="rId2"/>
    <p:sldLayoutId id="2147485236" r:id="rId3"/>
  </p:sldLayoutIdLst>
  <p:transition spd="med"/>
  <p:hf hdr="0" ftr="0" dt="0"/>
  <p:txStyles>
    <p:titleStyle>
      <a:lvl1pPr marL="0" marR="0" indent="0" algn="ctr" defTabSz="685800" rtl="0" latinLnBrk="0">
        <a:lnSpc>
          <a:spcPct val="100000"/>
        </a:lnSpc>
        <a:spcBef>
          <a:spcPts val="0"/>
        </a:spcBef>
        <a:spcAft>
          <a:spcPts val="0"/>
        </a:spcAft>
        <a:buClrTx/>
        <a:buSzTx/>
        <a:buFontTx/>
        <a:buNone/>
        <a:tabLst/>
        <a:defRPr sz="4000" b="1" i="0" u="none" strike="noStrike" cap="none" spc="0" baseline="0">
          <a:solidFill>
            <a:srgbClr val="20527C"/>
          </a:solidFill>
          <a:uFillTx/>
          <a:latin typeface="+mj-lt"/>
          <a:ea typeface="+mj-ea"/>
          <a:cs typeface="+mj-cs"/>
          <a:sym typeface="Calibri"/>
        </a:defRPr>
      </a:lvl1pPr>
      <a:lvl2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2pPr>
      <a:lvl3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3pPr>
      <a:lvl4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4pPr>
      <a:lvl5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5pPr>
      <a:lvl6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6pPr>
      <a:lvl7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7pPr>
      <a:lvl8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8pPr>
      <a:lvl9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9pPr>
    </p:titleStyle>
    <p:bodyStyle>
      <a:lvl1pPr marL="257175" marR="0" indent="-257175"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592931" marR="0" indent="-250031"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925829" marR="0" indent="-240029"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295400" marR="0" indent="-266700"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1638300" marR="0" indent="-266700"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1954529" marR="0" indent="-240029"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297429" marR="0" indent="-240029"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40330" marR="0" indent="-240030"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2983230" marR="0" indent="-240030"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A8D4F-ED2E-4986-A40C-1213D5CE9A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B0BD6-DE69-4599-902D-C2504970E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CC0E3-2FD6-4332-9AFC-715FDD1C2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68E01-1A6D-4482-9FD1-07CC0DF121D1}" type="datetime1">
              <a:rPr lang="en-US" smtClean="0"/>
              <a:t>12/9/2022</a:t>
            </a:fld>
            <a:endParaRPr lang="en-US" dirty="0"/>
          </a:p>
        </p:txBody>
      </p:sp>
      <p:sp>
        <p:nvSpPr>
          <p:cNvPr id="5" name="Footer Placeholder 4">
            <a:extLst>
              <a:ext uri="{FF2B5EF4-FFF2-40B4-BE49-F238E27FC236}">
                <a16:creationId xmlns:a16="http://schemas.microsoft.com/office/drawing/2014/main" id="{46422329-A50D-4AE7-B072-991BA8B8EE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1E306F-0765-46E9-ABD2-E2AA2B465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9C5F1-BCE8-4393-8917-223508E72BE1}" type="slidenum">
              <a:rPr lang="en-US" smtClean="0"/>
              <a:t>‹#›</a:t>
            </a:fld>
            <a:endParaRPr lang="en-US" dirty="0"/>
          </a:p>
        </p:txBody>
      </p:sp>
    </p:spTree>
    <p:extLst>
      <p:ext uri="{BB962C8B-B14F-4D97-AF65-F5344CB8AC3E}">
        <p14:creationId xmlns:p14="http://schemas.microsoft.com/office/powerpoint/2010/main" val="23752715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37599D-7560-477D-B73D-26175C642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E81A05-3612-4843-88BB-275798EBD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A5D2-133F-41DB-AA53-B8E6EE806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4DF29D-C779-448C-AB6E-6170748608D2}" type="datetime1">
              <a:rPr lang="en-US" smtClean="0"/>
              <a:t>12/9/2022</a:t>
            </a:fld>
            <a:endParaRPr lang="en-US" dirty="0"/>
          </a:p>
        </p:txBody>
      </p:sp>
      <p:sp>
        <p:nvSpPr>
          <p:cNvPr id="5" name="Footer Placeholder 4">
            <a:extLst>
              <a:ext uri="{FF2B5EF4-FFF2-40B4-BE49-F238E27FC236}">
                <a16:creationId xmlns:a16="http://schemas.microsoft.com/office/drawing/2014/main" id="{0FDA2EE3-33F8-4C5F-B745-1CEC1976D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9D15133-28F8-4030-B75B-50F30068B2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FA372-4396-430C-95F5-E170515E27C4}" type="slidenum">
              <a:rPr lang="en-US" smtClean="0"/>
              <a:t>‹#›</a:t>
            </a:fld>
            <a:endParaRPr lang="en-US" dirty="0"/>
          </a:p>
        </p:txBody>
      </p:sp>
    </p:spTree>
    <p:extLst>
      <p:ext uri="{BB962C8B-B14F-4D97-AF65-F5344CB8AC3E}">
        <p14:creationId xmlns:p14="http://schemas.microsoft.com/office/powerpoint/2010/main" val="19072721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Picture 28" descr="Shape&#10;&#10;Description automatically generated with medium confidence">
            <a:extLst>
              <a:ext uri="{FF2B5EF4-FFF2-40B4-BE49-F238E27FC236}">
                <a16:creationId xmlns:a16="http://schemas.microsoft.com/office/drawing/2014/main" id="{48C2E32A-0F7F-4E7B-A5B5-F8B2B11D0CA3}"/>
              </a:ext>
            </a:extLst>
          </p:cNvPr>
          <p:cNvPicPr>
            <a:picLocks noGrp="1" noRot="1" noChangeAspect="1" noMove="1" noResize="1" noEditPoints="1" noAdjustHandles="1" noChangeArrowheads="1" noChangeShapeType="1" noCrop="1"/>
          </p:cNvPicPr>
          <p:nvPr userDrawn="1"/>
        </p:nvPicPr>
        <p:blipFill>
          <a:blip r:embed="rId27">
            <a:extLst>
              <a:ext uri="{28A0092B-C50C-407E-A947-70E740481C1C}">
                <a14:useLocalDpi xmlns:a14="http://schemas.microsoft.com/office/drawing/2010/main"/>
              </a:ext>
            </a:extLst>
          </a:blip>
          <a:stretch>
            <a:fillRect/>
          </a:stretch>
        </p:blipFill>
        <p:spPr>
          <a:xfrm>
            <a:off x="0" y="-5597"/>
            <a:ext cx="12211898" cy="6869193"/>
          </a:xfrm>
          <a:prstGeom prst="rect">
            <a:avLst/>
          </a:prstGeom>
        </p:spPr>
      </p:pic>
      <p:sp>
        <p:nvSpPr>
          <p:cNvPr id="2" name="Title Placeholder 1"/>
          <p:cNvSpPr>
            <a:spLocks noGrp="1"/>
          </p:cNvSpPr>
          <p:nvPr>
            <p:ph type="title"/>
          </p:nvPr>
        </p:nvSpPr>
        <p:spPr>
          <a:xfrm>
            <a:off x="838200" y="1"/>
            <a:ext cx="10515600" cy="16002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29300" y="6363107"/>
            <a:ext cx="533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fld id="{953D466F-0B71-3646-A63E-72276CFD0D9A}" type="slidenum">
              <a:rPr lang="en-US" smtClean="0"/>
              <a:pPr/>
              <a:t>‹#›</a:t>
            </a:fld>
            <a:endParaRPr lang="en-US" dirty="0"/>
          </a:p>
        </p:txBody>
      </p:sp>
      <p:pic>
        <p:nvPicPr>
          <p:cNvPr id="20" name="Picture 19" descr="Graphical user interface, logo&#10;&#10;Description automatically generated">
            <a:extLst>
              <a:ext uri="{FF2B5EF4-FFF2-40B4-BE49-F238E27FC236}">
                <a16:creationId xmlns:a16="http://schemas.microsoft.com/office/drawing/2014/main" id="{894B4A5E-D2FF-424D-ADB2-55065A404011}"/>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302624" y="6035757"/>
            <a:ext cx="3889376" cy="833437"/>
          </a:xfrm>
          <a:prstGeom prst="rect">
            <a:avLst/>
          </a:prstGeom>
        </p:spPr>
      </p:pic>
    </p:spTree>
    <p:extLst>
      <p:ext uri="{BB962C8B-B14F-4D97-AF65-F5344CB8AC3E}">
        <p14:creationId xmlns:p14="http://schemas.microsoft.com/office/powerpoint/2010/main" val="4243080313"/>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 id="2147484847" r:id="rId14"/>
    <p:sldLayoutId id="2147484848" r:id="rId15"/>
    <p:sldLayoutId id="2147484849" r:id="rId16"/>
    <p:sldLayoutId id="2147484850" r:id="rId17"/>
    <p:sldLayoutId id="2147484851" r:id="rId18"/>
    <p:sldLayoutId id="2147484852" r:id="rId19"/>
    <p:sldLayoutId id="2147484853" r:id="rId20"/>
    <p:sldLayoutId id="2147484854" r:id="rId21"/>
    <p:sldLayoutId id="2147484855" r:id="rId22"/>
    <p:sldLayoutId id="2147484856" r:id="rId23"/>
    <p:sldLayoutId id="2147484857" r:id="rId24"/>
    <p:sldLayoutId id="2147484858" r:id="rId25"/>
  </p:sldLayoutIdLst>
  <p:hf hdr="0" ftr="0" dt="0"/>
  <p:txStyles>
    <p:titleStyle>
      <a:lvl1pPr algn="l" defTabSz="685800" rtl="0" eaLnBrk="1" latinLnBrk="0" hangingPunct="1">
        <a:lnSpc>
          <a:spcPct val="90000"/>
        </a:lnSpc>
        <a:spcBef>
          <a:spcPct val="0"/>
        </a:spcBef>
        <a:buNone/>
        <a:defRPr sz="2700" b="0" kern="1200">
          <a:solidFill>
            <a:srgbClr val="009DDC"/>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rgbClr val="59595B"/>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rgbClr val="59595B"/>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59595B"/>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59595B"/>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59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30566274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1"/>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err="1">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2907841698"/>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6" r:id="rId13"/>
    <p:sldLayoutId id="2147484897" r:id="rId14"/>
    <p:sldLayoutId id="2147484898" r:id="rId15"/>
    <p:sldLayoutId id="2147484899" r:id="rId16"/>
    <p:sldLayoutId id="2147484900" r:id="rId17"/>
    <p:sldLayoutId id="2147484901" r:id="rId18"/>
    <p:sldLayoutId id="2147484902" r:id="rId19"/>
    <p:sldLayoutId id="2147484903" r:id="rId20"/>
    <p:sldLayoutId id="2147484904" r:id="rId21"/>
    <p:sldLayoutId id="2147484905" r:id="rId22"/>
    <p:sldLayoutId id="2147484906" r:id="rId23"/>
    <p:sldLayoutId id="2147484907" r:id="rId24"/>
    <p:sldLayoutId id="2147484908" r:id="rId25"/>
    <p:sldLayoutId id="2147484909" r:id="rId26"/>
    <p:sldLayoutId id="2147484910" r:id="rId27"/>
    <p:sldLayoutId id="2147484911" r:id="rId28"/>
    <p:sldLayoutId id="2147484912" r:id="rId29"/>
    <p:sldLayoutId id="2147484913" r:id="rId30"/>
    <p:sldLayoutId id="2147484914" r:id="rId31"/>
    <p:sldLayoutId id="2147484915" r:id="rId32"/>
    <p:sldLayoutId id="2147484916" r:id="rId33"/>
    <p:sldLayoutId id="2147484917" r:id="rId34"/>
    <p:sldLayoutId id="2147484918" r:id="rId35"/>
    <p:sldLayoutId id="2147484919" r:id="rId36"/>
    <p:sldLayoutId id="2147484920" r:id="rId37"/>
    <p:sldLayoutId id="2147484921" r:id="rId38"/>
    <p:sldLayoutId id="2147484922" r:id="rId39"/>
    <p:sldLayoutId id="2147484923" r:id="rId40"/>
    <p:sldLayoutId id="2147484924" r:id="rId41"/>
    <p:sldLayoutId id="2147484925" r:id="rId42"/>
    <p:sldLayoutId id="2147484926" r:id="rId43"/>
    <p:sldLayoutId id="2147484927" r:id="rId44"/>
    <p:sldLayoutId id="2147484928" r:id="rId45"/>
    <p:sldLayoutId id="2147484929" r:id="rId46"/>
    <p:sldLayoutId id="2147484930" r:id="rId47"/>
    <p:sldLayoutId id="2147484931" r:id="rId48"/>
    <p:sldLayoutId id="2147484932" r:id="rId49"/>
    <p:sldLayoutId id="2147484933" r:id="rId50"/>
    <p:sldLayoutId id="2147484934" r:id="rId51"/>
    <p:sldLayoutId id="2147484935" r:id="rId52"/>
    <p:sldLayoutId id="2147484936" r:id="rId53"/>
    <p:sldLayoutId id="2147484937" r:id="rId54"/>
    <p:sldLayoutId id="2147484938" r:id="rId55"/>
    <p:sldLayoutId id="2147484939" r:id="rId56"/>
    <p:sldLayoutId id="2147484940" r:id="rId57"/>
    <p:sldLayoutId id="2147484941" r:id="rId58"/>
    <p:sldLayoutId id="2147484942" r:id="rId59"/>
    <p:sldLayoutId id="2147484943" r:id="rId60"/>
    <p:sldLayoutId id="2147484944" r:id="rId61"/>
    <p:sldLayoutId id="2147484945" r:id="rId62"/>
    <p:sldLayoutId id="2147484946" r:id="rId63"/>
    <p:sldLayoutId id="2147484947" r:id="rId64"/>
    <p:sldLayoutId id="2147484948" r:id="rId65"/>
    <p:sldLayoutId id="2147484949" r:id="rId66"/>
    <p:sldLayoutId id="2147484950"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30566274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8"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1"/>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err="1">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437834524"/>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 id="2147484975" r:id="rId12"/>
    <p:sldLayoutId id="2147484976" r:id="rId13"/>
    <p:sldLayoutId id="2147484977" r:id="rId14"/>
    <p:sldLayoutId id="2147484978" r:id="rId15"/>
    <p:sldLayoutId id="2147484979" r:id="rId16"/>
    <p:sldLayoutId id="2147484980" r:id="rId17"/>
    <p:sldLayoutId id="2147484981" r:id="rId18"/>
    <p:sldLayoutId id="2147484982" r:id="rId19"/>
    <p:sldLayoutId id="2147484983" r:id="rId20"/>
    <p:sldLayoutId id="2147484984" r:id="rId21"/>
    <p:sldLayoutId id="2147484985" r:id="rId22"/>
    <p:sldLayoutId id="2147484986" r:id="rId23"/>
    <p:sldLayoutId id="2147484987" r:id="rId24"/>
    <p:sldLayoutId id="2147484988" r:id="rId25"/>
    <p:sldLayoutId id="2147484989" r:id="rId26"/>
    <p:sldLayoutId id="2147484990" r:id="rId27"/>
    <p:sldLayoutId id="2147484991" r:id="rId28"/>
    <p:sldLayoutId id="2147484992" r:id="rId29"/>
    <p:sldLayoutId id="2147484993" r:id="rId30"/>
    <p:sldLayoutId id="2147484994" r:id="rId31"/>
    <p:sldLayoutId id="2147484995" r:id="rId32"/>
    <p:sldLayoutId id="2147484996" r:id="rId33"/>
    <p:sldLayoutId id="2147484997" r:id="rId34"/>
    <p:sldLayoutId id="2147484998" r:id="rId35"/>
    <p:sldLayoutId id="2147484999" r:id="rId36"/>
    <p:sldLayoutId id="2147485000" r:id="rId37"/>
    <p:sldLayoutId id="2147485001" r:id="rId38"/>
    <p:sldLayoutId id="2147485002" r:id="rId39"/>
    <p:sldLayoutId id="2147485003" r:id="rId40"/>
    <p:sldLayoutId id="2147485004" r:id="rId41"/>
    <p:sldLayoutId id="2147485005" r:id="rId42"/>
    <p:sldLayoutId id="2147485006" r:id="rId43"/>
    <p:sldLayoutId id="2147485007" r:id="rId44"/>
    <p:sldLayoutId id="2147485008" r:id="rId45"/>
    <p:sldLayoutId id="2147485009" r:id="rId46"/>
    <p:sldLayoutId id="2147485010" r:id="rId47"/>
    <p:sldLayoutId id="2147485011" r:id="rId48"/>
    <p:sldLayoutId id="2147485012" r:id="rId49"/>
    <p:sldLayoutId id="2147485013" r:id="rId50"/>
    <p:sldLayoutId id="2147485014" r:id="rId51"/>
    <p:sldLayoutId id="2147485015" r:id="rId52"/>
    <p:sldLayoutId id="2147485016" r:id="rId53"/>
    <p:sldLayoutId id="2147485017" r:id="rId54"/>
    <p:sldLayoutId id="2147485018" r:id="rId55"/>
    <p:sldLayoutId id="2147485019" r:id="rId56"/>
    <p:sldLayoutId id="2147485020" r:id="rId57"/>
    <p:sldLayoutId id="2147485021" r:id="rId58"/>
    <p:sldLayoutId id="2147485022" r:id="rId59"/>
    <p:sldLayoutId id="2147485023" r:id="rId60"/>
    <p:sldLayoutId id="2147485024" r:id="rId61"/>
    <p:sldLayoutId id="2147485025" r:id="rId62"/>
    <p:sldLayoutId id="2147485026" r:id="rId63"/>
    <p:sldLayoutId id="2147485027" r:id="rId64"/>
    <p:sldLayoutId id="2147485028" r:id="rId65"/>
    <p:sldLayoutId id="2147485029" r:id="rId66"/>
    <p:sldLayoutId id="2147485030"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Picture 28" descr="Shape&#10;&#10;Description automatically generated with medium confidence">
            <a:extLst>
              <a:ext uri="{FF2B5EF4-FFF2-40B4-BE49-F238E27FC236}">
                <a16:creationId xmlns:a16="http://schemas.microsoft.com/office/drawing/2014/main" id="{48C2E32A-0F7F-4E7B-A5B5-F8B2B11D0CA3}"/>
              </a:ext>
            </a:extLst>
          </p:cNvPr>
          <p:cNvPicPr>
            <a:picLocks noGrp="1" noRot="1" noChangeAspect="1" noMove="1" noResize="1" noEditPoints="1" noAdjustHandles="1" noChangeArrowheads="1" noChangeShapeType="1" noCrop="1"/>
          </p:cNvPicPr>
          <p:nvPr userDrawn="1"/>
        </p:nvPicPr>
        <p:blipFill>
          <a:blip r:embed="rId34">
            <a:extLst>
              <a:ext uri="{28A0092B-C50C-407E-A947-70E740481C1C}">
                <a14:useLocalDpi xmlns:a14="http://schemas.microsoft.com/office/drawing/2010/main" val="0"/>
              </a:ext>
            </a:extLst>
          </a:blip>
          <a:stretch>
            <a:fillRect/>
          </a:stretch>
        </p:blipFill>
        <p:spPr>
          <a:xfrm>
            <a:off x="0" y="-5597"/>
            <a:ext cx="12211898" cy="6869193"/>
          </a:xfrm>
          <a:prstGeom prst="rect">
            <a:avLst/>
          </a:prstGeom>
        </p:spPr>
      </p:pic>
      <p:sp>
        <p:nvSpPr>
          <p:cNvPr id="2" name="Title Placeholder 1"/>
          <p:cNvSpPr>
            <a:spLocks noGrp="1"/>
          </p:cNvSpPr>
          <p:nvPr>
            <p:ph type="title"/>
          </p:nvPr>
        </p:nvSpPr>
        <p:spPr>
          <a:xfrm>
            <a:off x="838200" y="1"/>
            <a:ext cx="10515600" cy="16002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29300" y="6363107"/>
            <a:ext cx="533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fld id="{953D466F-0B71-3646-A63E-72276CFD0D9A}" type="slidenum">
              <a:rPr lang="en-US" smtClean="0"/>
              <a:pPr/>
              <a:t>‹#›</a:t>
            </a:fld>
            <a:endParaRPr lang="en-US"/>
          </a:p>
        </p:txBody>
      </p:sp>
      <p:pic>
        <p:nvPicPr>
          <p:cNvPr id="20" name="Picture 19" descr="Graphical user interface, logo&#10;&#10;Description automatically generated">
            <a:extLst>
              <a:ext uri="{FF2B5EF4-FFF2-40B4-BE49-F238E27FC236}">
                <a16:creationId xmlns:a16="http://schemas.microsoft.com/office/drawing/2014/main" id="{894B4A5E-D2FF-424D-ADB2-55065A404011}"/>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302624" y="6035757"/>
            <a:ext cx="3889376" cy="833437"/>
          </a:xfrm>
          <a:prstGeom prst="rect">
            <a:avLst/>
          </a:prstGeom>
        </p:spPr>
      </p:pic>
    </p:spTree>
    <p:extLst>
      <p:ext uri="{BB962C8B-B14F-4D97-AF65-F5344CB8AC3E}">
        <p14:creationId xmlns:p14="http://schemas.microsoft.com/office/powerpoint/2010/main" val="189420622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 id="2147485066" r:id="rId14"/>
    <p:sldLayoutId id="2147485067" r:id="rId15"/>
    <p:sldLayoutId id="2147485068" r:id="rId16"/>
    <p:sldLayoutId id="2147485069" r:id="rId17"/>
    <p:sldLayoutId id="2147485070" r:id="rId18"/>
    <p:sldLayoutId id="2147485071" r:id="rId19"/>
    <p:sldLayoutId id="2147485072" r:id="rId20"/>
    <p:sldLayoutId id="2147485073" r:id="rId21"/>
    <p:sldLayoutId id="2147485074" r:id="rId22"/>
    <p:sldLayoutId id="2147485075" r:id="rId23"/>
    <p:sldLayoutId id="2147485076" r:id="rId24"/>
    <p:sldLayoutId id="2147485077" r:id="rId25"/>
    <p:sldLayoutId id="2147485078" r:id="rId26"/>
    <p:sldLayoutId id="2147485079" r:id="rId27"/>
    <p:sldLayoutId id="2147485080" r:id="rId28"/>
    <p:sldLayoutId id="2147485081" r:id="rId29"/>
    <p:sldLayoutId id="2147485082" r:id="rId30"/>
    <p:sldLayoutId id="2147485083" r:id="rId31"/>
    <p:sldLayoutId id="2147485084" r:id="rId32"/>
  </p:sldLayoutIdLst>
  <p:hf hdr="0" ftr="0" dt="0"/>
  <p:txStyles>
    <p:titleStyle>
      <a:lvl1pPr algn="l" defTabSz="685800" rtl="0" eaLnBrk="1" latinLnBrk="0" hangingPunct="1">
        <a:lnSpc>
          <a:spcPct val="100000"/>
        </a:lnSpc>
        <a:spcBef>
          <a:spcPct val="0"/>
        </a:spcBef>
        <a:buNone/>
        <a:defRPr sz="2700" b="0" kern="1200">
          <a:solidFill>
            <a:srgbClr val="009DDC"/>
          </a:solidFill>
          <a:latin typeface="Century Gothic" panose="020B0502020202020204" pitchFamily="34" charset="0"/>
          <a:ea typeface="+mj-ea"/>
          <a:cs typeface="+mj-cs"/>
        </a:defRPr>
      </a:lvl1pPr>
    </p:titleStyle>
    <p:bodyStyle>
      <a:lvl1pPr marL="182880" indent="-182880" algn="l" defTabSz="685800" rtl="0" eaLnBrk="1" latinLnBrk="0" hangingPunct="1">
        <a:lnSpc>
          <a:spcPct val="100000"/>
        </a:lnSpc>
        <a:spcBef>
          <a:spcPts val="600"/>
        </a:spcBef>
        <a:buFont typeface="Arial" panose="020B0604020202020204" pitchFamily="34" charset="0"/>
        <a:buChar char="•"/>
        <a:defRPr sz="2400" kern="1200">
          <a:solidFill>
            <a:srgbClr val="59595B"/>
          </a:solidFill>
          <a:latin typeface="+mn-lt"/>
          <a:ea typeface="+mn-ea"/>
          <a:cs typeface="+mn-cs"/>
        </a:defRPr>
      </a:lvl1pPr>
      <a:lvl2pPr marL="457200" indent="-182880" algn="l" defTabSz="685800" rtl="0" eaLnBrk="1" latinLnBrk="0" hangingPunct="1">
        <a:lnSpc>
          <a:spcPct val="100000"/>
        </a:lnSpc>
        <a:spcBef>
          <a:spcPts val="600"/>
        </a:spcBef>
        <a:buFont typeface="Arial" panose="020B0604020202020204" pitchFamily="34" charset="0"/>
        <a:buChar char="•"/>
        <a:defRPr sz="2000" kern="1200">
          <a:solidFill>
            <a:srgbClr val="59595B"/>
          </a:solidFill>
          <a:latin typeface="+mn-lt"/>
          <a:ea typeface="+mn-ea"/>
          <a:cs typeface="+mn-cs"/>
        </a:defRPr>
      </a:lvl2pPr>
      <a:lvl3pPr marL="731520" indent="-182880" algn="l" defTabSz="685800" rtl="0" eaLnBrk="1" latinLnBrk="0" hangingPunct="1">
        <a:lnSpc>
          <a:spcPct val="100000"/>
        </a:lnSpc>
        <a:spcBef>
          <a:spcPts val="600"/>
        </a:spcBef>
        <a:buFont typeface="Arial" panose="020B0604020202020204" pitchFamily="34" charset="0"/>
        <a:buChar char="•"/>
        <a:defRPr sz="1600" kern="1200">
          <a:solidFill>
            <a:srgbClr val="59595B"/>
          </a:solidFill>
          <a:latin typeface="+mn-lt"/>
          <a:ea typeface="+mn-ea"/>
          <a:cs typeface="+mn-cs"/>
        </a:defRPr>
      </a:lvl3pPr>
      <a:lvl4pPr marL="1005840" indent="-182880" algn="l" defTabSz="685800" rtl="0" eaLnBrk="1" latinLnBrk="0" hangingPunct="1">
        <a:lnSpc>
          <a:spcPct val="100000"/>
        </a:lnSpc>
        <a:spcBef>
          <a:spcPts val="600"/>
        </a:spcBef>
        <a:buFont typeface="Arial" panose="020B0604020202020204" pitchFamily="34" charset="0"/>
        <a:buChar char="•"/>
        <a:defRPr sz="1400" kern="1200">
          <a:solidFill>
            <a:srgbClr val="59595B"/>
          </a:solidFill>
          <a:latin typeface="+mn-lt"/>
          <a:ea typeface="+mn-ea"/>
          <a:cs typeface="+mn-cs"/>
        </a:defRPr>
      </a:lvl4pPr>
      <a:lvl5pPr marL="1280160" indent="-182880" algn="l" defTabSz="685800" rtl="0" eaLnBrk="1" latinLnBrk="0" hangingPunct="1">
        <a:lnSpc>
          <a:spcPct val="100000"/>
        </a:lnSpc>
        <a:spcBef>
          <a:spcPts val="600"/>
        </a:spcBef>
        <a:buFont typeface="Arial" panose="020B0604020202020204" pitchFamily="34" charset="0"/>
        <a:buChar char="•"/>
        <a:defRPr sz="1400" kern="1200">
          <a:solidFill>
            <a:srgbClr val="59595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30566274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0"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1"/>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err="1">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278682500"/>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 id="2147485141" r:id="rId12"/>
    <p:sldLayoutId id="2147485142" r:id="rId13"/>
    <p:sldLayoutId id="2147485143" r:id="rId14"/>
    <p:sldLayoutId id="2147485144" r:id="rId15"/>
    <p:sldLayoutId id="2147485145" r:id="rId16"/>
    <p:sldLayoutId id="2147485146" r:id="rId17"/>
    <p:sldLayoutId id="2147485147" r:id="rId18"/>
    <p:sldLayoutId id="2147485148" r:id="rId19"/>
    <p:sldLayoutId id="2147485149" r:id="rId20"/>
    <p:sldLayoutId id="2147485150" r:id="rId21"/>
    <p:sldLayoutId id="2147485151" r:id="rId22"/>
    <p:sldLayoutId id="2147485152" r:id="rId23"/>
    <p:sldLayoutId id="2147485153" r:id="rId24"/>
    <p:sldLayoutId id="2147485154" r:id="rId25"/>
    <p:sldLayoutId id="2147485155" r:id="rId26"/>
    <p:sldLayoutId id="2147485156" r:id="rId27"/>
    <p:sldLayoutId id="2147485157" r:id="rId28"/>
    <p:sldLayoutId id="2147485158" r:id="rId29"/>
    <p:sldLayoutId id="2147485159" r:id="rId30"/>
    <p:sldLayoutId id="2147485160" r:id="rId31"/>
    <p:sldLayoutId id="2147485161" r:id="rId32"/>
    <p:sldLayoutId id="2147485162" r:id="rId33"/>
    <p:sldLayoutId id="2147485163" r:id="rId34"/>
    <p:sldLayoutId id="2147485164" r:id="rId35"/>
    <p:sldLayoutId id="2147485165" r:id="rId36"/>
    <p:sldLayoutId id="2147485166" r:id="rId37"/>
    <p:sldLayoutId id="2147485167" r:id="rId38"/>
    <p:sldLayoutId id="2147485168" r:id="rId39"/>
    <p:sldLayoutId id="2147485169" r:id="rId40"/>
    <p:sldLayoutId id="2147485170" r:id="rId41"/>
    <p:sldLayoutId id="2147485171" r:id="rId42"/>
    <p:sldLayoutId id="2147485172" r:id="rId43"/>
    <p:sldLayoutId id="2147485173" r:id="rId44"/>
    <p:sldLayoutId id="2147485174" r:id="rId45"/>
    <p:sldLayoutId id="2147485175" r:id="rId46"/>
    <p:sldLayoutId id="2147485176" r:id="rId47"/>
    <p:sldLayoutId id="2147485177" r:id="rId48"/>
    <p:sldLayoutId id="2147485178" r:id="rId49"/>
    <p:sldLayoutId id="2147485179" r:id="rId50"/>
    <p:sldLayoutId id="2147485180" r:id="rId51"/>
    <p:sldLayoutId id="2147485181" r:id="rId52"/>
    <p:sldLayoutId id="2147485182" r:id="rId53"/>
    <p:sldLayoutId id="2147485183" r:id="rId54"/>
    <p:sldLayoutId id="2147485184" r:id="rId55"/>
    <p:sldLayoutId id="2147485185" r:id="rId56"/>
    <p:sldLayoutId id="2147485186" r:id="rId57"/>
    <p:sldLayoutId id="2147485187" r:id="rId58"/>
    <p:sldLayoutId id="2147485188" r:id="rId59"/>
    <p:sldLayoutId id="2147485189" r:id="rId60"/>
    <p:sldLayoutId id="2147485190" r:id="rId61"/>
    <p:sldLayoutId id="2147485191" r:id="rId62"/>
    <p:sldLayoutId id="2147485192" r:id="rId63"/>
    <p:sldLayoutId id="2147485193" r:id="rId64"/>
    <p:sldLayoutId id="2147485194" r:id="rId65"/>
    <p:sldLayoutId id="2147485195" r:id="rId66"/>
    <p:sldLayoutId id="2147485196"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1183B9-1E10-4A6D-AE34-C8B3F06E1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2D9CA-B89E-4824-AB01-CADA4F5D7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8B98-7615-4A2E-A3F3-43DF46AB2D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2E7A-0A33-4022-B895-7D595E5D5863}" type="datetimeFigureOut">
              <a:rPr lang="en-US" smtClean="0"/>
              <a:pPr/>
              <a:t>12/9/2022</a:t>
            </a:fld>
            <a:endParaRPr lang="en-US" dirty="0"/>
          </a:p>
        </p:txBody>
      </p:sp>
      <p:sp>
        <p:nvSpPr>
          <p:cNvPr id="5" name="Footer Placeholder 4">
            <a:extLst>
              <a:ext uri="{FF2B5EF4-FFF2-40B4-BE49-F238E27FC236}">
                <a16:creationId xmlns:a16="http://schemas.microsoft.com/office/drawing/2014/main" id="{BFF9A1C8-39F8-4E8B-B65E-6F527F5A58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B5AF9DB-2AA2-4D33-B379-5D0C42A7CC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8434-C2CC-4028-AD72-886E4ED36FC6}" type="slidenum">
              <a:rPr lang="en-US" smtClean="0"/>
              <a:pPr/>
              <a:t>‹#›</a:t>
            </a:fld>
            <a:endParaRPr lang="en-US" dirty="0"/>
          </a:p>
        </p:txBody>
      </p:sp>
      <p:pic>
        <p:nvPicPr>
          <p:cNvPr id="7" name="Picture 6">
            <a:extLst>
              <a:ext uri="{FF2B5EF4-FFF2-40B4-BE49-F238E27FC236}">
                <a16:creationId xmlns:a16="http://schemas.microsoft.com/office/drawing/2014/main" id="{10BCAFDD-8606-41D7-8CC4-49B49AB0422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63565" y="6166098"/>
            <a:ext cx="2117235" cy="463303"/>
          </a:xfrm>
          <a:prstGeom prst="rect">
            <a:avLst/>
          </a:prstGeom>
        </p:spPr>
      </p:pic>
    </p:spTree>
    <p:extLst>
      <p:ext uri="{BB962C8B-B14F-4D97-AF65-F5344CB8AC3E}">
        <p14:creationId xmlns:p14="http://schemas.microsoft.com/office/powerpoint/2010/main" val="3001662296"/>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308.xml"/><Relationship Id="rId5" Type="http://schemas.openxmlformats.org/officeDocument/2006/relationships/hyperlink" Target="https://www.cdc.gov/infectioncontrol/projectfirstline/resources/videos.html" TargetMode="External"/><Relationship Id="rId4" Type="http://schemas.openxmlformats.org/officeDocument/2006/relationships/hyperlink" Target="https://www.cdc.gov/infectioncontrol/projectfirstline/healthcare/videos-graphic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310.xml"/><Relationship Id="rId4" Type="http://schemas.openxmlformats.org/officeDocument/2006/relationships/hyperlink" Target="https://www.cdc.gov/infectioncontrol/projectfirstline/healthcare/educational-material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308.xml"/><Relationship Id="rId4" Type="http://schemas.openxmlformats.org/officeDocument/2006/relationships/hyperlink" Target="https://www.cdc.gov/infectioncontrol/projectfirstline/healthcare/interactiv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310.xml"/><Relationship Id="rId4" Type="http://schemas.openxmlformats.org/officeDocument/2006/relationships/hyperlink" Target="https://www.cdc.gov/infectioncontrol/projectfirstline/healthcare/educational-material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308.xml"/><Relationship Id="rId4" Type="http://schemas.openxmlformats.org/officeDocument/2006/relationships/hyperlink" Target="https://www.cdc.gov/infectioncontrol/projectfirstline/healthcare/print.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310.xml"/><Relationship Id="rId4" Type="http://schemas.openxmlformats.org/officeDocument/2006/relationships/hyperlink" Target="https://www.cdc.gov/infectioncontrol/projectfirstline/healthcare/educational-material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310.xml"/><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8.xml"/><Relationship Id="rId1" Type="http://schemas.openxmlformats.org/officeDocument/2006/relationships/video" Target="https://www.youtube.com/embed/DTaelg1Ogb0?feature=oembed" TargetMode="External"/><Relationship Id="rId5" Type="http://schemas.openxmlformats.org/officeDocument/2006/relationships/hyperlink" Target="https://www.youtube.com/watch?v=DTaelg1Ogb0&amp;feature=youtu.be" TargetMode="External"/><Relationship Id="rId4" Type="http://schemas.openxmlformats.org/officeDocument/2006/relationships/image" Target="../media/image112.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infectioncontrol/projectfirstline/index.html" TargetMode="External"/><Relationship Id="rId2" Type="http://schemas.openxmlformats.org/officeDocument/2006/relationships/notesSlide" Target="../notesSlides/notesSlide18.xml"/><Relationship Id="rId1" Type="http://schemas.openxmlformats.org/officeDocument/2006/relationships/slideLayout" Target="../slideLayouts/slideLayout310.xml"/><Relationship Id="rId4"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310.xml"/><Relationship Id="rId4" Type="http://schemas.openxmlformats.org/officeDocument/2006/relationships/hyperlink" Target="https://www.cdc.gov/infectioncontrol/projectfirstline/resource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310.xml"/><Relationship Id="rId4" Type="http://schemas.openxmlformats.org/officeDocument/2006/relationships/hyperlink" Target="https://www.cdc.gov/infectioncontrol/projectfirstline/resources/video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310.xml"/><Relationship Id="rId4" Type="http://schemas.openxmlformats.org/officeDocument/2006/relationships/hyperlink" Target="https://www.cdc.gov/infectioncontrol/projectfirstline/resources/video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310.xml"/><Relationship Id="rId4" Type="http://schemas.openxmlformats.org/officeDocument/2006/relationships/hyperlink" Target="https://www.cdc.gov/infectioncontrol/projectfirstline/resource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310.xml"/><Relationship Id="rId5" Type="http://schemas.openxmlformats.org/officeDocument/2006/relationships/hyperlink" Target="https://www.cdc.gov/infectioncontrol/projectfirstline/resources/facilitator-toolkit.html" TargetMode="External"/><Relationship Id="rId4" Type="http://schemas.openxmlformats.org/officeDocument/2006/relationships/image" Target="../media/image117.png"/></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infectioncontrol/projectfirstline/resources/facilitator-toolkit.html" TargetMode="External"/><Relationship Id="rId2" Type="http://schemas.openxmlformats.org/officeDocument/2006/relationships/notesSlide" Target="../notesSlides/notesSlide24.xml"/><Relationship Id="rId1" Type="http://schemas.openxmlformats.org/officeDocument/2006/relationships/slideLayout" Target="../slideLayouts/slideLayout308.xml"/><Relationship Id="rId6" Type="http://schemas.openxmlformats.org/officeDocument/2006/relationships/image" Target="../media/image118.jpeg"/><Relationship Id="rId5" Type="http://schemas.openxmlformats.org/officeDocument/2006/relationships/hyperlink" Target="mailto:Shannon.Calus@Hektoen.org" TargetMode="External"/><Relationship Id="rId4" Type="http://schemas.openxmlformats.org/officeDocument/2006/relationships/hyperlink" Target="https://www.cdc.gov/infectioncontrol/projectfirstline/healthcare/training.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97.xml"/></Relationships>
</file>

<file path=ppt/slides/_rels/slide26.xml.rels><?xml version="1.0" encoding="UTF-8" standalone="yes"?>
<Relationships xmlns="http://schemas.openxmlformats.org/package/2006/relationships"><Relationship Id="rId3" Type="http://schemas.openxmlformats.org/officeDocument/2006/relationships/hyperlink" Target="mailto:Shannon.calus@hektoen.org" TargetMode="External"/><Relationship Id="rId2" Type="http://schemas.openxmlformats.org/officeDocument/2006/relationships/image" Target="../media/image120.png"/><Relationship Id="rId1" Type="http://schemas.openxmlformats.org/officeDocument/2006/relationships/slideLayout" Target="../slideLayouts/slideLayout29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8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7.xml"/><Relationship Id="rId1" Type="http://schemas.openxmlformats.org/officeDocument/2006/relationships/slideLayout" Target="../slideLayouts/slideLayout28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8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9.xml"/><Relationship Id="rId1" Type="http://schemas.openxmlformats.org/officeDocument/2006/relationships/slideLayout" Target="../slideLayouts/slideLayout288.xml"/><Relationship Id="rId5" Type="http://schemas.openxmlformats.org/officeDocument/2006/relationships/hyperlink" Target="https://creativecommons.org/licenses/by-nc/3.0/" TargetMode="External"/><Relationship Id="rId4" Type="http://schemas.openxmlformats.org/officeDocument/2006/relationships/hyperlink" Target="https://news.euspert.com/why-in-house-training-is-important-for-employees-motivation/"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8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8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286.xml"/></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286.xml"/></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286.xml"/></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286.xml"/></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28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6.xml"/></Relationships>
</file>

<file path=ppt/slides/_rels/slide4.xml.rels><?xml version="1.0" encoding="UTF-8" standalone="yes"?>
<Relationships xmlns="http://schemas.openxmlformats.org/package/2006/relationships"><Relationship Id="rId3" Type="http://schemas.openxmlformats.org/officeDocument/2006/relationships/hyperlink" Target="https://illinois.webex.com/illinois/onstage/g.php?MTID=e002fff0fa13b512e81dfae197770ff1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illinois.webex.com/illinois/onstage/g.php?MTID=e00594f71075334ee88516dec33c0042c" TargetMode="Externa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8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86.xml"/><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286.xml"/></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6.xml"/><Relationship Id="rId4" Type="http://schemas.openxmlformats.org/officeDocument/2006/relationships/image" Target="../media/image131.pn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286.xml"/></Relationships>
</file>

<file path=ppt/slides/_rels/slide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28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6.xml"/></Relationships>
</file>

<file path=ppt/slides/_rels/slide47.xml.rels><?xml version="1.0" encoding="UTF-8" standalone="yes"?>
<Relationships xmlns="http://schemas.openxmlformats.org/package/2006/relationships"><Relationship Id="rId3" Type="http://schemas.openxmlformats.org/officeDocument/2006/relationships/hyperlink" Target="https://dph.illinois.gov/topics-services/prevention-wellness/patient-safety-quality.html" TargetMode="External"/><Relationship Id="rId2" Type="http://schemas.openxmlformats.org/officeDocument/2006/relationships/notesSlide" Target="../notesSlides/notesSlide44.xml"/><Relationship Id="rId1" Type="http://schemas.openxmlformats.org/officeDocument/2006/relationships/slideLayout" Target="../slideLayouts/slideLayout285.xml"/></Relationships>
</file>

<file path=ppt/slides/_rels/slide48.xml.rels><?xml version="1.0" encoding="UTF-8" standalone="yes"?>
<Relationships xmlns="http://schemas.openxmlformats.org/package/2006/relationships"><Relationship Id="rId3" Type="http://schemas.openxmlformats.org/officeDocument/2006/relationships/hyperlink" Target="mailto:Tom.Roome@Illinois.gov" TargetMode="External"/><Relationship Id="rId2" Type="http://schemas.openxmlformats.org/officeDocument/2006/relationships/image" Target="../media/image134.png"/><Relationship Id="rId1" Type="http://schemas.openxmlformats.org/officeDocument/2006/relationships/slideLayout" Target="../slideLayouts/slideLayout296.xml"/></Relationships>
</file>

<file path=ppt/slides/_rels/slide4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307.xml"/></Relationships>
</file>

<file path=ppt/slides/_rels/slide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7.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9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0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97.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mailto:dph.hcr.cmpgrant@illinois.gov" TargetMode="External"/><Relationship Id="rId1" Type="http://schemas.openxmlformats.org/officeDocument/2006/relationships/slideLayout" Target="../slideLayouts/slideLayout29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63.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319.xml"/></Relationships>
</file>

<file path=ppt/slides/_rels/slide64.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3" Type="http://schemas.openxmlformats.org/officeDocument/2006/relationships/tags" Target="../tags/tag77.xml"/><Relationship Id="rId21" Type="http://schemas.openxmlformats.org/officeDocument/2006/relationships/slideLayout" Target="../slideLayouts/slideLayout148.xml"/><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tags" Target="../tags/tag94.xml"/><Relationship Id="rId1" Type="http://schemas.openxmlformats.org/officeDocument/2006/relationships/vmlDrawing" Target="../drawings/vmlDrawing55.vml"/><Relationship Id="rId6" Type="http://schemas.openxmlformats.org/officeDocument/2006/relationships/tags" Target="../tags/tag80.xml"/><Relationship Id="rId11" Type="http://schemas.openxmlformats.org/officeDocument/2006/relationships/tags" Target="../tags/tag85.xml"/><Relationship Id="rId24" Type="http://schemas.openxmlformats.org/officeDocument/2006/relationships/chart" Target="../charts/chart3.xml"/><Relationship Id="rId5" Type="http://schemas.openxmlformats.org/officeDocument/2006/relationships/tags" Target="../tags/tag79.xml"/><Relationship Id="rId15" Type="http://schemas.openxmlformats.org/officeDocument/2006/relationships/tags" Target="../tags/tag89.xml"/><Relationship Id="rId23" Type="http://schemas.openxmlformats.org/officeDocument/2006/relationships/image" Target="../media/image137.emf"/><Relationship Id="rId10" Type="http://schemas.openxmlformats.org/officeDocument/2006/relationships/tags" Target="../tags/tag84.xml"/><Relationship Id="rId19" Type="http://schemas.openxmlformats.org/officeDocument/2006/relationships/tags" Target="../tags/tag93.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oleObject" Target="../embeddings/oleObject55.bin"/></Relationships>
</file>

<file path=ppt/slides/_rels/slide65.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319.xml"/></Relationships>
</file>

<file path=ppt/slides/_rels/slide66.xml.rels><?xml version="1.0" encoding="UTF-8" standalone="yes"?>
<Relationships xmlns="http://schemas.openxmlformats.org/package/2006/relationships"><Relationship Id="rId3" Type="http://schemas.openxmlformats.org/officeDocument/2006/relationships/hyperlink" Target="https://www.fda.gov/media/156152/download" TargetMode="External"/><Relationship Id="rId2" Type="http://schemas.openxmlformats.org/officeDocument/2006/relationships/image" Target="../media/image140.png"/><Relationship Id="rId1" Type="http://schemas.openxmlformats.org/officeDocument/2006/relationships/slideLayout" Target="../slideLayouts/slideLayout319.xml"/></Relationships>
</file>

<file path=ppt/slides/_rels/slide67.xml.rels><?xml version="1.0" encoding="UTF-8" standalone="yes"?>
<Relationships xmlns="http://schemas.openxmlformats.org/package/2006/relationships"><Relationship Id="rId3" Type="http://schemas.openxmlformats.org/officeDocument/2006/relationships/hyperlink" Target="https://www.covid19treatmentguidelines.nih.gov/tables/management-of-nonhospitalized-adults-summary/" TargetMode="External"/><Relationship Id="rId2" Type="http://schemas.openxmlformats.org/officeDocument/2006/relationships/image" Target="../media/image141.png"/><Relationship Id="rId1" Type="http://schemas.openxmlformats.org/officeDocument/2006/relationships/slideLayout" Target="../slideLayouts/slideLayout253.xml"/></Relationships>
</file>

<file path=ppt/slides/_rels/slide68.xml.rels><?xml version="1.0" encoding="UTF-8" standalone="yes"?>
<Relationships xmlns="http://schemas.openxmlformats.org/package/2006/relationships"><Relationship Id="rId3" Type="http://schemas.openxmlformats.org/officeDocument/2006/relationships/hyperlink" Target="https://aspr.hhs.gov/COVID-19/Therapeutics/Documents/COVID-Therapeutics-Decision-Aid.pdf" TargetMode="External"/><Relationship Id="rId2" Type="http://schemas.openxmlformats.org/officeDocument/2006/relationships/image" Target="../media/image142.png"/><Relationship Id="rId1" Type="http://schemas.openxmlformats.org/officeDocument/2006/relationships/slideLayout" Target="../slideLayouts/slideLayout319.xml"/></Relationships>
</file>

<file path=ppt/slides/_rels/slide69.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31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0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19.xml"/></Relationships>
</file>

<file path=ppt/slides/_rels/slide71.xml.rels><?xml version="1.0" encoding="UTF-8" standalone="yes"?>
<Relationships xmlns="http://schemas.openxmlformats.org/package/2006/relationships"><Relationship Id="rId2" Type="http://schemas.openxmlformats.org/officeDocument/2006/relationships/hyperlink" Target="https://www.cdc.gov/flu/professionals/diagnosis/index.htm" TargetMode="External"/><Relationship Id="rId1" Type="http://schemas.openxmlformats.org/officeDocument/2006/relationships/slideLayout" Target="../slideLayouts/slideLayout3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www.dph.illinois.gov/siren" TargetMode="External"/><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infectioncontrol/projectfirstline/index.html" TargetMode="External"/><Relationship Id="rId2" Type="http://schemas.openxmlformats.org/officeDocument/2006/relationships/notesSlide" Target="../notesSlides/notesSlide8.xml"/><Relationship Id="rId1" Type="http://schemas.openxmlformats.org/officeDocument/2006/relationships/slideLayout" Target="../slideLayouts/slideLayout310.xml"/><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310.xml"/><Relationship Id="rId4" Type="http://schemas.openxmlformats.org/officeDocument/2006/relationships/hyperlink" Target="https://www.cdc.gov/infectioncontrol/projectfirstline/healthcare/educational-material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noGrp="1"/>
          </p:cNvSpPr>
          <p:nvPr>
            <p:ph type="ctrTitle"/>
          </p:nvPr>
        </p:nvSpPr>
        <p:spPr>
          <a:xfrm>
            <a:off x="933061" y="2571751"/>
            <a:ext cx="10310327" cy="1872764"/>
          </a:xfrm>
          <a:prstGeom prst="rect">
            <a:avLst/>
          </a:prstGeom>
        </p:spPr>
        <p:txBody>
          <a:bodyPr>
            <a:normAutofit/>
          </a:bodyPr>
          <a:lstStyle/>
          <a:p>
            <a:pPr defTabSz="672083">
              <a:defRPr sz="3136"/>
            </a:pPr>
            <a:r>
              <a:rPr lang="en-US" sz="2800" dirty="0"/>
              <a:t>COVID-19 and HAI Updates and Q&amp;A Webinars for Long-Term Care and Congregate Residential Settings </a:t>
            </a:r>
          </a:p>
        </p:txBody>
      </p:sp>
      <p:sp>
        <p:nvSpPr>
          <p:cNvPr id="105" name="Subtitle 2"/>
          <p:cNvSpPr txBox="1">
            <a:spLocks noGrp="1"/>
          </p:cNvSpPr>
          <p:nvPr>
            <p:ph type="subTitle" sz="quarter" idx="1"/>
          </p:nvPr>
        </p:nvSpPr>
        <p:spPr>
          <a:xfrm>
            <a:off x="3695700" y="4286250"/>
            <a:ext cx="4800600" cy="800100"/>
          </a:xfrm>
          <a:prstGeom prst="rect">
            <a:avLst/>
          </a:prstGeom>
        </p:spPr>
        <p:txBody>
          <a:bodyPr/>
          <a:lstStyle/>
          <a:p>
            <a:pPr>
              <a:defRPr sz="1800">
                <a:solidFill>
                  <a:srgbClr val="000000"/>
                </a:solidFill>
              </a:defRPr>
            </a:pPr>
            <a:endParaRPr dirty="0"/>
          </a:p>
          <a:p>
            <a:pPr>
              <a:spcBef>
                <a:spcPts val="300"/>
              </a:spcBef>
              <a:defRPr sz="1900">
                <a:solidFill>
                  <a:srgbClr val="000000"/>
                </a:solidFill>
              </a:defRPr>
            </a:pPr>
            <a:r>
              <a:rPr lang="en-US" sz="2400" dirty="0"/>
              <a:t>December 9</a:t>
            </a:r>
            <a:r>
              <a:rPr lang="en-US" sz="2400" baseline="30000" dirty="0"/>
              <a:t>th</a:t>
            </a:r>
            <a:r>
              <a:rPr lang="en-US" sz="2400" dirty="0"/>
              <a:t>, 2022</a:t>
            </a:r>
            <a:endParaRPr sz="2400" dirty="0"/>
          </a:p>
        </p:txBody>
      </p:sp>
      <p:sp>
        <p:nvSpPr>
          <p:cNvPr id="3" name="Slide Number Placeholder 2">
            <a:extLst>
              <a:ext uri="{FF2B5EF4-FFF2-40B4-BE49-F238E27FC236}">
                <a16:creationId xmlns:a16="http://schemas.microsoft.com/office/drawing/2014/main" id="{53F13F69-4BF0-32E7-4653-3544879B79E0}"/>
              </a:ext>
            </a:extLst>
          </p:cNvPr>
          <p:cNvSpPr>
            <a:spLocks noGrp="1"/>
          </p:cNvSpPr>
          <p:nvPr>
            <p:ph type="sldNum" sz="quarter" idx="2"/>
          </p:nvPr>
        </p:nvSpPr>
        <p:spPr/>
        <p:txBody>
          <a:bodyPr/>
          <a:lstStyle/>
          <a:p>
            <a:fld id="{86CB4B4D-7CA3-9044-876B-883B54F8677D}" type="slidenum">
              <a:rPr lang="en-US" smtClean="0"/>
              <a:t>1</a:t>
            </a:fld>
            <a:endParaRPr lang="en-US" dirty="0"/>
          </a:p>
        </p:txBody>
      </p:sp>
    </p:spTree>
    <p:extLst>
      <p:ext uri="{BB962C8B-B14F-4D97-AF65-F5344CB8AC3E}">
        <p14:creationId xmlns:p14="http://schemas.microsoft.com/office/powerpoint/2010/main" val="13257747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511320-577E-469D-B136-D5FFE255719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Videos and Social Media</a:t>
            </a:r>
          </a:p>
        </p:txBody>
      </p:sp>
      <p:pic>
        <p:nvPicPr>
          <p:cNvPr id="5" name="Content Placeholder 4">
            <a:extLst>
              <a:ext uri="{FF2B5EF4-FFF2-40B4-BE49-F238E27FC236}">
                <a16:creationId xmlns:a16="http://schemas.microsoft.com/office/drawing/2014/main" id="{98C1482F-9358-1463-7197-089355BC1020}"/>
              </a:ext>
            </a:extLst>
          </p:cNvPr>
          <p:cNvPicPr>
            <a:picLocks noChangeAspect="1"/>
          </p:cNvPicPr>
          <p:nvPr/>
        </p:nvPicPr>
        <p:blipFill rotWithShape="1">
          <a:blip r:embed="rId3"/>
          <a:srcRect t="13772"/>
          <a:stretch/>
        </p:blipFill>
        <p:spPr>
          <a:xfrm>
            <a:off x="4777316" y="1023313"/>
            <a:ext cx="6780700" cy="4809044"/>
          </a:xfrm>
          <a:prstGeom prst="rect">
            <a:avLst/>
          </a:prstGeom>
        </p:spPr>
      </p:pic>
      <p:sp>
        <p:nvSpPr>
          <p:cNvPr id="4" name="TextBox 3">
            <a:extLst>
              <a:ext uri="{FF2B5EF4-FFF2-40B4-BE49-F238E27FC236}">
                <a16:creationId xmlns:a16="http://schemas.microsoft.com/office/drawing/2014/main" id="{58A2A986-5A88-AB24-F26D-982B22DEE33C}"/>
              </a:ext>
            </a:extLst>
          </p:cNvPr>
          <p:cNvSpPr txBox="1"/>
          <p:nvPr/>
        </p:nvSpPr>
        <p:spPr>
          <a:xfrm>
            <a:off x="441063" y="4994938"/>
            <a:ext cx="4561242"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https://www.cdc.gov/infectioncontrol/projectfirstline/healthcare/videos-graphics.html</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https://www.cdc.gov/infectioncontrol/projectfirstline/resources/videos.html</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253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3A61D8D-D2FE-5F68-2CED-1B6ECFF0321E}"/>
              </a:ext>
            </a:extLst>
          </p:cNvPr>
          <p:cNvPicPr>
            <a:picLocks noGrp="1" noChangeAspect="1"/>
          </p:cNvPicPr>
          <p:nvPr>
            <p:ph sz="half" idx="2"/>
          </p:nvPr>
        </p:nvPicPr>
        <p:blipFill>
          <a:blip r:embed="rId3"/>
          <a:stretch>
            <a:fillRect/>
          </a:stretch>
        </p:blipFill>
        <p:spPr>
          <a:xfrm>
            <a:off x="788550" y="598715"/>
            <a:ext cx="10832614" cy="4626429"/>
          </a:xfrm>
        </p:spPr>
      </p:pic>
      <p:sp>
        <p:nvSpPr>
          <p:cNvPr id="8" name="TextBox 7">
            <a:extLst>
              <a:ext uri="{FF2B5EF4-FFF2-40B4-BE49-F238E27FC236}">
                <a16:creationId xmlns:a16="http://schemas.microsoft.com/office/drawing/2014/main" id="{7EB373D8-BE32-BB68-128B-347063DA1B74}"/>
              </a:ext>
            </a:extLst>
          </p:cNvPr>
          <p:cNvSpPr txBox="1"/>
          <p:nvPr/>
        </p:nvSpPr>
        <p:spPr>
          <a:xfrm>
            <a:off x="788550" y="5225144"/>
            <a:ext cx="961208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https://www.cdc.gov/infectioncontrol/projectfirstline/healthcare/educational-materials.html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Arrow: Right 8">
            <a:extLst>
              <a:ext uri="{FF2B5EF4-FFF2-40B4-BE49-F238E27FC236}">
                <a16:creationId xmlns:a16="http://schemas.microsoft.com/office/drawing/2014/main" id="{4261B9EA-E579-BDCF-0FE6-450485CE8A75}"/>
              </a:ext>
            </a:extLst>
          </p:cNvPr>
          <p:cNvSpPr/>
          <p:nvPr/>
        </p:nvSpPr>
        <p:spPr>
          <a:xfrm>
            <a:off x="5227983" y="1632856"/>
            <a:ext cx="1684444" cy="8273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5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C54432-9C2B-0C90-F8BE-33B4C9AD96B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Interactive Resources </a:t>
            </a:r>
          </a:p>
        </p:txBody>
      </p:sp>
      <p:pic>
        <p:nvPicPr>
          <p:cNvPr id="5" name="Picture 4">
            <a:extLst>
              <a:ext uri="{FF2B5EF4-FFF2-40B4-BE49-F238E27FC236}">
                <a16:creationId xmlns:a16="http://schemas.microsoft.com/office/drawing/2014/main" id="{DEC73263-4203-0AE6-BD4A-F5ED0AA7044C}"/>
              </a:ext>
            </a:extLst>
          </p:cNvPr>
          <p:cNvPicPr>
            <a:picLocks noChangeAspect="1"/>
          </p:cNvPicPr>
          <p:nvPr/>
        </p:nvPicPr>
        <p:blipFill>
          <a:blip r:embed="rId3"/>
          <a:stretch>
            <a:fillRect/>
          </a:stretch>
        </p:blipFill>
        <p:spPr>
          <a:xfrm>
            <a:off x="5315714" y="456524"/>
            <a:ext cx="5682387" cy="5568739"/>
          </a:xfrm>
          <a:prstGeom prst="rect">
            <a:avLst/>
          </a:prstGeom>
        </p:spPr>
      </p:pic>
      <p:sp>
        <p:nvSpPr>
          <p:cNvPr id="3" name="TextBox 2">
            <a:extLst>
              <a:ext uri="{FF2B5EF4-FFF2-40B4-BE49-F238E27FC236}">
                <a16:creationId xmlns:a16="http://schemas.microsoft.com/office/drawing/2014/main" id="{AA9B895E-280D-90C7-F18E-B7004FDA2593}"/>
              </a:ext>
            </a:extLst>
          </p:cNvPr>
          <p:cNvSpPr txBox="1"/>
          <p:nvPr/>
        </p:nvSpPr>
        <p:spPr>
          <a:xfrm>
            <a:off x="641425" y="4977850"/>
            <a:ext cx="40273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https://www.cdc.gov/infectioncontrol/projectfirstline/healthcare/interactive.html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14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3A61D8D-D2FE-5F68-2CED-1B6ECFF0321E}"/>
              </a:ext>
            </a:extLst>
          </p:cNvPr>
          <p:cNvPicPr>
            <a:picLocks noGrp="1" noChangeAspect="1"/>
          </p:cNvPicPr>
          <p:nvPr>
            <p:ph sz="half" idx="2"/>
          </p:nvPr>
        </p:nvPicPr>
        <p:blipFill>
          <a:blip r:embed="rId3"/>
          <a:stretch>
            <a:fillRect/>
          </a:stretch>
        </p:blipFill>
        <p:spPr>
          <a:xfrm>
            <a:off x="788550" y="598715"/>
            <a:ext cx="10832614" cy="4626429"/>
          </a:xfrm>
        </p:spPr>
      </p:pic>
      <p:sp>
        <p:nvSpPr>
          <p:cNvPr id="8" name="TextBox 7">
            <a:extLst>
              <a:ext uri="{FF2B5EF4-FFF2-40B4-BE49-F238E27FC236}">
                <a16:creationId xmlns:a16="http://schemas.microsoft.com/office/drawing/2014/main" id="{7EB373D8-BE32-BB68-128B-347063DA1B74}"/>
              </a:ext>
            </a:extLst>
          </p:cNvPr>
          <p:cNvSpPr txBox="1"/>
          <p:nvPr/>
        </p:nvSpPr>
        <p:spPr>
          <a:xfrm>
            <a:off x="788550" y="5225144"/>
            <a:ext cx="961208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https://www.cdc.gov/infectioncontrol/projectfirstline/healthcare/educational-materials.html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Arrow: Right 8">
            <a:extLst>
              <a:ext uri="{FF2B5EF4-FFF2-40B4-BE49-F238E27FC236}">
                <a16:creationId xmlns:a16="http://schemas.microsoft.com/office/drawing/2014/main" id="{4261B9EA-E579-BDCF-0FE6-450485CE8A75}"/>
              </a:ext>
            </a:extLst>
          </p:cNvPr>
          <p:cNvSpPr/>
          <p:nvPr/>
        </p:nvSpPr>
        <p:spPr>
          <a:xfrm rot="10800000">
            <a:off x="4914235" y="3668484"/>
            <a:ext cx="1360716" cy="8273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7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18A198-B0B5-A22A-8CA6-3B3341A5DA2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Print Materials and Job Aids</a:t>
            </a:r>
          </a:p>
        </p:txBody>
      </p:sp>
      <p:pic>
        <p:nvPicPr>
          <p:cNvPr id="5" name="Content Placeholder 4">
            <a:extLst>
              <a:ext uri="{FF2B5EF4-FFF2-40B4-BE49-F238E27FC236}">
                <a16:creationId xmlns:a16="http://schemas.microsoft.com/office/drawing/2014/main" id="{740A4871-98DB-C7C9-6A88-27368E065D67}"/>
              </a:ext>
            </a:extLst>
          </p:cNvPr>
          <p:cNvPicPr>
            <a:picLocks noChangeAspect="1"/>
          </p:cNvPicPr>
          <p:nvPr/>
        </p:nvPicPr>
        <p:blipFill rotWithShape="1">
          <a:blip r:embed="rId3"/>
          <a:srcRect r="2" b="943"/>
          <a:stretch/>
        </p:blipFill>
        <p:spPr>
          <a:xfrm>
            <a:off x="4777316" y="791456"/>
            <a:ext cx="6780700" cy="5272759"/>
          </a:xfrm>
          <a:prstGeom prst="rect">
            <a:avLst/>
          </a:prstGeom>
        </p:spPr>
      </p:pic>
      <p:sp>
        <p:nvSpPr>
          <p:cNvPr id="4" name="TextBox 3">
            <a:extLst>
              <a:ext uri="{FF2B5EF4-FFF2-40B4-BE49-F238E27FC236}">
                <a16:creationId xmlns:a16="http://schemas.microsoft.com/office/drawing/2014/main" id="{E2B8DD39-EAB5-021E-DFE5-6C37115E12AC}"/>
              </a:ext>
            </a:extLst>
          </p:cNvPr>
          <p:cNvSpPr txBox="1"/>
          <p:nvPr/>
        </p:nvSpPr>
        <p:spPr>
          <a:xfrm>
            <a:off x="633984" y="5055659"/>
            <a:ext cx="33463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https://www.cdc.gov/infectioncontrol/projectfirstline/healthcare/print.html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491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3A61D8D-D2FE-5F68-2CED-1B6ECFF0321E}"/>
              </a:ext>
            </a:extLst>
          </p:cNvPr>
          <p:cNvPicPr>
            <a:picLocks noGrp="1" noChangeAspect="1"/>
          </p:cNvPicPr>
          <p:nvPr>
            <p:ph sz="half" idx="2"/>
          </p:nvPr>
        </p:nvPicPr>
        <p:blipFill>
          <a:blip r:embed="rId3"/>
          <a:stretch>
            <a:fillRect/>
          </a:stretch>
        </p:blipFill>
        <p:spPr>
          <a:xfrm>
            <a:off x="788550" y="598715"/>
            <a:ext cx="10832614" cy="4626429"/>
          </a:xfrm>
        </p:spPr>
      </p:pic>
      <p:sp>
        <p:nvSpPr>
          <p:cNvPr id="8" name="TextBox 7">
            <a:extLst>
              <a:ext uri="{FF2B5EF4-FFF2-40B4-BE49-F238E27FC236}">
                <a16:creationId xmlns:a16="http://schemas.microsoft.com/office/drawing/2014/main" id="{7EB373D8-BE32-BB68-128B-347063DA1B74}"/>
              </a:ext>
            </a:extLst>
          </p:cNvPr>
          <p:cNvSpPr txBox="1"/>
          <p:nvPr/>
        </p:nvSpPr>
        <p:spPr>
          <a:xfrm>
            <a:off x="788550" y="5225144"/>
            <a:ext cx="961208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https://www.cdc.gov/infectioncontrol/projectfirstline/healthcare/educational-materials.html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Arrow: Right 8">
            <a:extLst>
              <a:ext uri="{FF2B5EF4-FFF2-40B4-BE49-F238E27FC236}">
                <a16:creationId xmlns:a16="http://schemas.microsoft.com/office/drawing/2014/main" id="{4261B9EA-E579-BDCF-0FE6-450485CE8A75}"/>
              </a:ext>
            </a:extLst>
          </p:cNvPr>
          <p:cNvSpPr/>
          <p:nvPr/>
        </p:nvSpPr>
        <p:spPr>
          <a:xfrm>
            <a:off x="4735286" y="3897085"/>
            <a:ext cx="1730827" cy="8273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3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66BB896-5F93-61BC-087E-CD0B54B1756E}"/>
              </a:ext>
            </a:extLst>
          </p:cNvPr>
          <p:cNvPicPr>
            <a:picLocks noGrp="1" noChangeAspect="1"/>
          </p:cNvPicPr>
          <p:nvPr>
            <p:ph sz="half" idx="2"/>
          </p:nvPr>
        </p:nvPicPr>
        <p:blipFill>
          <a:blip r:embed="rId3"/>
          <a:stretch>
            <a:fillRect/>
          </a:stretch>
        </p:blipFill>
        <p:spPr>
          <a:xfrm>
            <a:off x="4038600" y="3078163"/>
            <a:ext cx="7186613" cy="2624138"/>
          </a:xfrm>
        </p:spPr>
      </p:pic>
      <p:sp>
        <p:nvSpPr>
          <p:cNvPr id="2" name="Title 1">
            <a:extLst>
              <a:ext uri="{FF2B5EF4-FFF2-40B4-BE49-F238E27FC236}">
                <a16:creationId xmlns:a16="http://schemas.microsoft.com/office/drawing/2014/main" id="{C30A8132-9BEF-2DD6-158A-436907341BD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General Infection Control Training Toolkits</a:t>
            </a:r>
          </a:p>
        </p:txBody>
      </p:sp>
      <p:pic>
        <p:nvPicPr>
          <p:cNvPr id="6" name="Content Placeholder 5">
            <a:extLst>
              <a:ext uri="{FF2B5EF4-FFF2-40B4-BE49-F238E27FC236}">
                <a16:creationId xmlns:a16="http://schemas.microsoft.com/office/drawing/2014/main" id="{29BF8C49-4A33-1BDE-A225-51E2EFEAD179}"/>
              </a:ext>
            </a:extLst>
          </p:cNvPr>
          <p:cNvPicPr>
            <a:picLocks noGrp="1" noChangeAspect="1"/>
          </p:cNvPicPr>
          <p:nvPr>
            <p:ph sz="half" idx="1"/>
          </p:nvPr>
        </p:nvPicPr>
        <p:blipFill>
          <a:blip r:embed="rId4"/>
          <a:stretch>
            <a:fillRect/>
          </a:stretch>
        </p:blipFill>
        <p:spPr>
          <a:xfrm>
            <a:off x="4038600" y="1149350"/>
            <a:ext cx="7186613" cy="1873250"/>
          </a:xfrm>
        </p:spPr>
      </p:pic>
    </p:spTree>
    <p:extLst>
      <p:ext uri="{BB962C8B-B14F-4D97-AF65-F5344CB8AC3E}">
        <p14:creationId xmlns:p14="http://schemas.microsoft.com/office/powerpoint/2010/main" val="4060578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ecognize Infection Risks in Healthcare">
            <a:hlinkClick r:id="" action="ppaction://media"/>
            <a:extLst>
              <a:ext uri="{FF2B5EF4-FFF2-40B4-BE49-F238E27FC236}">
                <a16:creationId xmlns:a16="http://schemas.microsoft.com/office/drawing/2014/main" id="{58544DAB-E57B-5DFC-8810-956BEB5679D2}"/>
              </a:ext>
            </a:extLst>
          </p:cNvPr>
          <p:cNvPicPr>
            <a:picLocks noGrp="1" noRot="1" noChangeAspect="1"/>
          </p:cNvPicPr>
          <p:nvPr>
            <p:ph idx="1"/>
            <a:videoFile r:link="rId1"/>
          </p:nvPr>
        </p:nvPicPr>
        <p:blipFill>
          <a:blip r:embed="rId4"/>
          <a:stretch>
            <a:fillRect/>
          </a:stretch>
        </p:blipFill>
        <p:spPr>
          <a:xfrm>
            <a:off x="992684" y="63834"/>
            <a:ext cx="10206632" cy="5766375"/>
          </a:xfrm>
          <a:prstGeom prst="rect">
            <a:avLst/>
          </a:prstGeom>
        </p:spPr>
      </p:pic>
      <p:sp>
        <p:nvSpPr>
          <p:cNvPr id="3" name="TextBox 2">
            <a:extLst>
              <a:ext uri="{FF2B5EF4-FFF2-40B4-BE49-F238E27FC236}">
                <a16:creationId xmlns:a16="http://schemas.microsoft.com/office/drawing/2014/main" id="{DFC6F333-3341-D70C-19BD-F5B7BD518AD5}"/>
              </a:ext>
            </a:extLst>
          </p:cNvPr>
          <p:cNvSpPr txBox="1"/>
          <p:nvPr/>
        </p:nvSpPr>
        <p:spPr>
          <a:xfrm>
            <a:off x="6203576" y="5937786"/>
            <a:ext cx="5109883"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https://www.youtube.com/watch?v=DTaelg1Ogb0&amp;feature=youtu.be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225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A69033-C66D-68D7-7DA0-7C3BBA19D900}"/>
              </a:ext>
            </a:extLst>
          </p:cNvPr>
          <p:cNvSpPr>
            <a:spLocks noGrp="1"/>
          </p:cNvSpPr>
          <p:nvPr>
            <p:ph sz="half" idx="1"/>
          </p:nvPr>
        </p:nvSpPr>
        <p:spPr>
          <a:xfrm>
            <a:off x="3907972" y="5593443"/>
            <a:ext cx="5410200" cy="373289"/>
          </a:xfrm>
        </p:spPr>
        <p:txBody>
          <a:bodyPr>
            <a:normAutofit fontScale="92500"/>
          </a:bodyPr>
          <a:lstStyle/>
          <a:p>
            <a:pPr marL="0" indent="0">
              <a:buNone/>
            </a:pPr>
            <a:r>
              <a:rPr lang="en-US" sz="1600" dirty="0">
                <a:hlinkClick r:id="rId3"/>
              </a:rPr>
              <a:t>https://www.cdc.gov/infectioncontrol/projectfirstline/index.html</a:t>
            </a:r>
            <a:r>
              <a:rPr lang="en-US" sz="1600" dirty="0"/>
              <a:t> </a:t>
            </a:r>
          </a:p>
        </p:txBody>
      </p:sp>
      <p:pic>
        <p:nvPicPr>
          <p:cNvPr id="12" name="Content Placeholder 11">
            <a:extLst>
              <a:ext uri="{FF2B5EF4-FFF2-40B4-BE49-F238E27FC236}">
                <a16:creationId xmlns:a16="http://schemas.microsoft.com/office/drawing/2014/main" id="{49A1FF83-9EE2-5753-4CA9-7CC00DB20975}"/>
              </a:ext>
            </a:extLst>
          </p:cNvPr>
          <p:cNvPicPr>
            <a:picLocks noGrp="1" noChangeAspect="1"/>
          </p:cNvPicPr>
          <p:nvPr>
            <p:ph sz="half" idx="2"/>
          </p:nvPr>
        </p:nvPicPr>
        <p:blipFill>
          <a:blip r:embed="rId4"/>
          <a:stretch>
            <a:fillRect/>
          </a:stretch>
        </p:blipFill>
        <p:spPr>
          <a:xfrm>
            <a:off x="603584" y="225426"/>
            <a:ext cx="11145342" cy="5203371"/>
          </a:xfrm>
        </p:spPr>
      </p:pic>
      <p:sp>
        <p:nvSpPr>
          <p:cNvPr id="13" name="Arrow: Left 12">
            <a:extLst>
              <a:ext uri="{FF2B5EF4-FFF2-40B4-BE49-F238E27FC236}">
                <a16:creationId xmlns:a16="http://schemas.microsoft.com/office/drawing/2014/main" id="{07919F8B-FBC2-A030-C4E8-70A14CCDE1FE}"/>
              </a:ext>
            </a:extLst>
          </p:cNvPr>
          <p:cNvSpPr/>
          <p:nvPr/>
        </p:nvSpPr>
        <p:spPr>
          <a:xfrm>
            <a:off x="7565335" y="3701617"/>
            <a:ext cx="2367642" cy="137160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24ED135-D629-8229-10EA-BDD4A5F7ECFF}"/>
              </a:ext>
            </a:extLst>
          </p:cNvPr>
          <p:cNvPicPr>
            <a:picLocks noGrp="1" noChangeAspect="1"/>
          </p:cNvPicPr>
          <p:nvPr>
            <p:ph sz="half" idx="1"/>
          </p:nvPr>
        </p:nvPicPr>
        <p:blipFill>
          <a:blip r:embed="rId3"/>
          <a:stretch>
            <a:fillRect/>
          </a:stretch>
        </p:blipFill>
        <p:spPr>
          <a:xfrm>
            <a:off x="1208315" y="264863"/>
            <a:ext cx="9982200" cy="4924447"/>
          </a:xfrm>
        </p:spPr>
      </p:pic>
      <p:sp>
        <p:nvSpPr>
          <p:cNvPr id="4" name="Content Placeholder 3">
            <a:extLst>
              <a:ext uri="{FF2B5EF4-FFF2-40B4-BE49-F238E27FC236}">
                <a16:creationId xmlns:a16="http://schemas.microsoft.com/office/drawing/2014/main" id="{D1360B72-4F39-5E24-BF45-45EC2EDC4ED4}"/>
              </a:ext>
            </a:extLst>
          </p:cNvPr>
          <p:cNvSpPr>
            <a:spLocks noGrp="1"/>
          </p:cNvSpPr>
          <p:nvPr>
            <p:ph sz="half" idx="2"/>
          </p:nvPr>
        </p:nvSpPr>
        <p:spPr>
          <a:xfrm>
            <a:off x="1208315" y="5396138"/>
            <a:ext cx="10580914" cy="340633"/>
          </a:xfrm>
        </p:spPr>
        <p:txBody>
          <a:bodyPr>
            <a:normAutofit fontScale="92500" lnSpcReduction="10000"/>
          </a:bodyPr>
          <a:lstStyle/>
          <a:p>
            <a:r>
              <a:rPr lang="en-US" sz="2000" dirty="0">
                <a:hlinkClick r:id="rId4"/>
              </a:rPr>
              <a:t>https://www.cdc.gov/infectioncontrol/projectfirstline/resources.html</a:t>
            </a:r>
            <a:r>
              <a:rPr lang="en-US" sz="2000" dirty="0"/>
              <a:t> </a:t>
            </a:r>
          </a:p>
        </p:txBody>
      </p:sp>
      <p:sp>
        <p:nvSpPr>
          <p:cNvPr id="8" name="Arrow: Left 7">
            <a:extLst>
              <a:ext uri="{FF2B5EF4-FFF2-40B4-BE49-F238E27FC236}">
                <a16:creationId xmlns:a16="http://schemas.microsoft.com/office/drawing/2014/main" id="{754879FF-1A46-7C4A-654F-BE4A2A3F325D}"/>
              </a:ext>
            </a:extLst>
          </p:cNvPr>
          <p:cNvSpPr/>
          <p:nvPr/>
        </p:nvSpPr>
        <p:spPr>
          <a:xfrm>
            <a:off x="3225351" y="2564583"/>
            <a:ext cx="1667435" cy="122637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51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
          <p:cNvSpPr txBox="1">
            <a:spLocks noGrp="1"/>
          </p:cNvSpPr>
          <p:nvPr>
            <p:ph type="title"/>
          </p:nvPr>
        </p:nvSpPr>
        <p:spPr>
          <a:xfrm>
            <a:off x="609600" y="76200"/>
            <a:ext cx="10972800" cy="1143000"/>
          </a:xfrm>
          <a:prstGeom prst="rect">
            <a:avLst/>
          </a:prstGeom>
        </p:spPr>
        <p:txBody>
          <a:bodyPr>
            <a:normAutofit/>
          </a:bodyPr>
          <a:lstStyle/>
          <a:p>
            <a:r>
              <a:rPr dirty="0"/>
              <a:t>Housekeeping</a:t>
            </a:r>
          </a:p>
        </p:txBody>
      </p:sp>
      <p:sp>
        <p:nvSpPr>
          <p:cNvPr id="108" name="Content Placeholder 2"/>
          <p:cNvSpPr txBox="1">
            <a:spLocks noGrp="1"/>
          </p:cNvSpPr>
          <p:nvPr>
            <p:ph type="body" idx="1"/>
          </p:nvPr>
        </p:nvSpPr>
        <p:spPr>
          <a:xfrm>
            <a:off x="609600" y="1557495"/>
            <a:ext cx="10549812" cy="4461468"/>
          </a:xfrm>
          <a:prstGeom prst="rect">
            <a:avLst/>
          </a:prstGeom>
        </p:spPr>
        <p:txBody>
          <a:bodyPr>
            <a:normAutofit/>
          </a:bodyPr>
          <a:lstStyle/>
          <a:p>
            <a:r>
              <a:rPr sz="2800" dirty="0"/>
              <a:t>All attendees in listen-only mode</a:t>
            </a:r>
          </a:p>
          <a:p>
            <a:pPr marL="0" indent="0">
              <a:buSzTx/>
              <a:buNone/>
            </a:pPr>
            <a:endParaRPr sz="2800" dirty="0"/>
          </a:p>
          <a:p>
            <a:r>
              <a:rPr sz="2800" dirty="0"/>
              <a:t>Submit questions via Q&amp;A pod to </a:t>
            </a:r>
            <a:r>
              <a:rPr sz="2800" b="1" dirty="0"/>
              <a:t>All Panelists</a:t>
            </a:r>
            <a:endParaRPr lang="en-US" sz="2800" dirty="0"/>
          </a:p>
          <a:p>
            <a:pPr marL="0" lvl="1" indent="342900">
              <a:spcBef>
                <a:spcPts val="375"/>
              </a:spcBef>
              <a:buSzTx/>
              <a:buNone/>
              <a:defRPr sz="2400"/>
            </a:pPr>
            <a:endParaRPr sz="3200" dirty="0"/>
          </a:p>
          <a:p>
            <a:r>
              <a:rPr sz="2800" dirty="0"/>
              <a:t>Slides and recording will be made available later</a:t>
            </a:r>
            <a:endParaRPr lang="en-US" sz="2800" dirty="0"/>
          </a:p>
          <a:p>
            <a:endParaRPr lang="en-US" dirty="0"/>
          </a:p>
          <a:p>
            <a:endParaRPr lang="en-US" sz="2800" dirty="0"/>
          </a:p>
          <a:p>
            <a:endParaRPr lang="en-US" sz="2400" dirty="0"/>
          </a:p>
          <a:p>
            <a:pPr marL="342900" lvl="1" indent="0">
              <a:buNone/>
            </a:pPr>
            <a:endParaRPr dirty="0"/>
          </a:p>
        </p:txBody>
      </p:sp>
      <p:sp>
        <p:nvSpPr>
          <p:cNvPr id="2" name="Slide Number Placeholder 1">
            <a:extLst>
              <a:ext uri="{FF2B5EF4-FFF2-40B4-BE49-F238E27FC236}">
                <a16:creationId xmlns:a16="http://schemas.microsoft.com/office/drawing/2014/main" id="{0296A72C-CBA6-F3BE-EF45-E622E666BB0E}"/>
              </a:ext>
            </a:extLst>
          </p:cNvPr>
          <p:cNvSpPr>
            <a:spLocks noGrp="1"/>
          </p:cNvSpPr>
          <p:nvPr>
            <p:ph type="sldNum" sz="quarter" idx="2"/>
          </p:nvPr>
        </p:nvSpPr>
        <p:spPr/>
        <p:txBody>
          <a:bodyPr/>
          <a:lstStyle/>
          <a:p>
            <a:fld id="{86CB4B4D-7CA3-9044-876B-883B54F8677D}" type="slidenum">
              <a:rPr lang="en-US" smtClean="0"/>
              <a:t>2</a:t>
            </a:fld>
            <a:endParaRPr lang="en-US"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20E10C8-DE0A-CC60-5792-34E346F37269}"/>
              </a:ext>
            </a:extLst>
          </p:cNvPr>
          <p:cNvPicPr>
            <a:picLocks noGrp="1" noChangeAspect="1"/>
          </p:cNvPicPr>
          <p:nvPr>
            <p:ph sz="half" idx="1"/>
          </p:nvPr>
        </p:nvPicPr>
        <p:blipFill rotWithShape="1">
          <a:blip r:embed="rId3"/>
          <a:srcRect t="596" b="9564"/>
          <a:stretch/>
        </p:blipFill>
        <p:spPr>
          <a:xfrm>
            <a:off x="565138" y="138665"/>
            <a:ext cx="11061723" cy="6314739"/>
          </a:xfrm>
        </p:spPr>
      </p:pic>
      <p:sp>
        <p:nvSpPr>
          <p:cNvPr id="13" name="TextBox 12">
            <a:extLst>
              <a:ext uri="{FF2B5EF4-FFF2-40B4-BE49-F238E27FC236}">
                <a16:creationId xmlns:a16="http://schemas.microsoft.com/office/drawing/2014/main" id="{883C6C0B-92CB-1B0F-7B97-7AE1E1EC7A91}"/>
              </a:ext>
            </a:extLst>
          </p:cNvPr>
          <p:cNvSpPr txBox="1"/>
          <p:nvPr/>
        </p:nvSpPr>
        <p:spPr>
          <a:xfrm>
            <a:off x="2943474" y="6453404"/>
            <a:ext cx="609420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https://www.cdc.gov/infectioncontrol/projectfirstline/resources/videos.html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50559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91255B-1C7D-B06D-15A4-BFD0D86E93AF}"/>
              </a:ext>
            </a:extLst>
          </p:cNvPr>
          <p:cNvPicPr>
            <a:picLocks noGrp="1" noChangeAspect="1"/>
          </p:cNvPicPr>
          <p:nvPr>
            <p:ph sz="half" idx="1"/>
          </p:nvPr>
        </p:nvPicPr>
        <p:blipFill>
          <a:blip r:embed="rId3"/>
          <a:stretch>
            <a:fillRect/>
          </a:stretch>
        </p:blipFill>
        <p:spPr>
          <a:xfrm>
            <a:off x="945775" y="381345"/>
            <a:ext cx="10543391" cy="5198602"/>
          </a:xfrm>
        </p:spPr>
      </p:pic>
      <p:sp>
        <p:nvSpPr>
          <p:cNvPr id="8" name="TextBox 7">
            <a:extLst>
              <a:ext uri="{FF2B5EF4-FFF2-40B4-BE49-F238E27FC236}">
                <a16:creationId xmlns:a16="http://schemas.microsoft.com/office/drawing/2014/main" id="{78354819-2DA7-CF0F-369C-426359DF2873}"/>
              </a:ext>
            </a:extLst>
          </p:cNvPr>
          <p:cNvSpPr txBox="1"/>
          <p:nvPr/>
        </p:nvSpPr>
        <p:spPr>
          <a:xfrm>
            <a:off x="4671509" y="5496721"/>
            <a:ext cx="609420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https://www.cdc.gov/infectioncontrol/projectfirstline/resources/videos.html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27017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24ED135-D629-8229-10EA-BDD4A5F7ECFF}"/>
              </a:ext>
            </a:extLst>
          </p:cNvPr>
          <p:cNvPicPr>
            <a:picLocks noGrp="1" noChangeAspect="1"/>
          </p:cNvPicPr>
          <p:nvPr>
            <p:ph sz="half" idx="1"/>
          </p:nvPr>
        </p:nvPicPr>
        <p:blipFill>
          <a:blip r:embed="rId3"/>
          <a:stretch>
            <a:fillRect/>
          </a:stretch>
        </p:blipFill>
        <p:spPr>
          <a:xfrm>
            <a:off x="1208315" y="264863"/>
            <a:ext cx="9982200" cy="4924447"/>
          </a:xfrm>
        </p:spPr>
      </p:pic>
      <p:sp>
        <p:nvSpPr>
          <p:cNvPr id="4" name="Content Placeholder 3">
            <a:extLst>
              <a:ext uri="{FF2B5EF4-FFF2-40B4-BE49-F238E27FC236}">
                <a16:creationId xmlns:a16="http://schemas.microsoft.com/office/drawing/2014/main" id="{D1360B72-4F39-5E24-BF45-45EC2EDC4ED4}"/>
              </a:ext>
            </a:extLst>
          </p:cNvPr>
          <p:cNvSpPr>
            <a:spLocks noGrp="1"/>
          </p:cNvSpPr>
          <p:nvPr>
            <p:ph sz="half" idx="2"/>
          </p:nvPr>
        </p:nvSpPr>
        <p:spPr>
          <a:xfrm>
            <a:off x="1208315" y="5396138"/>
            <a:ext cx="10580914" cy="340633"/>
          </a:xfrm>
        </p:spPr>
        <p:txBody>
          <a:bodyPr>
            <a:normAutofit fontScale="92500" lnSpcReduction="10000"/>
          </a:bodyPr>
          <a:lstStyle/>
          <a:p>
            <a:r>
              <a:rPr lang="en-US" sz="2000" dirty="0">
                <a:hlinkClick r:id="rId4"/>
              </a:rPr>
              <a:t>https://www.cdc.gov/infectioncontrol/projectfirstline/resources.html</a:t>
            </a:r>
            <a:r>
              <a:rPr lang="en-US" sz="2000" dirty="0"/>
              <a:t> </a:t>
            </a:r>
          </a:p>
        </p:txBody>
      </p:sp>
      <p:sp>
        <p:nvSpPr>
          <p:cNvPr id="8" name="Arrow: Left 7">
            <a:extLst>
              <a:ext uri="{FF2B5EF4-FFF2-40B4-BE49-F238E27FC236}">
                <a16:creationId xmlns:a16="http://schemas.microsoft.com/office/drawing/2014/main" id="{754879FF-1A46-7C4A-654F-BE4A2A3F325D}"/>
              </a:ext>
            </a:extLst>
          </p:cNvPr>
          <p:cNvSpPr/>
          <p:nvPr/>
        </p:nvSpPr>
        <p:spPr>
          <a:xfrm>
            <a:off x="5836537" y="2656490"/>
            <a:ext cx="1667435" cy="122637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89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5DC2A32E-3D3E-E636-7E99-4E7EA80C2D9D}"/>
              </a:ext>
            </a:extLst>
          </p:cNvPr>
          <p:cNvPicPr>
            <a:picLocks noGrp="1" noChangeAspect="1"/>
          </p:cNvPicPr>
          <p:nvPr>
            <p:ph sz="half" idx="1"/>
          </p:nvPr>
        </p:nvPicPr>
        <p:blipFill>
          <a:blip r:embed="rId3"/>
          <a:stretch>
            <a:fillRect/>
          </a:stretch>
        </p:blipFill>
        <p:spPr>
          <a:xfrm>
            <a:off x="879475" y="1883229"/>
            <a:ext cx="6792913" cy="3741285"/>
          </a:xfrm>
        </p:spPr>
      </p:pic>
      <p:pic>
        <p:nvPicPr>
          <p:cNvPr id="8" name="Content Placeholder 7">
            <a:extLst>
              <a:ext uri="{FF2B5EF4-FFF2-40B4-BE49-F238E27FC236}">
                <a16:creationId xmlns:a16="http://schemas.microsoft.com/office/drawing/2014/main" id="{CB239B27-B9BF-2B14-47E3-D398E3B0A020}"/>
              </a:ext>
            </a:extLst>
          </p:cNvPr>
          <p:cNvPicPr>
            <a:picLocks noGrp="1" noChangeAspect="1"/>
          </p:cNvPicPr>
          <p:nvPr>
            <p:ph sz="half" idx="2"/>
          </p:nvPr>
        </p:nvPicPr>
        <p:blipFill>
          <a:blip r:embed="rId4"/>
          <a:stretch>
            <a:fillRect/>
          </a:stretch>
        </p:blipFill>
        <p:spPr>
          <a:xfrm>
            <a:off x="7745413" y="1883230"/>
            <a:ext cx="3568700" cy="3741284"/>
          </a:xfrm>
        </p:spPr>
      </p:pic>
      <p:sp>
        <p:nvSpPr>
          <p:cNvPr id="2" name="Title 1">
            <a:extLst>
              <a:ext uri="{FF2B5EF4-FFF2-40B4-BE49-F238E27FC236}">
                <a16:creationId xmlns:a16="http://schemas.microsoft.com/office/drawing/2014/main" id="{CD9356CB-5733-FB3F-80C4-77EC3EAC854A}"/>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COVID-19 Training Toolkits</a:t>
            </a:r>
          </a:p>
        </p:txBody>
      </p:sp>
      <p:sp>
        <p:nvSpPr>
          <p:cNvPr id="10" name="TextBox 9">
            <a:extLst>
              <a:ext uri="{FF2B5EF4-FFF2-40B4-BE49-F238E27FC236}">
                <a16:creationId xmlns:a16="http://schemas.microsoft.com/office/drawing/2014/main" id="{2224D1DF-45F2-5DF1-FD54-BC6339DC5369}"/>
              </a:ext>
            </a:extLst>
          </p:cNvPr>
          <p:cNvSpPr txBox="1"/>
          <p:nvPr/>
        </p:nvSpPr>
        <p:spPr>
          <a:xfrm>
            <a:off x="877887" y="5362904"/>
            <a:ext cx="68675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https://www.cdc.gov/infectioncontrol/projectfirstline/resources/facilitator-toolkit.html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003295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DAD94-C0BA-11B0-7E55-116F47DC9CD0}"/>
              </a:ext>
            </a:extLst>
          </p:cNvPr>
          <p:cNvSpPr>
            <a:spLocks noGrp="1"/>
          </p:cNvSpPr>
          <p:nvPr>
            <p:ph type="title"/>
          </p:nvPr>
        </p:nvSpPr>
        <p:spPr>
          <a:xfrm>
            <a:off x="645064" y="525982"/>
            <a:ext cx="4282983" cy="1200361"/>
          </a:xfrm>
        </p:spPr>
        <p:txBody>
          <a:bodyPr anchor="b">
            <a:normAutofit/>
          </a:bodyPr>
          <a:lstStyle/>
          <a:p>
            <a:r>
              <a:rPr lang="en-US" sz="3600"/>
              <a:t>Hektoen’s Project Firstline Program	</a:t>
            </a:r>
          </a:p>
        </p:txBody>
      </p:sp>
      <p:sp>
        <p:nvSpPr>
          <p:cNvPr id="32" name="Rectangle 3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AFD277-C62E-29BE-0FA9-4F0E461ECF0C}"/>
              </a:ext>
            </a:extLst>
          </p:cNvPr>
          <p:cNvSpPr>
            <a:spLocks noGrp="1"/>
          </p:cNvSpPr>
          <p:nvPr>
            <p:ph idx="1"/>
          </p:nvPr>
        </p:nvSpPr>
        <p:spPr>
          <a:xfrm>
            <a:off x="645066" y="2031101"/>
            <a:ext cx="4282984" cy="3511943"/>
          </a:xfrm>
        </p:spPr>
        <p:txBody>
          <a:bodyPr anchor="ctr">
            <a:normAutofit/>
          </a:bodyPr>
          <a:lstStyle/>
          <a:p>
            <a:r>
              <a:rPr lang="en-US" sz="1800"/>
              <a:t>You pick the lesson!</a:t>
            </a:r>
          </a:p>
          <a:p>
            <a:pPr lvl="1"/>
            <a:r>
              <a:rPr lang="en-US" sz="1800"/>
              <a:t>Project Firstline offers </a:t>
            </a:r>
            <a:r>
              <a:rPr lang="en-US" sz="1800">
                <a:hlinkClick r:id="rId3"/>
              </a:rPr>
              <a:t>COVID-19 specific </a:t>
            </a:r>
            <a:r>
              <a:rPr lang="en-US" sz="1800"/>
              <a:t>&amp; </a:t>
            </a:r>
            <a:r>
              <a:rPr lang="en-US" sz="1800">
                <a:hlinkClick r:id="rId4"/>
              </a:rPr>
              <a:t>general infection control </a:t>
            </a:r>
            <a:r>
              <a:rPr lang="en-US" sz="1800"/>
              <a:t>curriculum</a:t>
            </a:r>
          </a:p>
          <a:p>
            <a:r>
              <a:rPr lang="en-US" sz="1800"/>
              <a:t>Request a Project Firstline training by completing a PFL request form</a:t>
            </a:r>
          </a:p>
          <a:p>
            <a:pPr lvl="1"/>
            <a:r>
              <a:rPr lang="en-US" sz="1800"/>
              <a:t>Request form included on attendee flash drives</a:t>
            </a:r>
          </a:p>
          <a:p>
            <a:pPr lvl="1"/>
            <a:r>
              <a:rPr lang="en-US" sz="1800"/>
              <a:t>Send to </a:t>
            </a:r>
            <a:r>
              <a:rPr lang="en-US" sz="1800">
                <a:hlinkClick r:id="rId5"/>
              </a:rPr>
              <a:t>Shannon.Calus@Hektoen.org</a:t>
            </a:r>
            <a:r>
              <a:rPr lang="en-US" sz="1800"/>
              <a:t> </a:t>
            </a:r>
          </a:p>
          <a:p>
            <a:r>
              <a:rPr lang="en-US" sz="1800"/>
              <a:t>Hektoen will provide an instructor and all required materials</a:t>
            </a:r>
          </a:p>
        </p:txBody>
      </p:sp>
      <p:sp>
        <p:nvSpPr>
          <p:cNvPr id="34" name="Rectangle 3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A5B3FCEF-692A-196E-7E9F-2A26C53CBD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5297" y="650494"/>
            <a:ext cx="4112899" cy="5324142"/>
          </a:xfrm>
          <a:prstGeom prst="rect">
            <a:avLst/>
          </a:prstGeom>
        </p:spPr>
      </p:pic>
    </p:spTree>
    <p:extLst>
      <p:ext uri="{BB962C8B-B14F-4D97-AF65-F5344CB8AC3E}">
        <p14:creationId xmlns:p14="http://schemas.microsoft.com/office/powerpoint/2010/main" val="3398421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3350-4E43-A8E0-1F9A-F90DD06924DE}"/>
              </a:ext>
            </a:extLst>
          </p:cNvPr>
          <p:cNvSpPr>
            <a:spLocks noGrp="1"/>
          </p:cNvSpPr>
          <p:nvPr>
            <p:ph type="title"/>
          </p:nvPr>
        </p:nvSpPr>
        <p:spPr>
          <a:xfrm>
            <a:off x="7410450" y="3485759"/>
            <a:ext cx="4781550" cy="2889114"/>
          </a:xfrm>
        </p:spPr>
        <p:txBody>
          <a:bodyPr vert="horz" lIns="91440" tIns="45720" rIns="91440" bIns="45720" rtlCol="0" anchor="b">
            <a:normAutofit fontScale="90000"/>
          </a:bodyPr>
          <a:lstStyle/>
          <a:p>
            <a:br>
              <a:rPr lang="en-US" sz="5400" dirty="0"/>
            </a:br>
            <a:r>
              <a:rPr lang="en-US" sz="5400" dirty="0"/>
              <a:t>Free!!!</a:t>
            </a:r>
            <a:br>
              <a:rPr lang="en-US" sz="5400" dirty="0"/>
            </a:br>
            <a:r>
              <a:rPr lang="en-US" sz="5400" dirty="0"/>
              <a:t>Non-regulatory!!! </a:t>
            </a:r>
            <a:br>
              <a:rPr lang="en-US" sz="5400" dirty="0"/>
            </a:br>
            <a:r>
              <a:rPr lang="en-US" sz="5400" dirty="0"/>
              <a:t>Infection Control Assessment and Response (ICAR)!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4" descr="Wood human figure">
            <a:extLst>
              <a:ext uri="{FF2B5EF4-FFF2-40B4-BE49-F238E27FC236}">
                <a16:creationId xmlns:a16="http://schemas.microsoft.com/office/drawing/2014/main" id="{5BF1940D-47CC-FDC2-2195-8800509D9375}"/>
              </a:ext>
            </a:extLst>
          </p:cNvPr>
          <p:cNvPicPr>
            <a:picLocks noChangeAspect="1"/>
          </p:cNvPicPr>
          <p:nvPr/>
        </p:nvPicPr>
        <p:blipFill rotWithShape="1">
          <a:blip r:embed="rId2"/>
          <a:srcRect r="3158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73407695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1BE883-46B4-412C-B6C3-88A2FF74B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197CB2-9C27-4885-9CB4-D1AA9753B8CD}"/>
              </a:ext>
            </a:extLst>
          </p:cNvPr>
          <p:cNvSpPr>
            <a:spLocks noGrp="1"/>
          </p:cNvSpPr>
          <p:nvPr>
            <p:ph type="title"/>
          </p:nvPr>
        </p:nvSpPr>
        <p:spPr>
          <a:xfrm>
            <a:off x="7950749" y="278944"/>
            <a:ext cx="3667039" cy="1676603"/>
          </a:xfrm>
        </p:spPr>
        <p:txBody>
          <a:bodyPr>
            <a:normAutofit fontScale="90000"/>
          </a:bodyPr>
          <a:lstStyle/>
          <a:p>
            <a:r>
              <a:rPr lang="en-US" sz="4000" b="1" dirty="0"/>
              <a:t>Comprehensive Infection Control Assessment and Response (ICAR)</a:t>
            </a:r>
          </a:p>
        </p:txBody>
      </p:sp>
      <p:sp>
        <p:nvSpPr>
          <p:cNvPr id="12" name="Rectangle 11">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1DDBAB-3754-4D1C-A5B5-7D4AC5B70480}"/>
              </a:ext>
            </a:extLst>
          </p:cNvPr>
          <p:cNvPicPr>
            <a:picLocks noChangeAspect="1"/>
          </p:cNvPicPr>
          <p:nvPr/>
        </p:nvPicPr>
        <p:blipFill rotWithShape="1">
          <a:blip r:embed="rId2"/>
          <a:srcRect r="-1" b="6569"/>
          <a:stretch/>
        </p:blipFill>
        <p:spPr>
          <a:xfrm>
            <a:off x="644652" y="722376"/>
            <a:ext cx="6263640" cy="5413248"/>
          </a:xfrm>
          <a:prstGeom prst="rect">
            <a:avLst/>
          </a:prstGeom>
          <a:effectLst/>
        </p:spPr>
      </p:pic>
      <p:sp>
        <p:nvSpPr>
          <p:cNvPr id="3" name="Content Placeholder 2">
            <a:extLst>
              <a:ext uri="{FF2B5EF4-FFF2-40B4-BE49-F238E27FC236}">
                <a16:creationId xmlns:a16="http://schemas.microsoft.com/office/drawing/2014/main" id="{E1B0A3D1-BE77-42E8-9D90-3568D4C830EA}"/>
              </a:ext>
            </a:extLst>
          </p:cNvPr>
          <p:cNvSpPr>
            <a:spLocks noGrp="1"/>
          </p:cNvSpPr>
          <p:nvPr>
            <p:ph idx="1"/>
          </p:nvPr>
        </p:nvSpPr>
        <p:spPr>
          <a:xfrm>
            <a:off x="8045752" y="2438400"/>
            <a:ext cx="4000474" cy="3860194"/>
          </a:xfrm>
        </p:spPr>
        <p:txBody>
          <a:bodyPr>
            <a:normAutofit/>
          </a:bodyPr>
          <a:lstStyle/>
          <a:p>
            <a:r>
              <a:rPr lang="en-US" sz="2400" dirty="0"/>
              <a:t>Newer versions of the original ICAR</a:t>
            </a:r>
          </a:p>
          <a:p>
            <a:r>
              <a:rPr lang="en-US" sz="2400" dirty="0"/>
              <a:t>Looks at the entire infection prevention and control program</a:t>
            </a:r>
          </a:p>
          <a:p>
            <a:r>
              <a:rPr lang="en-US" sz="2400" dirty="0"/>
              <a:t>Consultation free of charge, non-regulatory and interdisciplinary</a:t>
            </a:r>
          </a:p>
          <a:p>
            <a:r>
              <a:rPr lang="en-US" sz="2400" dirty="0"/>
              <a:t>Contact </a:t>
            </a:r>
            <a:r>
              <a:rPr lang="en-US" sz="2400" dirty="0">
                <a:hlinkClick r:id="rId3"/>
              </a:rPr>
              <a:t>Shannon.calus@hektoen.org</a:t>
            </a:r>
            <a:endParaRPr lang="en-US" sz="2400" dirty="0"/>
          </a:p>
        </p:txBody>
      </p:sp>
    </p:spTree>
    <p:extLst>
      <p:ext uri="{BB962C8B-B14F-4D97-AF65-F5344CB8AC3E}">
        <p14:creationId xmlns:p14="http://schemas.microsoft.com/office/powerpoint/2010/main" val="1864251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914400" y="2514600"/>
            <a:ext cx="10668000" cy="2305050"/>
          </a:xfrm>
        </p:spPr>
        <p:txBody>
          <a:bodyPr>
            <a:noAutofit/>
          </a:bodyPr>
          <a:lstStyle/>
          <a:p>
            <a:br>
              <a:rPr lang="en-US" sz="5400" b="1" dirty="0"/>
            </a:br>
            <a:br>
              <a:rPr lang="en-US" sz="5400" b="1" dirty="0"/>
            </a:br>
            <a:br>
              <a:rPr lang="en-US" sz="5400" b="1" dirty="0"/>
            </a:br>
            <a:br>
              <a:rPr lang="en-US" sz="5400" b="1" dirty="0"/>
            </a:br>
            <a:br>
              <a:rPr lang="en-US" sz="5400" b="1" dirty="0"/>
            </a:br>
            <a:br>
              <a:rPr lang="en-US" sz="5400" b="1" dirty="0"/>
            </a:br>
            <a:br>
              <a:rPr lang="en-US" sz="5400" b="1" dirty="0"/>
            </a:br>
            <a:br>
              <a:rPr lang="en-US" sz="5400" b="1" dirty="0"/>
            </a:br>
            <a:br>
              <a:rPr lang="en-US" sz="5400" b="1" dirty="0"/>
            </a:br>
            <a:br>
              <a:rPr lang="en-US" sz="5400" b="1" dirty="0"/>
            </a:br>
            <a:br>
              <a:rPr lang="en-US" sz="5400" b="1" dirty="0"/>
            </a:br>
            <a:r>
              <a:rPr lang="en-US" sz="5400" b="1" dirty="0">
                <a:solidFill>
                  <a:schemeClr val="accent6">
                    <a:lumMod val="75000"/>
                  </a:schemeClr>
                </a:solidFill>
              </a:rPr>
              <a:t>Project Firstline’s </a:t>
            </a:r>
            <a:br>
              <a:rPr lang="en-US" sz="5400" b="1" dirty="0">
                <a:solidFill>
                  <a:schemeClr val="accent6">
                    <a:lumMod val="75000"/>
                  </a:schemeClr>
                </a:solidFill>
              </a:rPr>
            </a:br>
            <a:r>
              <a:rPr lang="en-US" sz="5400" b="1" dirty="0">
                <a:solidFill>
                  <a:schemeClr val="accent6">
                    <a:lumMod val="75000"/>
                  </a:schemeClr>
                </a:solidFill>
              </a:rPr>
              <a:t>Illinois Landscape Assessment Results</a:t>
            </a:r>
          </a:p>
        </p:txBody>
      </p:sp>
      <p:sp>
        <p:nvSpPr>
          <p:cNvPr id="19" name="Subtitle 2"/>
          <p:cNvSpPr>
            <a:spLocks noGrp="1"/>
          </p:cNvSpPr>
          <p:nvPr>
            <p:ph type="subTitle" idx="1"/>
          </p:nvPr>
        </p:nvSpPr>
        <p:spPr>
          <a:xfrm>
            <a:off x="3048000" y="5715000"/>
            <a:ext cx="6400800" cy="762000"/>
          </a:xfrm>
        </p:spPr>
        <p:txBody>
          <a:bodyPr>
            <a:normAutofit/>
          </a:bodyPr>
          <a:lstStyle/>
          <a:p>
            <a:r>
              <a:rPr lang="en-US" b="1" dirty="0">
                <a:solidFill>
                  <a:schemeClr val="tx1"/>
                </a:solidFill>
              </a:rPr>
              <a:t>Jessica Ledesma MEd MPH</a:t>
            </a:r>
          </a:p>
          <a:p>
            <a:endParaRPr lang="en-US" sz="1800" dirty="0">
              <a:solidFill>
                <a:schemeClr val="tx1"/>
              </a:solidFill>
            </a:endParaRPr>
          </a:p>
          <a:p>
            <a:endParaRPr lang="en-US" sz="19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What is Project Firstline?</a:t>
            </a:r>
          </a:p>
        </p:txBody>
      </p:sp>
      <p:sp>
        <p:nvSpPr>
          <p:cNvPr id="10" name="Content Placeholder 3">
            <a:extLst>
              <a:ext uri="{FF2B5EF4-FFF2-40B4-BE49-F238E27FC236}">
                <a16:creationId xmlns:a16="http://schemas.microsoft.com/office/drawing/2014/main" id="{0C1D3286-46EB-49FD-BF32-809F9A0FA0AF}"/>
              </a:ext>
            </a:extLst>
          </p:cNvPr>
          <p:cNvSpPr>
            <a:spLocks noGrp="1"/>
          </p:cNvSpPr>
          <p:nvPr>
            <p:ph sz="half" idx="1"/>
          </p:nvPr>
        </p:nvSpPr>
        <p:spPr>
          <a:xfrm>
            <a:off x="533400" y="2705101"/>
            <a:ext cx="5384800" cy="2316166"/>
          </a:xfrm>
        </p:spPr>
        <p:txBody>
          <a:bodyPr>
            <a:normAutofit fontScale="92500" lnSpcReduction="10000"/>
          </a:bodyPr>
          <a:lstStyle/>
          <a:p>
            <a:pPr marL="0" indent="0">
              <a:buNone/>
            </a:pPr>
            <a:r>
              <a:rPr lang="en-US" sz="3200" dirty="0"/>
              <a:t>Diverse collaborative designed to provide engaging, innovative, and effective infection control training to more than 6 million healthcare personnel (HCP) in the United States</a:t>
            </a:r>
          </a:p>
          <a:p>
            <a:endParaRPr lang="en-US" dirty="0"/>
          </a:p>
        </p:txBody>
      </p:sp>
      <p:graphicFrame>
        <p:nvGraphicFramePr>
          <p:cNvPr id="5" name="Content Placeholder 2">
            <a:extLst>
              <a:ext uri="{FF2B5EF4-FFF2-40B4-BE49-F238E27FC236}">
                <a16:creationId xmlns:a16="http://schemas.microsoft.com/office/drawing/2014/main" id="{F0CD4F95-A712-4648-BFCD-223DC87CC186}"/>
              </a:ext>
            </a:extLst>
          </p:cNvPr>
          <p:cNvGraphicFramePr>
            <a:graphicFrameLocks noGrp="1"/>
          </p:cNvGraphicFramePr>
          <p:nvPr>
            <p:ph sz="half" idx="2"/>
          </p:nvPr>
        </p:nvGraphicFramePr>
        <p:xfrm>
          <a:off x="6197600" y="1600203"/>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F1D6-868C-4566-BF7D-1F41A76461ED}"/>
              </a:ext>
            </a:extLst>
          </p:cNvPr>
          <p:cNvSpPr>
            <a:spLocks noGrp="1"/>
          </p:cNvSpPr>
          <p:nvPr>
            <p:ph type="title"/>
          </p:nvPr>
        </p:nvSpPr>
        <p:spPr>
          <a:xfrm>
            <a:off x="609600" y="274638"/>
            <a:ext cx="10972800" cy="1143000"/>
          </a:xfrm>
        </p:spPr>
        <p:txBody>
          <a:bodyPr anchor="ctr">
            <a:normAutofit/>
          </a:bodyPr>
          <a:lstStyle/>
          <a:p>
            <a:r>
              <a:rPr lang="en-US"/>
              <a:t>Who is Project Firstline for?</a:t>
            </a:r>
            <a:endParaRPr lang="en-US" dirty="0"/>
          </a:p>
        </p:txBody>
      </p:sp>
      <p:pic>
        <p:nvPicPr>
          <p:cNvPr id="11" name="Content Placeholder 3">
            <a:extLst>
              <a:ext uri="{FF2B5EF4-FFF2-40B4-BE49-F238E27FC236}">
                <a16:creationId xmlns:a16="http://schemas.microsoft.com/office/drawing/2014/main" id="{064C7139-2FE1-486B-905B-429FA3CE86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1000" y="1842991"/>
            <a:ext cx="7184343" cy="4040384"/>
          </a:xfrm>
          <a:prstGeom prst="rect">
            <a:avLst/>
          </a:prstGeom>
          <a:noFill/>
        </p:spPr>
      </p:pic>
      <p:sp>
        <p:nvSpPr>
          <p:cNvPr id="4" name="Content Placeholder 3">
            <a:extLst>
              <a:ext uri="{FF2B5EF4-FFF2-40B4-BE49-F238E27FC236}">
                <a16:creationId xmlns:a16="http://schemas.microsoft.com/office/drawing/2014/main" id="{81425D17-01D0-4BE2-82C2-08BF2AE24CCD}"/>
              </a:ext>
            </a:extLst>
          </p:cNvPr>
          <p:cNvSpPr>
            <a:spLocks noGrp="1"/>
          </p:cNvSpPr>
          <p:nvPr>
            <p:ph sz="half" idx="2"/>
          </p:nvPr>
        </p:nvSpPr>
        <p:spPr>
          <a:xfrm>
            <a:off x="7772400" y="1981200"/>
            <a:ext cx="3657600" cy="4040384"/>
          </a:xfrm>
        </p:spPr>
        <p:txBody>
          <a:bodyPr>
            <a:normAutofit lnSpcReduction="10000"/>
          </a:bodyPr>
          <a:lstStyle/>
          <a:p>
            <a:r>
              <a:rPr lang="en-US" sz="3200" dirty="0"/>
              <a:t>All HCP in all settings:</a:t>
            </a:r>
          </a:p>
          <a:p>
            <a:pPr lvl="1">
              <a:buFont typeface="Arial" panose="020B0604020202020204" pitchFamily="34" charset="0"/>
              <a:buChar char="•"/>
            </a:pPr>
            <a:r>
              <a:rPr lang="en-US" sz="3200" dirty="0"/>
              <a:t>Hospitals	</a:t>
            </a:r>
          </a:p>
          <a:p>
            <a:pPr lvl="1">
              <a:buFont typeface="Arial" panose="020B0604020202020204" pitchFamily="34" charset="0"/>
              <a:buChar char="•"/>
            </a:pPr>
            <a:r>
              <a:rPr lang="en-US" sz="3200" dirty="0"/>
              <a:t>Outpatient clinics </a:t>
            </a:r>
          </a:p>
          <a:p>
            <a:pPr lvl="1">
              <a:buFont typeface="Arial" panose="020B0604020202020204" pitchFamily="34" charset="0"/>
              <a:buChar char="•"/>
            </a:pPr>
            <a:r>
              <a:rPr lang="en-US" sz="3200" dirty="0"/>
              <a:t>Dialysis centers </a:t>
            </a:r>
          </a:p>
          <a:p>
            <a:pPr lvl="1">
              <a:buFont typeface="Arial" panose="020B0604020202020204" pitchFamily="34" charset="0"/>
              <a:buChar char="•"/>
            </a:pPr>
            <a:r>
              <a:rPr lang="en-US" sz="3200" dirty="0"/>
              <a:t>Nursing homes</a:t>
            </a:r>
          </a:p>
          <a:p>
            <a:r>
              <a:rPr lang="en-US" sz="3200" dirty="0"/>
              <a:t>For all education levels</a:t>
            </a:r>
          </a:p>
          <a:p>
            <a:endParaRPr lang="en-US" dirty="0"/>
          </a:p>
        </p:txBody>
      </p:sp>
    </p:spTree>
    <p:extLst>
      <p:ext uri="{BB962C8B-B14F-4D97-AF65-F5344CB8AC3E}">
        <p14:creationId xmlns:p14="http://schemas.microsoft.com/office/powerpoint/2010/main" val="381564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
          <p:cNvSpPr txBox="1">
            <a:spLocks noGrp="1"/>
          </p:cNvSpPr>
          <p:nvPr>
            <p:ph type="title"/>
          </p:nvPr>
        </p:nvSpPr>
        <p:spPr>
          <a:xfrm>
            <a:off x="609600" y="76200"/>
            <a:ext cx="10972800" cy="1143000"/>
          </a:xfrm>
          <a:prstGeom prst="rect">
            <a:avLst/>
          </a:prstGeom>
        </p:spPr>
        <p:txBody>
          <a:bodyPr>
            <a:normAutofit/>
          </a:bodyPr>
          <a:lstStyle/>
          <a:p>
            <a:r>
              <a:rPr dirty="0"/>
              <a:t>Agenda</a:t>
            </a:r>
            <a:endParaRPr sz="3600" dirty="0"/>
          </a:p>
        </p:txBody>
      </p:sp>
      <p:sp>
        <p:nvSpPr>
          <p:cNvPr id="111" name="Content Placeholder 2"/>
          <p:cNvSpPr txBox="1">
            <a:spLocks noGrp="1"/>
          </p:cNvSpPr>
          <p:nvPr>
            <p:ph type="body" idx="1"/>
          </p:nvPr>
        </p:nvSpPr>
        <p:spPr>
          <a:xfrm>
            <a:off x="609600" y="1503271"/>
            <a:ext cx="10082645" cy="4045474"/>
          </a:xfrm>
          <a:prstGeom prst="rect">
            <a:avLst/>
          </a:prstGeom>
        </p:spPr>
        <p:txBody>
          <a:bodyPr>
            <a:normAutofit/>
          </a:bodyPr>
          <a:lstStyle/>
          <a:p>
            <a:r>
              <a:rPr lang="en-US" sz="2800" dirty="0"/>
              <a:t>Upcoming Webinars</a:t>
            </a:r>
          </a:p>
          <a:p>
            <a:r>
              <a:rPr lang="en-US" sz="2800" dirty="0"/>
              <a:t>Navigating Project Firstline</a:t>
            </a:r>
          </a:p>
          <a:p>
            <a:r>
              <a:rPr lang="en-US" dirty="0"/>
              <a:t>Project Firstline Landscape Assessment</a:t>
            </a:r>
          </a:p>
          <a:p>
            <a:r>
              <a:rPr lang="en-US" dirty="0">
                <a:solidFill>
                  <a:schemeClr val="tx1"/>
                </a:solidFill>
              </a:rPr>
              <a:t>COVID-19 Outbreak Testing: </a:t>
            </a:r>
            <a:r>
              <a:rPr lang="en-US" i="1" kern="1200" dirty="0">
                <a:solidFill>
                  <a:schemeClr val="tx1"/>
                </a:solidFill>
                <a:latin typeface="Calibri Light" panose="020F0302020204030204"/>
                <a:ea typeface="+mn-ea"/>
                <a:cs typeface="+mn-cs"/>
              </a:rPr>
              <a:t>Strategies from the Updated Interim Guidance for Nursing Homes and other Licensed LTCFs</a:t>
            </a:r>
            <a:endParaRPr lang="en-US" dirty="0"/>
          </a:p>
          <a:p>
            <a:r>
              <a:rPr lang="en-US" sz="2800" dirty="0"/>
              <a:t>Civil Money Penalties for In-Person Visitation Aids</a:t>
            </a:r>
          </a:p>
          <a:p>
            <a:r>
              <a:rPr lang="en-US" dirty="0"/>
              <a:t>COVID-19 Therapeutics and Influenza Testing</a:t>
            </a:r>
            <a:endParaRPr lang="en-US" sz="2800" dirty="0"/>
          </a:p>
          <a:p>
            <a:r>
              <a:rPr lang="en-US" sz="2800" dirty="0"/>
              <a:t>Open Q &amp; A</a:t>
            </a:r>
          </a:p>
          <a:p>
            <a:pPr marL="0" indent="0">
              <a:buNone/>
            </a:pPr>
            <a:endParaRPr lang="en-US" sz="2800" dirty="0"/>
          </a:p>
        </p:txBody>
      </p:sp>
      <p:sp>
        <p:nvSpPr>
          <p:cNvPr id="112" name="TextBox 5"/>
          <p:cNvSpPr txBox="1"/>
          <p:nvPr/>
        </p:nvSpPr>
        <p:spPr>
          <a:xfrm>
            <a:off x="1993913" y="6432209"/>
            <a:ext cx="6278307"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p>
            <a:r>
              <a:rPr sz="1350" b="1" dirty="0"/>
              <a:t>Slides and recording will be made available after the session.</a:t>
            </a:r>
          </a:p>
        </p:txBody>
      </p:sp>
      <p:sp>
        <p:nvSpPr>
          <p:cNvPr id="2" name="Slide Number Placeholder 1">
            <a:extLst>
              <a:ext uri="{FF2B5EF4-FFF2-40B4-BE49-F238E27FC236}">
                <a16:creationId xmlns:a16="http://schemas.microsoft.com/office/drawing/2014/main" id="{1B48994D-987E-062D-3969-8186BDAF7C61}"/>
              </a:ext>
            </a:extLst>
          </p:cNvPr>
          <p:cNvSpPr>
            <a:spLocks noGrp="1"/>
          </p:cNvSpPr>
          <p:nvPr>
            <p:ph type="sldNum" sz="quarter" idx="2"/>
          </p:nvPr>
        </p:nvSpPr>
        <p:spPr/>
        <p:txBody>
          <a:bodyPr/>
          <a:lstStyle/>
          <a:p>
            <a:fld id="{86CB4B4D-7CA3-9044-876B-883B54F8677D}" type="slidenum">
              <a:rPr lang="en-US" smtClean="0"/>
              <a:t>3</a:t>
            </a:fld>
            <a:endParaRPr lang="en-US"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8E3D-1483-4B9C-B565-781AC58BA9EF}"/>
              </a:ext>
            </a:extLst>
          </p:cNvPr>
          <p:cNvSpPr>
            <a:spLocks noGrp="1"/>
          </p:cNvSpPr>
          <p:nvPr>
            <p:ph type="title"/>
          </p:nvPr>
        </p:nvSpPr>
        <p:spPr/>
        <p:txBody>
          <a:bodyPr/>
          <a:lstStyle/>
          <a:p>
            <a:r>
              <a:rPr lang="en-US" dirty="0"/>
              <a:t>IDPH Role in Project Firstline</a:t>
            </a:r>
          </a:p>
        </p:txBody>
      </p:sp>
      <p:graphicFrame>
        <p:nvGraphicFramePr>
          <p:cNvPr id="30" name="Content Placeholder 29">
            <a:extLst>
              <a:ext uri="{FF2B5EF4-FFF2-40B4-BE49-F238E27FC236}">
                <a16:creationId xmlns:a16="http://schemas.microsoft.com/office/drawing/2014/main" id="{1346B8AF-1B89-467E-B61A-F56B52CC7AD7}"/>
              </a:ext>
            </a:extLst>
          </p:cNvPr>
          <p:cNvGraphicFramePr>
            <a:graphicFrameLocks noGrp="1"/>
          </p:cNvGraphicFramePr>
          <p:nvPr>
            <p:ph sz="half" idx="1"/>
          </p:nvPr>
        </p:nvGraphicFramePr>
        <p:xfrm>
          <a:off x="304800" y="1295400"/>
          <a:ext cx="11353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4930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vert="horz" lIns="91440" tIns="45720" rIns="91440" bIns="45720" rtlCol="0" anchor="ctr">
            <a:normAutofit/>
          </a:bodyPr>
          <a:lstStyle/>
          <a:p>
            <a:r>
              <a:rPr lang="en-US" b="0" kern="1200" dirty="0"/>
              <a:t>Project Firstline Curriculum</a:t>
            </a:r>
          </a:p>
        </p:txBody>
      </p:sp>
      <p:pic>
        <p:nvPicPr>
          <p:cNvPr id="5" name="Picture 4">
            <a:extLst>
              <a:ext uri="{FF2B5EF4-FFF2-40B4-BE49-F238E27FC236}">
                <a16:creationId xmlns:a16="http://schemas.microsoft.com/office/drawing/2014/main" id="{F3D350B8-3712-4D8F-B9C2-75F21B015CD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 y="2207358"/>
            <a:ext cx="5384800" cy="3311652"/>
          </a:xfrm>
          <a:prstGeom prst="rect">
            <a:avLst/>
          </a:prstGeom>
          <a:noFill/>
        </p:spPr>
      </p:pic>
      <p:sp>
        <p:nvSpPr>
          <p:cNvPr id="4" name="Content Placeholder 3">
            <a:extLst>
              <a:ext uri="{FF2B5EF4-FFF2-40B4-BE49-F238E27FC236}">
                <a16:creationId xmlns:a16="http://schemas.microsoft.com/office/drawing/2014/main" id="{291EF577-8CFF-4503-8EA9-17C92CF8F2E4}"/>
              </a:ext>
            </a:extLst>
          </p:cNvPr>
          <p:cNvSpPr>
            <a:spLocks noGrp="1"/>
          </p:cNvSpPr>
          <p:nvPr>
            <p:ph sz="half" idx="2"/>
          </p:nvPr>
        </p:nvSpPr>
        <p:spPr>
          <a:xfrm>
            <a:off x="6197600" y="1600203"/>
            <a:ext cx="5384800" cy="4525963"/>
          </a:xfrm>
        </p:spPr>
        <p:txBody>
          <a:bodyPr>
            <a:normAutofit/>
          </a:bodyPr>
          <a:lstStyle/>
          <a:p>
            <a:pPr>
              <a:lnSpc>
                <a:spcPct val="90000"/>
              </a:lnSpc>
            </a:pPr>
            <a:r>
              <a:rPr lang="en-US" dirty="0"/>
              <a:t>Project Firstline curriculum is expanding everyday</a:t>
            </a:r>
            <a:endParaRPr lang="en-US" sz="2600" dirty="0"/>
          </a:p>
          <a:p>
            <a:pPr lvl="1">
              <a:lnSpc>
                <a:spcPct val="90000"/>
              </a:lnSpc>
              <a:buFont typeface="Arial" panose="020B0604020202020204" pitchFamily="34" charset="0"/>
              <a:buChar char="•"/>
            </a:pPr>
            <a:r>
              <a:rPr lang="en-US" sz="2600" dirty="0"/>
              <a:t>Results of LNA are incorporated</a:t>
            </a:r>
          </a:p>
          <a:p>
            <a:pPr>
              <a:lnSpc>
                <a:spcPct val="90000"/>
              </a:lnSpc>
            </a:pPr>
            <a:endParaRPr lang="en-US" sz="2600" dirty="0"/>
          </a:p>
          <a:p>
            <a:pPr>
              <a:lnSpc>
                <a:spcPct val="90000"/>
              </a:lnSpc>
            </a:pPr>
            <a:r>
              <a:rPr lang="en-US" sz="2600" dirty="0"/>
              <a:t>IDPH will offer a variety of IC training to supplement curriculum:</a:t>
            </a:r>
          </a:p>
          <a:p>
            <a:pPr lvl="1">
              <a:lnSpc>
                <a:spcPct val="90000"/>
              </a:lnSpc>
              <a:buFont typeface="Arial" panose="020B0604020202020204" pitchFamily="34" charset="0"/>
              <a:buChar char="•"/>
            </a:pPr>
            <a:r>
              <a:rPr lang="en-US" sz="2600" dirty="0"/>
              <a:t>In-person</a:t>
            </a:r>
          </a:p>
          <a:p>
            <a:pPr lvl="1">
              <a:lnSpc>
                <a:spcPct val="90000"/>
              </a:lnSpc>
              <a:buFont typeface="Arial" panose="020B0604020202020204" pitchFamily="34" charset="0"/>
              <a:buChar char="•"/>
            </a:pPr>
            <a:r>
              <a:rPr lang="en-US" sz="2600" dirty="0"/>
              <a:t>Self-paced/on demand</a:t>
            </a:r>
          </a:p>
          <a:p>
            <a:pPr lvl="1">
              <a:lnSpc>
                <a:spcPct val="90000"/>
              </a:lnSpc>
              <a:buFont typeface="Arial" panose="020B0604020202020204" pitchFamily="34" charset="0"/>
              <a:buChar char="•"/>
            </a:pPr>
            <a:r>
              <a:rPr lang="en-US" sz="2600" dirty="0"/>
              <a:t>Team based</a:t>
            </a:r>
          </a:p>
          <a:p>
            <a:pPr lvl="1">
              <a:lnSpc>
                <a:spcPct val="90000"/>
              </a:lnSpc>
              <a:buFont typeface="Arial" panose="020B0604020202020204" pitchFamily="34" charset="0"/>
              <a:buChar char="•"/>
            </a:pPr>
            <a:r>
              <a:rPr lang="en-US" sz="2600" dirty="0"/>
              <a:t>Webinars</a:t>
            </a:r>
          </a:p>
          <a:p>
            <a:pPr>
              <a:lnSpc>
                <a:spcPct val="90000"/>
              </a:lnSpc>
            </a:pPr>
            <a:endParaRPr lang="en-US" sz="2600" dirty="0"/>
          </a:p>
        </p:txBody>
      </p:sp>
      <p:sp>
        <p:nvSpPr>
          <p:cNvPr id="8" name="TextBox 7">
            <a:extLst>
              <a:ext uri="{FF2B5EF4-FFF2-40B4-BE49-F238E27FC236}">
                <a16:creationId xmlns:a16="http://schemas.microsoft.com/office/drawing/2014/main" id="{5198643D-2E59-4205-B358-5DE40FD87F62}"/>
              </a:ext>
            </a:extLst>
          </p:cNvPr>
          <p:cNvSpPr txBox="1"/>
          <p:nvPr/>
        </p:nvSpPr>
        <p:spPr>
          <a:xfrm>
            <a:off x="6197600" y="1600203"/>
            <a:ext cx="5384800" cy="4525963"/>
          </a:xfrm>
          <a:prstGeom prst="rect">
            <a:avLst/>
          </a:prstGeom>
        </p:spPr>
        <p:txBody>
          <a:bodyPr vert="horz" lIns="91440" tIns="45720" rIns="91440" bIns="45720" rtlCol="0">
            <a:normAutofit/>
          </a:bodyPr>
          <a:lstStyle/>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52E85EA-DBE8-4E38-97B3-4C9796E8DEB4}"/>
              </a:ext>
            </a:extLst>
          </p:cNvPr>
          <p:cNvSpPr txBox="1"/>
          <p:nvPr/>
        </p:nvSpPr>
        <p:spPr>
          <a:xfrm>
            <a:off x="3674534" y="531895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news.euspert.com/why-in-house-training-is-important-for-employees-motivation/">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CC14-CA4F-4EEF-B433-32D99B164B67}"/>
              </a:ext>
            </a:extLst>
          </p:cNvPr>
          <p:cNvSpPr>
            <a:spLocks noGrp="1"/>
          </p:cNvSpPr>
          <p:nvPr>
            <p:ph type="title"/>
          </p:nvPr>
        </p:nvSpPr>
        <p:spPr/>
        <p:txBody>
          <a:bodyPr/>
          <a:lstStyle/>
          <a:p>
            <a:r>
              <a:rPr lang="en-US" dirty="0"/>
              <a:t>Illinois Landscape Assessment</a:t>
            </a:r>
          </a:p>
        </p:txBody>
      </p:sp>
      <p:sp>
        <p:nvSpPr>
          <p:cNvPr id="9" name="Content Placeholder 8">
            <a:extLst>
              <a:ext uri="{FF2B5EF4-FFF2-40B4-BE49-F238E27FC236}">
                <a16:creationId xmlns:a16="http://schemas.microsoft.com/office/drawing/2014/main" id="{223AD8BD-2CFF-4C1A-B3BB-0589E9921717}"/>
              </a:ext>
            </a:extLst>
          </p:cNvPr>
          <p:cNvSpPr>
            <a:spLocks noGrp="1"/>
          </p:cNvSpPr>
          <p:nvPr>
            <p:ph sz="half" idx="1"/>
          </p:nvPr>
        </p:nvSpPr>
        <p:spPr/>
        <p:txBody>
          <a:bodyPr/>
          <a:lstStyle/>
          <a:p>
            <a:r>
              <a:rPr lang="en-US" dirty="0"/>
              <a:t>Completed via REDCap</a:t>
            </a:r>
          </a:p>
          <a:p>
            <a:r>
              <a:rPr lang="en-US" dirty="0"/>
              <a:t>Approximately 10-15 minutes </a:t>
            </a:r>
          </a:p>
          <a:p>
            <a:r>
              <a:rPr lang="en-US" dirty="0"/>
              <a:t>Open for </a:t>
            </a:r>
            <a:r>
              <a:rPr lang="en-US" dirty="0">
                <a:solidFill>
                  <a:schemeClr val="accent6">
                    <a:lumMod val="75000"/>
                  </a:schemeClr>
                </a:solidFill>
              </a:rPr>
              <a:t>15</a:t>
            </a:r>
            <a:r>
              <a:rPr lang="en-US" dirty="0"/>
              <a:t> days</a:t>
            </a:r>
          </a:p>
          <a:p>
            <a:r>
              <a:rPr lang="en-US" dirty="0"/>
              <a:t>Only 1 survey should be completed per organization.</a:t>
            </a:r>
          </a:p>
          <a:p>
            <a:pPr marL="0" indent="0">
              <a:buNone/>
            </a:pPr>
            <a:endParaRPr lang="en-US" dirty="0"/>
          </a:p>
        </p:txBody>
      </p:sp>
      <p:graphicFrame>
        <p:nvGraphicFramePr>
          <p:cNvPr id="13" name="Content Placeholder 4">
            <a:extLst>
              <a:ext uri="{FF2B5EF4-FFF2-40B4-BE49-F238E27FC236}">
                <a16:creationId xmlns:a16="http://schemas.microsoft.com/office/drawing/2014/main" id="{16435E18-4B59-4211-8F2E-513B5EC96EFC}"/>
              </a:ext>
            </a:extLst>
          </p:cNvPr>
          <p:cNvGraphicFramePr>
            <a:graphicFrameLocks noGrp="1"/>
          </p:cNvGraphicFramePr>
          <p:nvPr>
            <p:ph sz="half" idx="2"/>
          </p:nvPr>
        </p:nvGraphicFramePr>
        <p:xfrm>
          <a:off x="6197600" y="1417638"/>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5CFFA5DA-9FC2-447E-967A-F22012E4641D}"/>
              </a:ext>
            </a:extLst>
          </p:cNvPr>
          <p:cNvSpPr txBox="1"/>
          <p:nvPr/>
        </p:nvSpPr>
        <p:spPr>
          <a:xfrm>
            <a:off x="152400" y="4380091"/>
            <a:ext cx="64008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71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95400"/>
          </a:xfrm>
        </p:spPr>
        <p:style>
          <a:lnRef idx="3">
            <a:schemeClr val="lt1"/>
          </a:lnRef>
          <a:fillRef idx="1">
            <a:schemeClr val="accent6"/>
          </a:fillRef>
          <a:effectRef idx="1">
            <a:schemeClr val="accent6"/>
          </a:effectRef>
          <a:fontRef idx="minor">
            <a:schemeClr val="lt1"/>
          </a:fontRef>
        </p:style>
        <p:txBody>
          <a:bodyPr>
            <a:normAutofit/>
          </a:bodyPr>
          <a:lstStyle/>
          <a:p>
            <a:pPr algn="ctr"/>
            <a:r>
              <a:rPr lang="en-US" b="1" dirty="0"/>
              <a:t>Who responded to our survey?</a:t>
            </a:r>
            <a:endParaRPr lang="en-US" dirty="0"/>
          </a:p>
        </p:txBody>
      </p:sp>
      <p:graphicFrame>
        <p:nvGraphicFramePr>
          <p:cNvPr id="7" name="TextBox 6">
            <a:extLst>
              <a:ext uri="{FF2B5EF4-FFF2-40B4-BE49-F238E27FC236}">
                <a16:creationId xmlns:a16="http://schemas.microsoft.com/office/drawing/2014/main" id="{CA17759F-3BF4-4B75-BE00-9D81E8DABCA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782F-5127-493E-8B04-8BB2D17862EB}"/>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n-US" dirty="0"/>
              <a:t>Does your organization plan to promote </a:t>
            </a:r>
            <a:br>
              <a:rPr lang="en-US" dirty="0"/>
            </a:br>
            <a:r>
              <a:rPr lang="en-US" dirty="0"/>
              <a:t>or host Project Firstline trainings? </a:t>
            </a:r>
          </a:p>
        </p:txBody>
      </p:sp>
      <p:pic>
        <p:nvPicPr>
          <p:cNvPr id="4" name="Content Placeholder 3">
            <a:extLst>
              <a:ext uri="{FF2B5EF4-FFF2-40B4-BE49-F238E27FC236}">
                <a16:creationId xmlns:a16="http://schemas.microsoft.com/office/drawing/2014/main" id="{F949571C-3A06-4BF3-A4B3-CC2FA3FB7C8E}"/>
              </a:ext>
            </a:extLst>
          </p:cNvPr>
          <p:cNvPicPr>
            <a:picLocks noGrp="1" noChangeAspect="1"/>
          </p:cNvPicPr>
          <p:nvPr>
            <p:ph idx="1"/>
          </p:nvPr>
        </p:nvPicPr>
        <p:blipFill>
          <a:blip r:embed="rId3"/>
          <a:stretch>
            <a:fillRect/>
          </a:stretch>
        </p:blipFill>
        <p:spPr>
          <a:xfrm>
            <a:off x="2669751" y="2519837"/>
            <a:ext cx="6852498" cy="2962913"/>
          </a:xfrm>
          <a:prstGeom prst="rect">
            <a:avLst/>
          </a:prstGeom>
        </p:spPr>
      </p:pic>
    </p:spTree>
    <p:extLst>
      <p:ext uri="{BB962C8B-B14F-4D97-AF65-F5344CB8AC3E}">
        <p14:creationId xmlns:p14="http://schemas.microsoft.com/office/powerpoint/2010/main" val="2452449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n-US" dirty="0"/>
              <a:t>Briefly describe your organization’s </a:t>
            </a:r>
            <a:br>
              <a:rPr lang="en-US" dirty="0"/>
            </a:br>
            <a:r>
              <a:rPr lang="en-US" dirty="0"/>
              <a:t>Project Firstline plans or activities</a:t>
            </a:r>
          </a:p>
        </p:txBody>
      </p:sp>
      <p:pic>
        <p:nvPicPr>
          <p:cNvPr id="4" name="Content Placeholder 3">
            <a:extLst>
              <a:ext uri="{FF2B5EF4-FFF2-40B4-BE49-F238E27FC236}">
                <a16:creationId xmlns:a16="http://schemas.microsoft.com/office/drawing/2014/main" id="{4D47754F-152E-45FA-9C57-108234C1B9B6}"/>
              </a:ext>
            </a:extLst>
          </p:cNvPr>
          <p:cNvPicPr>
            <a:picLocks noGrp="1" noChangeAspect="1"/>
          </p:cNvPicPr>
          <p:nvPr>
            <p:ph idx="1"/>
          </p:nvPr>
        </p:nvPicPr>
        <p:blipFill>
          <a:blip r:embed="rId3">
            <a:duotone>
              <a:prstClr val="black"/>
              <a:schemeClr val="accent6">
                <a:tint val="45000"/>
                <a:satMod val="400000"/>
              </a:schemeClr>
            </a:duotone>
          </a:blip>
          <a:stretch>
            <a:fillRect/>
          </a:stretch>
        </p:blipFill>
        <p:spPr>
          <a:xfrm>
            <a:off x="4846211" y="1905000"/>
            <a:ext cx="2499577" cy="1072989"/>
          </a:xfrm>
          <a:prstGeom prst="rect">
            <a:avLst/>
          </a:prstGeom>
          <a:ln>
            <a:solidFill>
              <a:schemeClr val="bg1"/>
            </a:solidFill>
          </a:ln>
        </p:spPr>
      </p:pic>
      <p:sp>
        <p:nvSpPr>
          <p:cNvPr id="5" name="TextBox 4">
            <a:extLst>
              <a:ext uri="{FF2B5EF4-FFF2-40B4-BE49-F238E27FC236}">
                <a16:creationId xmlns:a16="http://schemas.microsoft.com/office/drawing/2014/main" id="{32B3D798-46B9-4071-888B-5DF18BBB762E}"/>
              </a:ext>
            </a:extLst>
          </p:cNvPr>
          <p:cNvSpPr txBox="1"/>
          <p:nvPr/>
        </p:nvSpPr>
        <p:spPr>
          <a:xfrm>
            <a:off x="662056" y="2977989"/>
            <a:ext cx="10867885"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participate in Project Firstline trainings for our staff and encourage long term care facilities to attend trainings when possible.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organized a team of COVID-19 investigators who specialize in long-term care facility outbreaks.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Funded by national AAP for past two years to do trainings and promote on our social media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Discuss with every LTCF ICAR and provide link for access.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attend the Project Firstline zoom 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n-US" dirty="0"/>
              <a:t>Briefly describe your organization’s </a:t>
            </a:r>
            <a:br>
              <a:rPr lang="en-US" dirty="0"/>
            </a:br>
            <a:r>
              <a:rPr lang="en-US" dirty="0"/>
              <a:t>Project Firstline plans or activities</a:t>
            </a:r>
          </a:p>
        </p:txBody>
      </p:sp>
      <p:pic>
        <p:nvPicPr>
          <p:cNvPr id="4" name="Content Placeholder 3">
            <a:extLst>
              <a:ext uri="{FF2B5EF4-FFF2-40B4-BE49-F238E27FC236}">
                <a16:creationId xmlns:a16="http://schemas.microsoft.com/office/drawing/2014/main" id="{E2E2B7DC-AF81-44F8-BB5E-30A7AE2D7578}"/>
              </a:ext>
            </a:extLst>
          </p:cNvPr>
          <p:cNvPicPr>
            <a:picLocks noGrp="1" noChangeAspect="1"/>
          </p:cNvPicPr>
          <p:nvPr>
            <p:ph idx="1"/>
          </p:nvPr>
        </p:nvPicPr>
        <p:blipFill>
          <a:blip r:embed="rId3">
            <a:duotone>
              <a:prstClr val="black"/>
              <a:schemeClr val="accent6">
                <a:tint val="45000"/>
                <a:satMod val="400000"/>
              </a:schemeClr>
            </a:duotone>
          </a:blip>
          <a:stretch>
            <a:fillRect/>
          </a:stretch>
        </p:blipFill>
        <p:spPr>
          <a:xfrm>
            <a:off x="3410479" y="1690688"/>
            <a:ext cx="5371042" cy="1072989"/>
          </a:xfrm>
          <a:prstGeom prst="rect">
            <a:avLst/>
          </a:prstGeom>
        </p:spPr>
      </p:pic>
      <p:sp>
        <p:nvSpPr>
          <p:cNvPr id="5" name="TextBox 4">
            <a:extLst>
              <a:ext uri="{FF2B5EF4-FFF2-40B4-BE49-F238E27FC236}">
                <a16:creationId xmlns:a16="http://schemas.microsoft.com/office/drawing/2014/main" id="{60822DDC-9855-412A-B884-A646A15EB51A}"/>
              </a:ext>
            </a:extLst>
          </p:cNvPr>
          <p:cNvSpPr txBox="1"/>
          <p:nvPr/>
        </p:nvSpPr>
        <p:spPr>
          <a:xfrm>
            <a:off x="662057" y="3117852"/>
            <a:ext cx="10867885"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currently have a contract with the Chicago Department of Public Health to administer the Project Firstline trainings and curriculum on behalf of frontline healthcare workers in the City of Chicago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Another group was funded by the national AAP for past two years to do trainings and promote on our social media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educate and promote the importance of infection control in LTC setting and reduce rate of transmission.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CCB6-C05E-4847-8953-23E8350BD28E}"/>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ormAutofit fontScale="90000"/>
          </a:bodyPr>
          <a:lstStyle/>
          <a:p>
            <a:r>
              <a:rPr lang="en-US" dirty="0"/>
              <a:t>Project Firstline has three main intentions, which intention is your organization targeting?</a:t>
            </a:r>
          </a:p>
        </p:txBody>
      </p:sp>
      <p:pic>
        <p:nvPicPr>
          <p:cNvPr id="4" name="Content Placeholder 3">
            <a:extLst>
              <a:ext uri="{FF2B5EF4-FFF2-40B4-BE49-F238E27FC236}">
                <a16:creationId xmlns:a16="http://schemas.microsoft.com/office/drawing/2014/main" id="{32A0BC2C-DBCC-4F06-9AC2-77EB981793F0}"/>
              </a:ext>
            </a:extLst>
          </p:cNvPr>
          <p:cNvPicPr>
            <a:picLocks noGrp="1" noChangeAspect="1"/>
          </p:cNvPicPr>
          <p:nvPr>
            <p:ph idx="1"/>
          </p:nvPr>
        </p:nvPicPr>
        <p:blipFill>
          <a:blip r:embed="rId3"/>
          <a:stretch>
            <a:fillRect/>
          </a:stretch>
        </p:blipFill>
        <p:spPr>
          <a:xfrm>
            <a:off x="1639438" y="1934571"/>
            <a:ext cx="8913124" cy="4133446"/>
          </a:xfrm>
          <a:prstGeom prst="rect">
            <a:avLst/>
          </a:prstGeom>
        </p:spPr>
      </p:pic>
    </p:spTree>
    <p:extLst>
      <p:ext uri="{BB962C8B-B14F-4D97-AF65-F5344CB8AC3E}">
        <p14:creationId xmlns:p14="http://schemas.microsoft.com/office/powerpoint/2010/main" val="884800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B8EC-431C-4216-8405-FBF2724CB796}"/>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n-US" dirty="0"/>
              <a:t>What setting is your organization’s </a:t>
            </a:r>
            <a:br>
              <a:rPr lang="en-US" dirty="0"/>
            </a:br>
            <a:r>
              <a:rPr lang="en-US" dirty="0"/>
              <a:t>Project Firstline activities serving/targeting?</a:t>
            </a:r>
          </a:p>
        </p:txBody>
      </p:sp>
      <p:pic>
        <p:nvPicPr>
          <p:cNvPr id="4" name="Content Placeholder 3">
            <a:extLst>
              <a:ext uri="{FF2B5EF4-FFF2-40B4-BE49-F238E27FC236}">
                <a16:creationId xmlns:a16="http://schemas.microsoft.com/office/drawing/2014/main" id="{B609FCCD-8A53-4513-A7D1-7CBD41A9DAC4}"/>
              </a:ext>
            </a:extLst>
          </p:cNvPr>
          <p:cNvPicPr>
            <a:picLocks noGrp="1" noChangeAspect="1"/>
          </p:cNvPicPr>
          <p:nvPr>
            <p:ph idx="1"/>
          </p:nvPr>
        </p:nvPicPr>
        <p:blipFill>
          <a:blip r:embed="rId3"/>
          <a:stretch>
            <a:fillRect/>
          </a:stretch>
        </p:blipFill>
        <p:spPr>
          <a:xfrm>
            <a:off x="1676400" y="990600"/>
            <a:ext cx="9503819" cy="5239544"/>
          </a:xfrm>
          <a:prstGeom prst="rect">
            <a:avLst/>
          </a:prstGeom>
        </p:spPr>
      </p:pic>
    </p:spTree>
    <p:extLst>
      <p:ext uri="{BB962C8B-B14F-4D97-AF65-F5344CB8AC3E}">
        <p14:creationId xmlns:p14="http://schemas.microsoft.com/office/powerpoint/2010/main" val="3357363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9A71-1415-45AC-A73C-747423D4FF79}"/>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ormAutofit/>
          </a:bodyPr>
          <a:lstStyle/>
          <a:p>
            <a:pPr algn="ctr"/>
            <a:r>
              <a:rPr lang="en-US" dirty="0"/>
              <a:t>What setting is your organization’s </a:t>
            </a:r>
            <a:br>
              <a:rPr lang="en-US" dirty="0"/>
            </a:br>
            <a:r>
              <a:rPr lang="en-US" dirty="0"/>
              <a:t>Project Firstline activities serving/targeting?</a:t>
            </a:r>
          </a:p>
        </p:txBody>
      </p:sp>
      <p:sp>
        <p:nvSpPr>
          <p:cNvPr id="3" name="Content Placeholder 2">
            <a:extLst>
              <a:ext uri="{FF2B5EF4-FFF2-40B4-BE49-F238E27FC236}">
                <a16:creationId xmlns:a16="http://schemas.microsoft.com/office/drawing/2014/main" id="{B3881411-E452-43A0-BF2D-59E9591699B3}"/>
              </a:ext>
            </a:extLst>
          </p:cNvPr>
          <p:cNvSpPr>
            <a:spLocks noGrp="1"/>
          </p:cNvSpPr>
          <p:nvPr>
            <p:ph idx="1"/>
          </p:nvPr>
        </p:nvSpPr>
        <p:spPr>
          <a:xfrm>
            <a:off x="838200" y="2141537"/>
            <a:ext cx="10515600" cy="4351338"/>
          </a:xfrm>
        </p:spPr>
        <p:txBody>
          <a:bodyPr/>
          <a:lstStyle/>
          <a:p>
            <a:r>
              <a:rPr lang="en-US" dirty="0"/>
              <a:t>Assisted living facilities, home health agencies, hospice providers, local health department staff, mental/behavioral health facilities, laboratories, EMS providers, pharmacies, and FQHCs.</a:t>
            </a:r>
          </a:p>
          <a:p>
            <a:r>
              <a:rPr lang="en-US" dirty="0"/>
              <a:t>Pediatricians</a:t>
            </a:r>
          </a:p>
          <a:p>
            <a:r>
              <a:rPr lang="en-US" dirty="0"/>
              <a:t>Initially focused on SNFs, will expand to: SMHRF, Group Homes, Assisted Living, Memory Care, Shelters</a:t>
            </a:r>
          </a:p>
          <a:p>
            <a:pPr marL="0" indent="0">
              <a:buNone/>
            </a:pPr>
            <a:endParaRPr lang="en-US" dirty="0"/>
          </a:p>
        </p:txBody>
      </p:sp>
    </p:spTree>
    <p:extLst>
      <p:ext uri="{BB962C8B-B14F-4D97-AF65-F5344CB8AC3E}">
        <p14:creationId xmlns:p14="http://schemas.microsoft.com/office/powerpoint/2010/main" val="155271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ontent Placeholder 2"/>
          <p:cNvSpPr txBox="1">
            <a:spLocks noGrp="1"/>
          </p:cNvSpPr>
          <p:nvPr>
            <p:ph type="body" idx="1"/>
          </p:nvPr>
        </p:nvSpPr>
        <p:spPr>
          <a:xfrm>
            <a:off x="482456" y="945528"/>
            <a:ext cx="11650824" cy="5546826"/>
          </a:xfrm>
          <a:prstGeom prst="rect">
            <a:avLst/>
          </a:prstGeom>
        </p:spPr>
        <p:txBody>
          <a:bodyPr>
            <a:normAutofit/>
          </a:bodyPr>
          <a:lstStyle/>
          <a:p>
            <a:pPr marL="0" indent="555497">
              <a:lnSpc>
                <a:spcPct val="90000"/>
              </a:lnSpc>
              <a:buSzTx/>
              <a:buNone/>
              <a:defRPr b="1"/>
            </a:pPr>
            <a:endParaRPr dirty="0">
              <a:solidFill>
                <a:srgbClr val="0000FF"/>
              </a:solidFill>
              <a:uFill>
                <a:solidFill>
                  <a:srgbClr val="0000FF"/>
                </a:solidFill>
              </a:uFill>
              <a:hlinkClick r:id="rId3"/>
            </a:endParaRPr>
          </a:p>
          <a:p>
            <a:pPr marL="0" indent="0">
              <a:lnSpc>
                <a:spcPct val="90000"/>
              </a:lnSpc>
              <a:buNone/>
              <a:defRPr b="1"/>
            </a:pPr>
            <a:endParaRPr lang="en-US" sz="2800" dirty="0"/>
          </a:p>
          <a:p>
            <a:pPr marL="0" indent="0">
              <a:lnSpc>
                <a:spcPct val="90000"/>
              </a:lnSpc>
              <a:buNone/>
              <a:defRPr b="1"/>
            </a:pPr>
            <a:endParaRPr lang="en-US" sz="2800" dirty="0"/>
          </a:p>
          <a:p>
            <a:pPr marL="0" indent="0">
              <a:lnSpc>
                <a:spcPct val="90000"/>
              </a:lnSpc>
              <a:buNone/>
              <a:defRPr b="1"/>
            </a:pPr>
            <a:endParaRPr lang="en-US" sz="2800" dirty="0"/>
          </a:p>
          <a:p>
            <a:pPr marL="0" indent="0">
              <a:buNone/>
            </a:pPr>
            <a:r>
              <a:rPr lang="en-US" sz="2800" b="1" dirty="0"/>
              <a:t>​</a:t>
            </a:r>
          </a:p>
          <a:p>
            <a:pPr marL="0" indent="0">
              <a:buNone/>
            </a:pPr>
            <a:endParaRPr lang="en-US" sz="2800" b="1" dirty="0"/>
          </a:p>
          <a:p>
            <a:pPr marL="0" indent="0">
              <a:buNone/>
            </a:pPr>
            <a:r>
              <a:rPr lang="en-US" b="1" dirty="0"/>
              <a:t>     </a:t>
            </a:r>
            <a:endParaRPr dirty="0"/>
          </a:p>
        </p:txBody>
      </p:sp>
      <p:sp>
        <p:nvSpPr>
          <p:cNvPr id="2" name="Rectangle 1">
            <a:extLst>
              <a:ext uri="{FF2B5EF4-FFF2-40B4-BE49-F238E27FC236}">
                <a16:creationId xmlns:a16="http://schemas.microsoft.com/office/drawing/2014/main" id="{AD107417-6E01-4C1B-AEA3-05A8DD406136}"/>
              </a:ext>
            </a:extLst>
          </p:cNvPr>
          <p:cNvSpPr/>
          <p:nvPr/>
        </p:nvSpPr>
        <p:spPr>
          <a:xfrm>
            <a:off x="1057646" y="365646"/>
            <a:ext cx="10217382" cy="923330"/>
          </a:xfrm>
          <a:prstGeom prst="rect">
            <a:avLst/>
          </a:prstGeom>
        </p:spPr>
        <p:txBody>
          <a:bodyPr wrap="square">
            <a:spAutoFit/>
          </a:bodyPr>
          <a:lstStyle/>
          <a:p>
            <a:pPr lvl="0">
              <a:lnSpc>
                <a:spcPct val="90000"/>
              </a:lnSpc>
              <a:defRPr b="1"/>
            </a:pPr>
            <a:r>
              <a:rPr lang="en-US" sz="3600" dirty="0">
                <a:solidFill>
                  <a:srgbClr val="20527C"/>
                </a:solidFill>
              </a:rPr>
              <a:t>Upcoming</a:t>
            </a:r>
            <a:r>
              <a:rPr lang="en-US" sz="3600" b="1" dirty="0">
                <a:solidFill>
                  <a:srgbClr val="20527C"/>
                </a:solidFill>
              </a:rPr>
              <a:t> Infection Prevention and Control Updates</a:t>
            </a:r>
          </a:p>
          <a:p>
            <a:pPr lvl="0" algn="ctr">
              <a:lnSpc>
                <a:spcPct val="90000"/>
              </a:lnSpc>
              <a:defRPr b="1"/>
            </a:pPr>
            <a:r>
              <a:rPr lang="en-US" sz="2400" dirty="0">
                <a:solidFill>
                  <a:srgbClr val="20527C"/>
                </a:solidFill>
              </a:rPr>
              <a:t>1:00 pm - 2:00 pm</a:t>
            </a:r>
          </a:p>
        </p:txBody>
      </p:sp>
      <p:graphicFrame>
        <p:nvGraphicFramePr>
          <p:cNvPr id="4" name="Table 4">
            <a:extLst>
              <a:ext uri="{FF2B5EF4-FFF2-40B4-BE49-F238E27FC236}">
                <a16:creationId xmlns:a16="http://schemas.microsoft.com/office/drawing/2014/main" id="{7852C374-5234-4092-8032-1FAEB989E7BF}"/>
              </a:ext>
            </a:extLst>
          </p:cNvPr>
          <p:cNvGraphicFramePr>
            <a:graphicFrameLocks noGrp="1"/>
          </p:cNvGraphicFramePr>
          <p:nvPr>
            <p:extLst>
              <p:ext uri="{D42A27DB-BD31-4B8C-83A1-F6EECF244321}">
                <p14:modId xmlns:p14="http://schemas.microsoft.com/office/powerpoint/2010/main" val="3316537922"/>
              </p:ext>
            </p:extLst>
          </p:nvPr>
        </p:nvGraphicFramePr>
        <p:xfrm>
          <a:off x="896488" y="3080344"/>
          <a:ext cx="10685912" cy="1058495"/>
        </p:xfrm>
        <a:graphic>
          <a:graphicData uri="http://schemas.openxmlformats.org/drawingml/2006/table">
            <a:tbl>
              <a:tblPr firstRow="1" bandRow="1">
                <a:tableStyleId>{5940675A-B579-460E-94D1-54222C63F5DA}</a:tableStyleId>
              </a:tblPr>
              <a:tblGrid>
                <a:gridCol w="2254568">
                  <a:extLst>
                    <a:ext uri="{9D8B030D-6E8A-4147-A177-3AD203B41FA5}">
                      <a16:colId xmlns:a16="http://schemas.microsoft.com/office/drawing/2014/main" val="773678044"/>
                    </a:ext>
                  </a:extLst>
                </a:gridCol>
                <a:gridCol w="3436536">
                  <a:extLst>
                    <a:ext uri="{9D8B030D-6E8A-4147-A177-3AD203B41FA5}">
                      <a16:colId xmlns:a16="http://schemas.microsoft.com/office/drawing/2014/main" val="86179542"/>
                    </a:ext>
                  </a:extLst>
                </a:gridCol>
                <a:gridCol w="4994808">
                  <a:extLst>
                    <a:ext uri="{9D8B030D-6E8A-4147-A177-3AD203B41FA5}">
                      <a16:colId xmlns:a16="http://schemas.microsoft.com/office/drawing/2014/main" val="238949952"/>
                    </a:ext>
                  </a:extLst>
                </a:gridCol>
              </a:tblGrid>
              <a:tr h="509855">
                <a:tc>
                  <a:txBody>
                    <a:bodyPr/>
                    <a:lstStyle/>
                    <a:p>
                      <a:pPr algn="l"/>
                      <a:r>
                        <a:rPr lang="en-US" sz="1500" b="0" i="0" u="none" strike="noStrike" cap="none" spc="0" baseline="0" dirty="0">
                          <a:solidFill>
                            <a:schemeClr val="tx1"/>
                          </a:solidFill>
                          <a:effectLst/>
                          <a:uFillTx/>
                          <a:latin typeface="Trebuchet MS" panose="020B0603020202020204" pitchFamily="34" charset="0"/>
                          <a:ea typeface="+mn-ea"/>
                          <a:cs typeface="+mn-cs"/>
                          <a:sym typeface="Calibri"/>
                        </a:rPr>
                        <a:t>Date</a:t>
                      </a:r>
                    </a:p>
                  </a:txBody>
                  <a:tcPr anchor="ctr">
                    <a:solidFill>
                      <a:schemeClr val="tx2">
                        <a:lumMod val="40000"/>
                        <a:lumOff val="60000"/>
                      </a:schemeClr>
                    </a:solidFill>
                  </a:tcPr>
                </a:tc>
                <a:tc>
                  <a:txBody>
                    <a:bodyPr/>
                    <a:lstStyle/>
                    <a:p>
                      <a:pPr algn="l"/>
                      <a:r>
                        <a:rPr lang="en-US" sz="1500" b="0" i="0" u="none" strike="noStrike" cap="none" spc="0" baseline="0" dirty="0">
                          <a:solidFill>
                            <a:schemeClr val="tx1"/>
                          </a:solidFill>
                          <a:effectLst/>
                          <a:uFillTx/>
                          <a:latin typeface="Trebuchet MS" panose="020B0603020202020204" pitchFamily="34" charset="0"/>
                          <a:ea typeface="+mn-ea"/>
                          <a:cs typeface="+mn-cs"/>
                          <a:sym typeface="Calibri"/>
                        </a:rPr>
                        <a:t>Infection Control Topic</a:t>
                      </a:r>
                    </a:p>
                  </a:txBody>
                  <a:tcPr anchor="ctr">
                    <a:solidFill>
                      <a:schemeClr val="tx2">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i="0" u="none" strike="noStrike" cap="none" spc="0" baseline="0" dirty="0">
                          <a:solidFill>
                            <a:schemeClr val="tx1"/>
                          </a:solidFill>
                          <a:effectLst/>
                          <a:uFillTx/>
                          <a:latin typeface="Trebuchet MS" panose="020B0603020202020204" pitchFamily="34" charset="0"/>
                          <a:ea typeface="+mn-ea"/>
                          <a:cs typeface="+mn-cs"/>
                          <a:sym typeface="Calibri"/>
                        </a:rPr>
                        <a:t>Registration Link</a:t>
                      </a:r>
                    </a:p>
                  </a:txBody>
                  <a:tcPr anchor="ctr">
                    <a:solidFill>
                      <a:schemeClr val="tx2">
                        <a:lumMod val="40000"/>
                        <a:lumOff val="60000"/>
                      </a:schemeClr>
                    </a:solidFill>
                  </a:tcPr>
                </a:tc>
                <a:extLst>
                  <a:ext uri="{0D108BD9-81ED-4DB2-BD59-A6C34878D82A}">
                    <a16:rowId xmlns:a16="http://schemas.microsoft.com/office/drawing/2014/main" val="4159612770"/>
                  </a:ext>
                </a:extLst>
              </a:tr>
              <a:tr h="518148">
                <a:tc>
                  <a:txBody>
                    <a:bodyPr/>
                    <a:lstStyle/>
                    <a:p>
                      <a:pPr algn="l"/>
                      <a:r>
                        <a:rPr lang="en-US" sz="1500" b="0" i="0" u="none" strike="noStrike" cap="none" spc="0" baseline="0" dirty="0">
                          <a:solidFill>
                            <a:schemeClr val="tx1"/>
                          </a:solidFill>
                          <a:effectLst/>
                          <a:uFillTx/>
                          <a:latin typeface="Trebuchet MS" panose="020B0603020202020204" pitchFamily="34" charset="0"/>
                          <a:ea typeface="+mn-ea"/>
                          <a:cs typeface="+mn-cs"/>
                          <a:sym typeface="Calibri"/>
                        </a:rPr>
                        <a:t> Friday, December 16th</a:t>
                      </a:r>
                    </a:p>
                  </a:txBody>
                  <a:tcPr anchor="ctr"/>
                </a:tc>
                <a:tc>
                  <a:txBody>
                    <a:bodyPr/>
                    <a:lstStyle/>
                    <a:p>
                      <a:pPr marL="0" marR="0" indent="0" algn="l" defTabSz="685800" rtl="0" latinLnBrk="0">
                        <a:lnSpc>
                          <a:spcPct val="100000"/>
                        </a:lnSpc>
                        <a:spcBef>
                          <a:spcPts val="0"/>
                        </a:spcBef>
                        <a:spcAft>
                          <a:spcPts val="0"/>
                        </a:spcAft>
                        <a:buClrTx/>
                        <a:buSzTx/>
                        <a:buFontTx/>
                        <a:buNone/>
                        <a:tabLst/>
                      </a:pPr>
                      <a:r>
                        <a:rPr lang="en-US" sz="1500" b="0" i="0" u="none" strike="noStrike" cap="none" spc="0" baseline="0" dirty="0">
                          <a:solidFill>
                            <a:schemeClr val="tx1"/>
                          </a:solidFill>
                          <a:effectLst/>
                          <a:uFillTx/>
                          <a:latin typeface="Trebuchet MS" panose="020B0603020202020204" pitchFamily="34" charset="0"/>
                          <a:ea typeface="+mn-ea"/>
                          <a:cs typeface="+mn-cs"/>
                          <a:sym typeface="Calibri"/>
                        </a:rPr>
                        <a:t>CAUTI/CLABSI</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i="0" u="none" strike="noStrike" cap="none" spc="0" baseline="0" dirty="0">
                          <a:solidFill>
                            <a:schemeClr val="tx1"/>
                          </a:solidFill>
                          <a:effectLst/>
                          <a:uFillTx/>
                          <a:latin typeface="Trebuchet MS" panose="020B0603020202020204" pitchFamily="34" charset="0"/>
                          <a:ea typeface="+mn-ea"/>
                          <a:cs typeface="+mn-cs"/>
                          <a:sym typeface="Calibri"/>
                          <a:hlinkClick r:id="rId4"/>
                        </a:rPr>
                        <a:t>https://illinois.webex.com/illinois/onstage/g.php?MTID=e00594f71075334ee88516dec33c0042c</a:t>
                      </a:r>
                      <a:r>
                        <a:rPr lang="en-US" sz="1500" b="0" i="0" u="none" strike="noStrike" cap="none" spc="0" baseline="0" dirty="0">
                          <a:solidFill>
                            <a:schemeClr val="tx1"/>
                          </a:solidFill>
                          <a:effectLst/>
                          <a:uFillTx/>
                          <a:latin typeface="Trebuchet MS" panose="020B0603020202020204" pitchFamily="34" charset="0"/>
                          <a:ea typeface="+mn-ea"/>
                          <a:cs typeface="+mn-cs"/>
                          <a:sym typeface="Calibri"/>
                        </a:rPr>
                        <a:t> </a:t>
                      </a:r>
                    </a:p>
                  </a:txBody>
                  <a:tcPr anchor="ctr"/>
                </a:tc>
                <a:extLst>
                  <a:ext uri="{0D108BD9-81ED-4DB2-BD59-A6C34878D82A}">
                    <a16:rowId xmlns:a16="http://schemas.microsoft.com/office/drawing/2014/main" val="831053076"/>
                  </a:ext>
                </a:extLst>
              </a:tr>
            </a:tbl>
          </a:graphicData>
        </a:graphic>
      </p:graphicFrame>
      <p:sp>
        <p:nvSpPr>
          <p:cNvPr id="5" name="Slide Number Placeholder 4">
            <a:extLst>
              <a:ext uri="{FF2B5EF4-FFF2-40B4-BE49-F238E27FC236}">
                <a16:creationId xmlns:a16="http://schemas.microsoft.com/office/drawing/2014/main" id="{055F0D56-94CB-F688-FE4E-D3DE46526C56}"/>
              </a:ext>
            </a:extLst>
          </p:cNvPr>
          <p:cNvSpPr>
            <a:spLocks noGrp="1"/>
          </p:cNvSpPr>
          <p:nvPr>
            <p:ph type="sldNum" sz="quarter" idx="2"/>
          </p:nvPr>
        </p:nvSpPr>
        <p:spPr/>
        <p:txBody>
          <a:bodyPr/>
          <a:lstStyle/>
          <a:p>
            <a:fld id="{86CB4B4D-7CA3-9044-876B-883B54F8677D}" type="slidenum">
              <a:rPr lang="en-US" smtClean="0"/>
              <a:t>4</a:t>
            </a:fld>
            <a:endParaRPr lang="en-US" dirty="0"/>
          </a:p>
        </p:txBody>
      </p:sp>
    </p:spTree>
    <p:extLst>
      <p:ext uri="{BB962C8B-B14F-4D97-AF65-F5344CB8AC3E}">
        <p14:creationId xmlns:p14="http://schemas.microsoft.com/office/powerpoint/2010/main" val="419324333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6704-318A-458E-A9E4-C72BEDE9EAF0}"/>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ormAutofit fontScale="90000"/>
          </a:bodyPr>
          <a:lstStyle/>
          <a:p>
            <a:pPr algn="ctr"/>
            <a:r>
              <a:rPr lang="en-US" dirty="0"/>
              <a:t>What groups of workers is your organization targeting through its Project Firstline activities?</a:t>
            </a:r>
          </a:p>
        </p:txBody>
      </p:sp>
      <p:graphicFrame>
        <p:nvGraphicFramePr>
          <p:cNvPr id="4" name="TextBox 7">
            <a:extLst>
              <a:ext uri="{FF2B5EF4-FFF2-40B4-BE49-F238E27FC236}">
                <a16:creationId xmlns:a16="http://schemas.microsoft.com/office/drawing/2014/main" id="{B7E8E03B-D610-4C67-8F84-88EA4697FEF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6699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6FDE-A46C-4E22-AEEC-A795C0A2035E}"/>
              </a:ext>
            </a:extLst>
          </p:cNvPr>
          <p:cNvSpPr>
            <a:spLocks noGrp="1"/>
          </p:cNvSpPr>
          <p:nvPr>
            <p:ph type="title"/>
          </p:nvPr>
        </p:nvSpPr>
        <p:spPr/>
        <p:txBody>
          <a:bodyPr/>
          <a:lstStyle/>
          <a:p>
            <a:pPr algn="ctr"/>
            <a:r>
              <a:rPr lang="en-US" b="1" dirty="0"/>
              <a:t>Geographic Locations</a:t>
            </a:r>
          </a:p>
        </p:txBody>
      </p:sp>
      <p:graphicFrame>
        <p:nvGraphicFramePr>
          <p:cNvPr id="4" name="Content Placeholder 7">
            <a:extLst>
              <a:ext uri="{FF2B5EF4-FFF2-40B4-BE49-F238E27FC236}">
                <a16:creationId xmlns:a16="http://schemas.microsoft.com/office/drawing/2014/main" id="{2F6688C3-1A29-415C-9464-30B00250F761}"/>
              </a:ext>
            </a:extLst>
          </p:cNvPr>
          <p:cNvGraphicFramePr>
            <a:graphicFrameLocks/>
          </p:cNvGraphicFramePr>
          <p:nvPr/>
        </p:nvGraphicFramePr>
        <p:xfrm>
          <a:off x="977438" y="1961804"/>
          <a:ext cx="10210800" cy="3981796"/>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A7BB426C-5521-4DAD-ACC9-E536BE088A2C}"/>
              </a:ext>
            </a:extLst>
          </p:cNvPr>
          <p:cNvPicPr>
            <a:picLocks noChangeAspect="1"/>
          </p:cNvPicPr>
          <p:nvPr/>
        </p:nvPicPr>
        <p:blipFill>
          <a:blip r:embed="rId4"/>
          <a:stretch>
            <a:fillRect/>
          </a:stretch>
        </p:blipFill>
        <p:spPr>
          <a:xfrm>
            <a:off x="8534400" y="365124"/>
            <a:ext cx="3657600" cy="4147107"/>
          </a:xfrm>
          <a:prstGeom prst="rect">
            <a:avLst/>
          </a:prstGeom>
        </p:spPr>
      </p:pic>
    </p:spTree>
    <p:extLst>
      <p:ext uri="{BB962C8B-B14F-4D97-AF65-F5344CB8AC3E}">
        <p14:creationId xmlns:p14="http://schemas.microsoft.com/office/powerpoint/2010/main" val="3407041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5DBF-C1F5-4AE6-B0E5-FAE8F5843363}"/>
              </a:ext>
            </a:extLst>
          </p:cNvPr>
          <p:cNvSpPr>
            <a:spLocks noGrp="1"/>
          </p:cNvSpPr>
          <p:nvPr>
            <p:ph type="title"/>
          </p:nvPr>
        </p:nvSpPr>
        <p:spPr>
          <a:xfrm>
            <a:off x="1143000" y="265593"/>
            <a:ext cx="10210800" cy="1182207"/>
          </a:xfrm>
        </p:spPr>
        <p:style>
          <a:lnRef idx="3">
            <a:schemeClr val="lt1"/>
          </a:lnRef>
          <a:fillRef idx="1">
            <a:schemeClr val="accent6"/>
          </a:fillRef>
          <a:effectRef idx="1">
            <a:schemeClr val="accent6"/>
          </a:effectRef>
          <a:fontRef idx="minor">
            <a:schemeClr val="lt1"/>
          </a:fontRef>
        </p:style>
        <p:txBody>
          <a:bodyPr>
            <a:normAutofit fontScale="90000"/>
          </a:bodyPr>
          <a:lstStyle/>
          <a:p>
            <a:pPr algn="ctr"/>
            <a:r>
              <a:rPr lang="en-US" dirty="0"/>
              <a:t>Will your organization collect data or </a:t>
            </a:r>
            <a:br>
              <a:rPr lang="en-US" dirty="0"/>
            </a:br>
            <a:r>
              <a:rPr lang="en-US" dirty="0"/>
              <a:t>review data collected by others?  </a:t>
            </a:r>
          </a:p>
        </p:txBody>
      </p:sp>
      <p:graphicFrame>
        <p:nvGraphicFramePr>
          <p:cNvPr id="4" name="Chart 3">
            <a:extLst>
              <a:ext uri="{FF2B5EF4-FFF2-40B4-BE49-F238E27FC236}">
                <a16:creationId xmlns:a16="http://schemas.microsoft.com/office/drawing/2014/main" id="{7214B7A5-AA68-4104-B6BE-9A103A9ADB30}"/>
              </a:ext>
            </a:extLst>
          </p:cNvPr>
          <p:cNvGraphicFramePr/>
          <p:nvPr/>
        </p:nvGraphicFramePr>
        <p:xfrm>
          <a:off x="1714500" y="1637192"/>
          <a:ext cx="8763000" cy="4493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5479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0FBDF-D2DE-4121-ACC8-EDCD120D6791}"/>
              </a:ext>
            </a:extLst>
          </p:cNvPr>
          <p:cNvSpPr>
            <a:spLocks noGrp="1"/>
          </p:cNvSpPr>
          <p:nvPr>
            <p:ph type="title"/>
          </p:nvPr>
        </p:nvSpPr>
        <p:spPr>
          <a:xfrm>
            <a:off x="838200" y="127437"/>
            <a:ext cx="10515600" cy="1690688"/>
          </a:xfrm>
        </p:spPr>
        <p:style>
          <a:lnRef idx="3">
            <a:schemeClr val="lt1"/>
          </a:lnRef>
          <a:fillRef idx="1">
            <a:schemeClr val="accent6"/>
          </a:fillRef>
          <a:effectRef idx="1">
            <a:schemeClr val="accent6"/>
          </a:effectRef>
          <a:fontRef idx="minor">
            <a:schemeClr val="lt1"/>
          </a:fontRef>
        </p:style>
        <p:txBody>
          <a:bodyPr>
            <a:noAutofit/>
          </a:bodyPr>
          <a:lstStyle/>
          <a:p>
            <a:pPr algn="ctr"/>
            <a:r>
              <a:rPr lang="en-US" sz="3600" dirty="0"/>
              <a:t>Please identify any challenges your organization has identified associated with utilizing or promoting </a:t>
            </a:r>
            <a:br>
              <a:rPr lang="en-US" sz="3600" dirty="0"/>
            </a:br>
            <a:r>
              <a:rPr lang="en-US" sz="3600" dirty="0"/>
              <a:t>Project Firstline</a:t>
            </a:r>
          </a:p>
        </p:txBody>
      </p:sp>
      <p:pic>
        <p:nvPicPr>
          <p:cNvPr id="4" name="Picture 3">
            <a:extLst>
              <a:ext uri="{FF2B5EF4-FFF2-40B4-BE49-F238E27FC236}">
                <a16:creationId xmlns:a16="http://schemas.microsoft.com/office/drawing/2014/main" id="{D8F561CE-16B9-47B1-A8AD-216BD25C909D}"/>
              </a:ext>
            </a:extLst>
          </p:cNvPr>
          <p:cNvPicPr>
            <a:picLocks noChangeAspect="1"/>
          </p:cNvPicPr>
          <p:nvPr/>
        </p:nvPicPr>
        <p:blipFill>
          <a:blip r:embed="rId2"/>
          <a:stretch>
            <a:fillRect/>
          </a:stretch>
        </p:blipFill>
        <p:spPr>
          <a:xfrm>
            <a:off x="838200" y="2590800"/>
            <a:ext cx="5694158" cy="3279932"/>
          </a:xfrm>
          <a:prstGeom prst="rect">
            <a:avLst/>
          </a:prstGeom>
        </p:spPr>
      </p:pic>
      <p:pic>
        <p:nvPicPr>
          <p:cNvPr id="5" name="Picture 4">
            <a:extLst>
              <a:ext uri="{FF2B5EF4-FFF2-40B4-BE49-F238E27FC236}">
                <a16:creationId xmlns:a16="http://schemas.microsoft.com/office/drawing/2014/main" id="{20A9CF30-712A-4705-982E-A05CF873B77A}"/>
              </a:ext>
            </a:extLst>
          </p:cNvPr>
          <p:cNvPicPr>
            <a:picLocks noChangeAspect="1"/>
          </p:cNvPicPr>
          <p:nvPr/>
        </p:nvPicPr>
        <p:blipFill>
          <a:blip r:embed="rId3"/>
          <a:stretch>
            <a:fillRect/>
          </a:stretch>
        </p:blipFill>
        <p:spPr>
          <a:xfrm>
            <a:off x="6246792" y="2057398"/>
            <a:ext cx="4949409" cy="3429002"/>
          </a:xfrm>
          <a:prstGeom prst="rect">
            <a:avLst/>
          </a:prstGeom>
        </p:spPr>
      </p:pic>
      <p:pic>
        <p:nvPicPr>
          <p:cNvPr id="6" name="Picture 5">
            <a:extLst>
              <a:ext uri="{FF2B5EF4-FFF2-40B4-BE49-F238E27FC236}">
                <a16:creationId xmlns:a16="http://schemas.microsoft.com/office/drawing/2014/main" id="{0D7E77A7-13F9-4F07-98F8-8D9811C1C8EE}"/>
              </a:ext>
            </a:extLst>
          </p:cNvPr>
          <p:cNvPicPr>
            <a:picLocks noChangeAspect="1"/>
          </p:cNvPicPr>
          <p:nvPr/>
        </p:nvPicPr>
        <p:blipFill>
          <a:blip r:embed="rId4"/>
          <a:stretch>
            <a:fillRect/>
          </a:stretch>
        </p:blipFill>
        <p:spPr>
          <a:xfrm>
            <a:off x="6724398" y="2804224"/>
            <a:ext cx="4279763" cy="1737511"/>
          </a:xfrm>
          <a:prstGeom prst="rect">
            <a:avLst/>
          </a:prstGeom>
        </p:spPr>
      </p:pic>
    </p:spTree>
    <p:extLst>
      <p:ext uri="{BB962C8B-B14F-4D97-AF65-F5344CB8AC3E}">
        <p14:creationId xmlns:p14="http://schemas.microsoft.com/office/powerpoint/2010/main" val="375061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E05D67E-517B-49E2-B3E3-941A7F663AD4}"/>
              </a:ext>
            </a:extLst>
          </p:cNvPr>
          <p:cNvPicPr>
            <a:picLocks noGrp="1" noChangeAspect="1"/>
          </p:cNvPicPr>
          <p:nvPr>
            <p:ph idx="1"/>
          </p:nvPr>
        </p:nvPicPr>
        <p:blipFill>
          <a:blip r:embed="rId3"/>
          <a:stretch>
            <a:fillRect/>
          </a:stretch>
        </p:blipFill>
        <p:spPr>
          <a:xfrm>
            <a:off x="5943600" y="533400"/>
            <a:ext cx="6085930" cy="4974133"/>
          </a:xfrm>
          <a:prstGeom prst="rect">
            <a:avLst/>
          </a:prstGeom>
        </p:spPr>
      </p:pic>
      <p:sp>
        <p:nvSpPr>
          <p:cNvPr id="5" name="Title 1">
            <a:extLst>
              <a:ext uri="{FF2B5EF4-FFF2-40B4-BE49-F238E27FC236}">
                <a16:creationId xmlns:a16="http://schemas.microsoft.com/office/drawing/2014/main" id="{94830040-F57F-4092-9E79-178BFA7E8D12}"/>
              </a:ext>
            </a:extLst>
          </p:cNvPr>
          <p:cNvSpPr txBox="1">
            <a:spLocks/>
          </p:cNvSpPr>
          <p:nvPr/>
        </p:nvSpPr>
        <p:spPr>
          <a:xfrm>
            <a:off x="467270" y="2115601"/>
            <a:ext cx="5476330" cy="22537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Other initiatives your </a:t>
            </a:r>
            <a:b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organization is implementing</a:t>
            </a:r>
          </a:p>
        </p:txBody>
      </p:sp>
    </p:spTree>
    <p:extLst>
      <p:ext uri="{BB962C8B-B14F-4D97-AF65-F5344CB8AC3E}">
        <p14:creationId xmlns:p14="http://schemas.microsoft.com/office/powerpoint/2010/main" val="69167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2BED-0783-4D73-AB5E-2B90B9C2594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9D32798-3616-448A-901A-4C8FC91CA04F}"/>
              </a:ext>
            </a:extLst>
          </p:cNvPr>
          <p:cNvPicPr>
            <a:picLocks noChangeAspect="1"/>
          </p:cNvPicPr>
          <p:nvPr/>
        </p:nvPicPr>
        <p:blipFill>
          <a:blip r:embed="rId3"/>
          <a:stretch>
            <a:fillRect/>
          </a:stretch>
        </p:blipFill>
        <p:spPr>
          <a:xfrm>
            <a:off x="420292" y="52387"/>
            <a:ext cx="11143058" cy="6043613"/>
          </a:xfrm>
          <a:prstGeom prst="rect">
            <a:avLst/>
          </a:prstGeom>
        </p:spPr>
      </p:pic>
    </p:spTree>
    <p:extLst>
      <p:ext uri="{BB962C8B-B14F-4D97-AF65-F5344CB8AC3E}">
        <p14:creationId xmlns:p14="http://schemas.microsoft.com/office/powerpoint/2010/main" val="2455436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A733-60DA-4552-94A5-F05E183C5B2F}"/>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n-US" dirty="0"/>
              <a:t>Summary/Next Steps</a:t>
            </a:r>
          </a:p>
        </p:txBody>
      </p:sp>
      <p:sp>
        <p:nvSpPr>
          <p:cNvPr id="3" name="Content Placeholder 2">
            <a:extLst>
              <a:ext uri="{FF2B5EF4-FFF2-40B4-BE49-F238E27FC236}">
                <a16:creationId xmlns:a16="http://schemas.microsoft.com/office/drawing/2014/main" id="{0CEE006B-C5AB-4081-A651-4C9652509E12}"/>
              </a:ext>
            </a:extLst>
          </p:cNvPr>
          <p:cNvSpPr>
            <a:spLocks noGrp="1"/>
          </p:cNvSpPr>
          <p:nvPr>
            <p:ph idx="1"/>
          </p:nvPr>
        </p:nvSpPr>
        <p:spPr/>
        <p:txBody>
          <a:bodyPr/>
          <a:lstStyle/>
          <a:p>
            <a:r>
              <a:rPr lang="en-US" dirty="0"/>
              <a:t>Interested in Data</a:t>
            </a:r>
          </a:p>
          <a:p>
            <a:r>
              <a:rPr lang="en-US" dirty="0"/>
              <a:t>Receptive to training</a:t>
            </a:r>
          </a:p>
          <a:p>
            <a:endParaRPr lang="en-US" dirty="0"/>
          </a:p>
          <a:p>
            <a:r>
              <a:rPr lang="en-US" dirty="0"/>
              <a:t>Engage with LHD</a:t>
            </a:r>
          </a:p>
        </p:txBody>
      </p:sp>
    </p:spTree>
    <p:extLst>
      <p:ext uri="{BB962C8B-B14F-4D97-AF65-F5344CB8AC3E}">
        <p14:creationId xmlns:p14="http://schemas.microsoft.com/office/powerpoint/2010/main" val="3395241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2209800" y="2743200"/>
            <a:ext cx="7772400" cy="857250"/>
          </a:xfrm>
        </p:spPr>
        <p:txBody>
          <a:bodyPr>
            <a:normAutofit/>
          </a:bodyPr>
          <a:lstStyle/>
          <a:p>
            <a:r>
              <a:rPr lang="en-US" sz="3600" b="1" dirty="0"/>
              <a:t>THANK YOU</a:t>
            </a:r>
          </a:p>
        </p:txBody>
      </p:sp>
      <p:sp>
        <p:nvSpPr>
          <p:cNvPr id="19" name="Subtitle 2"/>
          <p:cNvSpPr>
            <a:spLocks noGrp="1"/>
          </p:cNvSpPr>
          <p:nvPr>
            <p:ph type="subTitle" idx="1"/>
          </p:nvPr>
        </p:nvSpPr>
        <p:spPr>
          <a:xfrm>
            <a:off x="2895600" y="3886200"/>
            <a:ext cx="6400800" cy="1371600"/>
          </a:xfrm>
        </p:spPr>
        <p:txBody>
          <a:bodyPr>
            <a:normAutofit/>
          </a:bodyPr>
          <a:lstStyle/>
          <a:p>
            <a:r>
              <a:rPr lang="en-US" sz="2000" dirty="0"/>
              <a:t>jessica.ledesma@illinois.gov</a:t>
            </a:r>
          </a:p>
          <a:p>
            <a:r>
              <a:rPr lang="en-US" sz="2000" b="1" dirty="0">
                <a:solidFill>
                  <a:schemeClr val="accent1"/>
                </a:solidFill>
                <a:latin typeface="Perpetua Titling MT" pitchFamily="18" charset="0"/>
                <a:hlinkClick r:id="rId3"/>
              </a:rPr>
              <a:t>IDPH DPSQ website</a:t>
            </a:r>
            <a:endParaRPr lang="en-US" sz="2000" b="1" dirty="0">
              <a:solidFill>
                <a:schemeClr val="accent1"/>
              </a:solidFill>
              <a:latin typeface="Perpetua Titling MT"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2FAE14-FB61-6D10-6C84-F551452FD71E}"/>
              </a:ext>
            </a:extLst>
          </p:cNvPr>
          <p:cNvSpPr>
            <a:spLocks noGrp="1"/>
          </p:cNvSpPr>
          <p:nvPr>
            <p:ph type="ctrTitle"/>
          </p:nvPr>
        </p:nvSpPr>
        <p:spPr>
          <a:xfrm>
            <a:off x="1314824" y="735106"/>
            <a:ext cx="10053763" cy="1840826"/>
          </a:xfrm>
        </p:spPr>
        <p:txBody>
          <a:bodyPr anchor="b">
            <a:normAutofit fontScale="90000"/>
          </a:bodyPr>
          <a:lstStyle/>
          <a:p>
            <a:pPr algn="l"/>
            <a:br>
              <a:rPr lang="en-US" sz="4100" dirty="0">
                <a:solidFill>
                  <a:srgbClr val="FFFFFF"/>
                </a:solidFill>
              </a:rPr>
            </a:br>
            <a:r>
              <a:rPr lang="en-US" sz="4400" dirty="0">
                <a:solidFill>
                  <a:srgbClr val="FFFFFF"/>
                </a:solidFill>
              </a:rPr>
              <a:t>COVID-19 Outbreak Testing</a:t>
            </a:r>
            <a:r>
              <a:rPr lang="en-US" sz="4100" dirty="0">
                <a:solidFill>
                  <a:srgbClr val="FFFFFF"/>
                </a:solidFill>
              </a:rPr>
              <a:t>: </a:t>
            </a:r>
            <a:br>
              <a:rPr lang="en-US" sz="4100" dirty="0">
                <a:solidFill>
                  <a:srgbClr val="FFFFFF"/>
                </a:solidFill>
              </a:rPr>
            </a:br>
            <a:br>
              <a:rPr lang="en-US" sz="4000" dirty="0">
                <a:solidFill>
                  <a:srgbClr val="FFFFFF"/>
                </a:solidFill>
              </a:rPr>
            </a:br>
            <a:endParaRPr lang="en-US" sz="4000" dirty="0">
              <a:solidFill>
                <a:srgbClr val="FFFFFF"/>
              </a:solidFill>
            </a:endParaRPr>
          </a:p>
        </p:txBody>
      </p:sp>
      <p:pic>
        <p:nvPicPr>
          <p:cNvPr id="4" name="Picture 3" descr="Logo&#10;&#10;Description automatically generated">
            <a:extLst>
              <a:ext uri="{FF2B5EF4-FFF2-40B4-BE49-F238E27FC236}">
                <a16:creationId xmlns:a16="http://schemas.microsoft.com/office/drawing/2014/main" id="{B9A076B8-9D1B-13E6-C97D-9D7727F694A7}"/>
              </a:ext>
            </a:extLst>
          </p:cNvPr>
          <p:cNvPicPr>
            <a:picLocks noChangeAspect="1"/>
          </p:cNvPicPr>
          <p:nvPr/>
        </p:nvPicPr>
        <p:blipFill>
          <a:blip r:embed="rId2"/>
          <a:stretch>
            <a:fillRect/>
          </a:stretch>
        </p:blipFill>
        <p:spPr>
          <a:xfrm>
            <a:off x="8013614" y="5450636"/>
            <a:ext cx="3922539" cy="1159849"/>
          </a:xfrm>
          <a:prstGeom prst="rect">
            <a:avLst/>
          </a:prstGeom>
        </p:spPr>
      </p:pic>
      <p:sp>
        <p:nvSpPr>
          <p:cNvPr id="5" name="TextBox 4">
            <a:extLst>
              <a:ext uri="{FF2B5EF4-FFF2-40B4-BE49-F238E27FC236}">
                <a16:creationId xmlns:a16="http://schemas.microsoft.com/office/drawing/2014/main" id="{E59EA34C-3AFB-F164-2F6D-4F6564F4AAE6}"/>
              </a:ext>
            </a:extLst>
          </p:cNvPr>
          <p:cNvSpPr txBox="1"/>
          <p:nvPr/>
        </p:nvSpPr>
        <p:spPr>
          <a:xfrm>
            <a:off x="455520" y="4645566"/>
            <a:ext cx="491768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small" spc="0" normalizeH="0" baseline="0" noProof="0" dirty="0">
                <a:ln>
                  <a:noFill/>
                </a:ln>
                <a:solidFill>
                  <a:srgbClr val="4472C4">
                    <a:lumMod val="50000"/>
                  </a:srgbClr>
                </a:solidFill>
                <a:effectLst/>
                <a:uLnTx/>
                <a:uFillTx/>
                <a:latin typeface="Avenir" panose="02000503020000020003" pitchFamily="2" charset="0"/>
                <a:ea typeface="+mn-ea"/>
                <a:cs typeface="+mn-cs"/>
              </a:rPr>
              <a:t>Thomas C. Roome</a:t>
            </a:r>
            <a:r>
              <a:rPr kumimoji="0" lang="en-US" sz="1200" b="0" i="0" u="none" strike="noStrike" kern="1200" cap="small" spc="0" normalizeH="0" baseline="0" noProof="0" dirty="0">
                <a:ln>
                  <a:noFill/>
                </a:ln>
                <a:solidFill>
                  <a:srgbClr val="4472C4">
                    <a:lumMod val="50000"/>
                  </a:srgbClr>
                </a:solidFill>
                <a:effectLst/>
                <a:uLnTx/>
                <a:uFillTx/>
                <a:latin typeface="Avenir" panose="02000503020000020003" pitchFamily="2" charset="0"/>
                <a:ea typeface="+mn-ea"/>
                <a:cs typeface="+mn-cs"/>
              </a:rPr>
              <a:t>, </a:t>
            </a:r>
            <a:r>
              <a:rPr kumimoji="0" lang="en-US" sz="1200" b="0" i="1" u="none" strike="noStrike" kern="1200" cap="small" spc="0" normalizeH="0" baseline="0" noProof="0" dirty="0">
                <a:ln>
                  <a:noFill/>
                </a:ln>
                <a:solidFill>
                  <a:srgbClr val="4472C4">
                    <a:lumMod val="50000"/>
                  </a:srgbClr>
                </a:solidFill>
                <a:effectLst/>
                <a:uLnTx/>
                <a:uFillTx/>
                <a:latin typeface="Avenir" panose="02000503020000020003" pitchFamily="2" charset="0"/>
                <a:ea typeface="+mn-ea"/>
                <a:cs typeface="+mn-cs"/>
              </a:rPr>
              <a:t>MPH, EMT,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Avenir" panose="02000503020000020003" pitchFamily="2" charset="0"/>
                <a:ea typeface="+mn-ea"/>
                <a:cs typeface="+mn-cs"/>
              </a:rPr>
              <a:t>IDPH Regional Infection Prevention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Avenir" panose="02000503020000020003" pitchFamily="2" charset="0"/>
                <a:ea typeface="+mn-ea"/>
                <a:cs typeface="+mn-cs"/>
              </a:rPr>
              <a:t>Office of Policy, Planning, and Statistics,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Avenir" panose="02000503020000020003" pitchFamily="2" charset="0"/>
                <a:ea typeface="+mn-ea"/>
                <a:cs typeface="+mn-cs"/>
              </a:rPr>
              <a:t>Division of Patient Safety and Quality,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Tom.Roome@Illinois.gov</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DA59FF1-53A5-A1BF-08DF-12F25577915A}"/>
              </a:ext>
            </a:extLst>
          </p:cNvPr>
          <p:cNvSpPr txBox="1"/>
          <p:nvPr/>
        </p:nvSpPr>
        <p:spPr>
          <a:xfrm rot="16200000">
            <a:off x="-616251" y="716610"/>
            <a:ext cx="1694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12/09/2022</a:t>
            </a:r>
          </a:p>
        </p:txBody>
      </p:sp>
      <p:sp>
        <p:nvSpPr>
          <p:cNvPr id="7" name="TextBox 6">
            <a:extLst>
              <a:ext uri="{FF2B5EF4-FFF2-40B4-BE49-F238E27FC236}">
                <a16:creationId xmlns:a16="http://schemas.microsoft.com/office/drawing/2014/main" id="{F191D72E-A0CB-4EFD-7FE5-A03CBC8CC389}"/>
              </a:ext>
            </a:extLst>
          </p:cNvPr>
          <p:cNvSpPr txBox="1"/>
          <p:nvPr/>
        </p:nvSpPr>
        <p:spPr>
          <a:xfrm>
            <a:off x="1314822" y="1522667"/>
            <a:ext cx="96235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Light" panose="020F0302020204030204"/>
                <a:ea typeface="+mn-ea"/>
                <a:cs typeface="+mn-cs"/>
              </a:rPr>
              <a:t>Strategies from the</a:t>
            </a:r>
            <a:r>
              <a:rPr kumimoji="0" lang="en-US" sz="3600" b="0" i="1" u="none" strike="noStrike" kern="1200" cap="none" spc="0" normalizeH="0" baseline="0" noProof="0" dirty="0">
                <a:ln>
                  <a:noFill/>
                </a:ln>
                <a:solidFill>
                  <a:srgbClr val="FFFFFF"/>
                </a:solidFill>
                <a:effectLst/>
                <a:uLnTx/>
                <a:uFillTx/>
                <a:latin typeface="Calibri Light" panose="020F0302020204030204"/>
                <a:ea typeface="+mn-ea"/>
                <a:cs typeface="+mn-cs"/>
              </a:rPr>
              <a:t> Updated Interim Guidance for Nursing Homes and other Licensed LTCFs</a:t>
            </a:r>
            <a:endParaRPr kumimoji="0" lang="en-US" sz="36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848771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AD1D68-30D5-F936-00AA-4C02DB33F262}"/>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Trigger for Action: Outbreak</a:t>
            </a:r>
          </a:p>
        </p:txBody>
      </p:sp>
      <p:sp>
        <p:nvSpPr>
          <p:cNvPr id="3" name="Content Placeholder 2">
            <a:extLst>
              <a:ext uri="{FF2B5EF4-FFF2-40B4-BE49-F238E27FC236}">
                <a16:creationId xmlns:a16="http://schemas.microsoft.com/office/drawing/2014/main" id="{DEA6209E-309A-B429-C615-11AEA6E4D1A7}"/>
              </a:ext>
            </a:extLst>
          </p:cNvPr>
          <p:cNvSpPr>
            <a:spLocks noGrp="1"/>
          </p:cNvSpPr>
          <p:nvPr>
            <p:ph idx="1"/>
          </p:nvPr>
        </p:nvSpPr>
        <p:spPr>
          <a:xfrm>
            <a:off x="1371599" y="1885279"/>
            <a:ext cx="9724031" cy="4446512"/>
          </a:xfrm>
        </p:spPr>
        <p:txBody>
          <a:bodyPr anchor="ctr">
            <a:normAutofit/>
          </a:bodyPr>
          <a:lstStyle/>
          <a:p>
            <a:r>
              <a:rPr lang="en-US" sz="1800" dirty="0">
                <a:ea typeface="Times New Roman" panose="02020603050405020304" pitchFamily="18" charset="0"/>
                <a:cs typeface="Times New Roman" panose="02020603050405020304" pitchFamily="18" charset="0"/>
              </a:rPr>
              <a:t>Trigger for outbreak investigation: </a:t>
            </a:r>
          </a:p>
          <a:p>
            <a:pPr lvl="1"/>
            <a:r>
              <a:rPr lang="en-US" sz="1800" b="0" i="1" u="none" strike="noStrike" dirty="0">
                <a:effectLst/>
              </a:rPr>
              <a:t>“A new </a:t>
            </a:r>
            <a:r>
              <a:rPr lang="en-US" sz="1800" b="1" i="1" u="none" strike="noStrike" dirty="0">
                <a:effectLst/>
              </a:rPr>
              <a:t>facility-associated</a:t>
            </a:r>
            <a:r>
              <a:rPr lang="en-US" sz="1800" b="0" i="1" u="none" strike="noStrike" dirty="0">
                <a:effectLst/>
              </a:rPr>
              <a:t> case of COVID-19 infection in any healthcare personnel (HCP) or any nursing home-onset COVID-19 infection in a resident.”</a:t>
            </a:r>
          </a:p>
          <a:p>
            <a:pPr lvl="1"/>
            <a:endParaRPr lang="en-US" sz="1800" i="1" dirty="0"/>
          </a:p>
          <a:p>
            <a:r>
              <a:rPr lang="en-US" sz="1800" b="0" i="0" u="none" strike="noStrike" dirty="0">
                <a:effectLst/>
              </a:rPr>
              <a:t>Facility-Associated is defined as:</a:t>
            </a:r>
          </a:p>
          <a:p>
            <a:pPr lvl="1"/>
            <a:r>
              <a:rPr lang="en-US" sz="1800" dirty="0">
                <a:ea typeface="Times New Roman" panose="02020603050405020304" pitchFamily="18" charset="0"/>
                <a:cs typeface="Times New Roman" panose="02020603050405020304" pitchFamily="18" charset="0"/>
              </a:rPr>
              <a:t>For residents: “</a:t>
            </a:r>
            <a:r>
              <a:rPr lang="en-US" sz="1800" i="1" dirty="0">
                <a:effectLst/>
                <a:ea typeface="Times New Roman" panose="02020603050405020304" pitchFamily="18" charset="0"/>
                <a:cs typeface="Times New Roman" panose="02020603050405020304" pitchFamily="18" charset="0"/>
              </a:rPr>
              <a:t>a COVID-19 case that originated in the facility; a COVID-19 case with a confirmed diagnosis 14 days or more after admission for a non-COVID condition, without an exposure during the previous 14 days to another setting where an outbreak was known or suspected to be occurring.”</a:t>
            </a:r>
          </a:p>
          <a:p>
            <a:pPr marL="457200" lvl="1" indent="0">
              <a:buNone/>
            </a:pPr>
            <a:endParaRPr lang="en-US" sz="1800" i="1" dirty="0">
              <a:effectLst/>
              <a:ea typeface="Times New Roman" panose="02020603050405020304" pitchFamily="18" charset="0"/>
              <a:cs typeface="Times New Roman" panose="02020603050405020304" pitchFamily="18" charset="0"/>
            </a:endParaRPr>
          </a:p>
          <a:p>
            <a:pPr lvl="1"/>
            <a:r>
              <a:rPr lang="en-US" sz="1800" i="1" dirty="0">
                <a:effectLst/>
                <a:ea typeface="Times New Roman" panose="02020603050405020304" pitchFamily="18" charset="0"/>
              </a:rPr>
              <a:t>For staff: “ a COVID-19 case in an individual (staff member) who worked at the facility for any length of time two calendar days before the onset of symptoms (for a symptomatic person) or two calendar days before the positive sample was obtained (for an asymptomatic person) until the day that the positive staff member was excluded from work.”  </a:t>
            </a:r>
          </a:p>
        </p:txBody>
      </p:sp>
      <p:pic>
        <p:nvPicPr>
          <p:cNvPr id="4" name="Picture 3" descr="Logo&#10;&#10;Description automatically generated">
            <a:extLst>
              <a:ext uri="{FF2B5EF4-FFF2-40B4-BE49-F238E27FC236}">
                <a16:creationId xmlns:a16="http://schemas.microsoft.com/office/drawing/2014/main" id="{778713B1-17CD-6E71-E4C4-83E4839A3BA8}"/>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168712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4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1B5EF7C-5ABE-5A7A-D672-9E137A135FE1}"/>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9091" r="15556"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3" name="Rectangle 104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B9B16C-38A9-56F7-5687-C437454BB2C3}"/>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b="1"/>
              <a:t>Navigating Project Firstline</a:t>
            </a:r>
          </a:p>
        </p:txBody>
      </p:sp>
      <p:sp>
        <p:nvSpPr>
          <p:cNvPr id="1054" name="Rectangle: Rounded Corners 104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706270"/>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5F01E6-9EF9-54A6-DE54-2B072DE9ADC6}"/>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Outbreak Testing Approaches </a:t>
            </a:r>
          </a:p>
        </p:txBody>
      </p:sp>
      <p:sp>
        <p:nvSpPr>
          <p:cNvPr id="3" name="Content Placeholder 2">
            <a:extLst>
              <a:ext uri="{FF2B5EF4-FFF2-40B4-BE49-F238E27FC236}">
                <a16:creationId xmlns:a16="http://schemas.microsoft.com/office/drawing/2014/main" id="{22A24B6D-BA25-C6D8-C4C2-F01059CE008E}"/>
              </a:ext>
            </a:extLst>
          </p:cNvPr>
          <p:cNvSpPr>
            <a:spLocks noGrp="1"/>
          </p:cNvSpPr>
          <p:nvPr>
            <p:ph idx="1"/>
          </p:nvPr>
        </p:nvSpPr>
        <p:spPr>
          <a:xfrm>
            <a:off x="1367624" y="2490436"/>
            <a:ext cx="9708995" cy="3567173"/>
          </a:xfrm>
        </p:spPr>
        <p:txBody>
          <a:bodyPr anchor="ctr">
            <a:normAutofit/>
          </a:bodyPr>
          <a:lstStyle/>
          <a:p>
            <a:r>
              <a:rPr lang="en-US" sz="2200" dirty="0"/>
              <a:t>There are two approaches you can choose from: </a:t>
            </a:r>
          </a:p>
          <a:p>
            <a:pPr lvl="1"/>
            <a:r>
              <a:rPr lang="en-US" sz="2200" dirty="0"/>
              <a:t>Contact-tracing approach</a:t>
            </a:r>
          </a:p>
          <a:p>
            <a:pPr lvl="1"/>
            <a:r>
              <a:rPr lang="en-US" sz="2200" dirty="0"/>
              <a:t>Broad approach</a:t>
            </a:r>
          </a:p>
          <a:p>
            <a:pPr lvl="1"/>
            <a:endParaRPr lang="en-US" sz="2200" dirty="0"/>
          </a:p>
          <a:p>
            <a:r>
              <a:rPr lang="en-US" sz="2200" dirty="0"/>
              <a:t>The contact tracing approach involves identifying and testing all the close contacts of an initial case. </a:t>
            </a:r>
          </a:p>
          <a:p>
            <a:endParaRPr lang="en-US" sz="2200" dirty="0"/>
          </a:p>
          <a:p>
            <a:r>
              <a:rPr lang="en-US" sz="2200" dirty="0"/>
              <a:t>The broad approach involves testing all residents and staff [on a unit, floor, or even the whole building] based on the areas involved. </a:t>
            </a:r>
          </a:p>
        </p:txBody>
      </p:sp>
      <p:pic>
        <p:nvPicPr>
          <p:cNvPr id="4" name="Picture 3" descr="Logo&#10;&#10;Description automatically generated">
            <a:extLst>
              <a:ext uri="{FF2B5EF4-FFF2-40B4-BE49-F238E27FC236}">
                <a16:creationId xmlns:a16="http://schemas.microsoft.com/office/drawing/2014/main" id="{F3950D55-C63E-C262-CC11-C5A89778C247}"/>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2238033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8FA847-2D66-6201-4986-B9EC9636F59B}"/>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Contact Tracing Approach</a:t>
            </a:r>
          </a:p>
        </p:txBody>
      </p:sp>
      <p:sp>
        <p:nvSpPr>
          <p:cNvPr id="3" name="Content Placeholder 2">
            <a:extLst>
              <a:ext uri="{FF2B5EF4-FFF2-40B4-BE49-F238E27FC236}">
                <a16:creationId xmlns:a16="http://schemas.microsoft.com/office/drawing/2014/main" id="{CCFDECEF-E214-CB9D-3169-534A321F8359}"/>
              </a:ext>
            </a:extLst>
          </p:cNvPr>
          <p:cNvSpPr>
            <a:spLocks noGrp="1"/>
          </p:cNvSpPr>
          <p:nvPr>
            <p:ph idx="1"/>
          </p:nvPr>
        </p:nvSpPr>
        <p:spPr>
          <a:xfrm>
            <a:off x="1367624" y="2490436"/>
            <a:ext cx="9708995" cy="3567173"/>
          </a:xfrm>
        </p:spPr>
        <p:txBody>
          <a:bodyPr anchor="ctr">
            <a:normAutofit/>
          </a:bodyPr>
          <a:lstStyle/>
          <a:p>
            <a:r>
              <a:rPr lang="en-US" sz="2000" dirty="0"/>
              <a:t>When to use the Contract Tracing Approach: </a:t>
            </a:r>
          </a:p>
          <a:p>
            <a:pPr lvl="1"/>
            <a:r>
              <a:rPr lang="en-US" sz="2000" dirty="0"/>
              <a:t>When you </a:t>
            </a:r>
            <a:r>
              <a:rPr lang="en-US" sz="2000" b="1" u="sng" dirty="0"/>
              <a:t>can</a:t>
            </a:r>
            <a:r>
              <a:rPr lang="en-US" sz="2000" dirty="0"/>
              <a:t> identify all the close contacts of your initial case.</a:t>
            </a:r>
          </a:p>
          <a:p>
            <a:pPr lvl="1"/>
            <a:r>
              <a:rPr lang="en-US" sz="2000" dirty="0"/>
              <a:t>When you don’t have any cases that contact tracing can’t account for. </a:t>
            </a:r>
          </a:p>
          <a:p>
            <a:pPr lvl="1"/>
            <a:r>
              <a:rPr lang="en-US" sz="2000" dirty="0"/>
              <a:t>When only one unit/floor/area is involved. </a:t>
            </a:r>
          </a:p>
          <a:p>
            <a:pPr lvl="1"/>
            <a:endParaRPr lang="en-US" sz="2000" dirty="0"/>
          </a:p>
          <a:p>
            <a:r>
              <a:rPr lang="en-US" sz="2000" dirty="0"/>
              <a:t>Identify all the close contacts of the initial case/cases.</a:t>
            </a:r>
          </a:p>
          <a:p>
            <a:pPr lvl="1"/>
            <a:r>
              <a:rPr lang="en-US" sz="2000" dirty="0"/>
              <a:t>Test close contacts on days 1, 3, and 5 after exposure. </a:t>
            </a:r>
          </a:p>
          <a:p>
            <a:pPr lvl="1"/>
            <a:r>
              <a:rPr lang="en-US" sz="2000" b="1" dirty="0"/>
              <a:t>If these contacts are negative on all 3 tests, and no other cases are identified, no further testing is needed.  </a:t>
            </a:r>
          </a:p>
          <a:p>
            <a:pPr lvl="1"/>
            <a:r>
              <a:rPr lang="en-US" sz="2000" dirty="0"/>
              <a:t>Close contacts at high risk of developing COVID-19 should be quarantined.</a:t>
            </a:r>
          </a:p>
        </p:txBody>
      </p:sp>
      <p:pic>
        <p:nvPicPr>
          <p:cNvPr id="4" name="Picture 3" descr="Logo&#10;&#10;Description automatically generated">
            <a:extLst>
              <a:ext uri="{FF2B5EF4-FFF2-40B4-BE49-F238E27FC236}">
                <a16:creationId xmlns:a16="http://schemas.microsoft.com/office/drawing/2014/main" id="{2E242C3B-AFDA-53AD-2181-5DD3C8E160A0}"/>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142308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3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8595E09-ECC0-526E-F8DB-0AD34FF17090}"/>
              </a:ext>
            </a:extLst>
          </p:cNvPr>
          <p:cNvSpPr>
            <a:spLocks noGrp="1"/>
          </p:cNvSpPr>
          <p:nvPr>
            <p:ph type="title"/>
          </p:nvPr>
        </p:nvSpPr>
        <p:spPr>
          <a:xfrm>
            <a:off x="1098468" y="885651"/>
            <a:ext cx="3229803" cy="4624603"/>
          </a:xfrm>
        </p:spPr>
        <p:txBody>
          <a:bodyPr>
            <a:normAutofit/>
          </a:bodyPr>
          <a:lstStyle/>
          <a:p>
            <a:r>
              <a:rPr lang="en-US">
                <a:solidFill>
                  <a:srgbClr val="FFFFFF"/>
                </a:solidFill>
              </a:rPr>
              <a:t>Broad Approach</a:t>
            </a:r>
          </a:p>
        </p:txBody>
      </p:sp>
      <p:sp>
        <p:nvSpPr>
          <p:cNvPr id="3" name="Content Placeholder 2">
            <a:extLst>
              <a:ext uri="{FF2B5EF4-FFF2-40B4-BE49-F238E27FC236}">
                <a16:creationId xmlns:a16="http://schemas.microsoft.com/office/drawing/2014/main" id="{2CFCDCCC-EAAE-B2A6-D133-93A75A711964}"/>
              </a:ext>
            </a:extLst>
          </p:cNvPr>
          <p:cNvSpPr>
            <a:spLocks noGrp="1"/>
          </p:cNvSpPr>
          <p:nvPr>
            <p:ph idx="1"/>
          </p:nvPr>
        </p:nvSpPr>
        <p:spPr>
          <a:xfrm>
            <a:off x="4978708" y="885651"/>
            <a:ext cx="6525220" cy="5057949"/>
          </a:xfrm>
        </p:spPr>
        <p:txBody>
          <a:bodyPr anchor="ctr">
            <a:noAutofit/>
          </a:bodyPr>
          <a:lstStyle/>
          <a:p>
            <a:r>
              <a:rPr lang="en-US" sz="2000" dirty="0"/>
              <a:t>The broad approach involves testing </a:t>
            </a:r>
            <a:r>
              <a:rPr lang="en-US" sz="2000" i="1" dirty="0"/>
              <a:t>everyone </a:t>
            </a:r>
            <a:r>
              <a:rPr lang="en-US" sz="2000" dirty="0"/>
              <a:t>[in the affected area] every 3-7 days until no new cases are identified for 14 days. </a:t>
            </a:r>
          </a:p>
          <a:p>
            <a:endParaRPr lang="en-US" sz="2000" dirty="0"/>
          </a:p>
          <a:p>
            <a:r>
              <a:rPr lang="en-US" sz="2000" dirty="0"/>
              <a:t>This doesn’t </a:t>
            </a:r>
            <a:r>
              <a:rPr lang="en-US" sz="2000" i="1" dirty="0"/>
              <a:t>necessarily</a:t>
            </a:r>
            <a:r>
              <a:rPr lang="en-US" sz="2000" dirty="0"/>
              <a:t> mean testing the whole facility; </a:t>
            </a:r>
          </a:p>
          <a:p>
            <a:pPr lvl="1"/>
            <a:r>
              <a:rPr lang="en-US" sz="2000" dirty="0"/>
              <a:t>If there are cases on two units on the same floor, but no cases on other floors, you might choose to just test that floor. </a:t>
            </a:r>
          </a:p>
          <a:p>
            <a:pPr lvl="1"/>
            <a:endParaRPr lang="en-US" sz="2000" dirty="0"/>
          </a:p>
          <a:p>
            <a:pPr lvl="1"/>
            <a:r>
              <a:rPr lang="en-US" sz="2000" dirty="0"/>
              <a:t>Or if you can’t identify all contacts on a unit, you could only test that unit. </a:t>
            </a:r>
          </a:p>
          <a:p>
            <a:pPr marL="457200" lvl="1" indent="0">
              <a:buNone/>
            </a:pPr>
            <a:endParaRPr lang="en-US" sz="2000" dirty="0"/>
          </a:p>
          <a:p>
            <a:pPr lvl="1"/>
            <a:r>
              <a:rPr lang="en-US" sz="2000" dirty="0"/>
              <a:t>However, if you have cases on multiple units, cases you can’t account for, or mitigation efforts aren’t effective; consider testing the whole facility. </a:t>
            </a:r>
          </a:p>
        </p:txBody>
      </p:sp>
      <p:pic>
        <p:nvPicPr>
          <p:cNvPr id="5" name="Picture 4" descr="Logo&#10;&#10;Description automatically generated">
            <a:extLst>
              <a:ext uri="{FF2B5EF4-FFF2-40B4-BE49-F238E27FC236}">
                <a16:creationId xmlns:a16="http://schemas.microsoft.com/office/drawing/2014/main" id="{9A5BFE34-CD1E-0997-C39B-22284AFEA230}"/>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658478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8326CB-8BE3-9867-127E-41EB7EB67A4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Deciding on an Approach </a:t>
            </a:r>
          </a:p>
        </p:txBody>
      </p:sp>
      <p:sp>
        <p:nvSpPr>
          <p:cNvPr id="3" name="Content Placeholder 2">
            <a:extLst>
              <a:ext uri="{FF2B5EF4-FFF2-40B4-BE49-F238E27FC236}">
                <a16:creationId xmlns:a16="http://schemas.microsoft.com/office/drawing/2014/main" id="{1A388F25-ED34-65E1-6181-98FEC2A1A97F}"/>
              </a:ext>
            </a:extLst>
          </p:cNvPr>
          <p:cNvSpPr>
            <a:spLocks noGrp="1"/>
          </p:cNvSpPr>
          <p:nvPr>
            <p:ph idx="1"/>
          </p:nvPr>
        </p:nvSpPr>
        <p:spPr>
          <a:xfrm>
            <a:off x="1371599" y="1747571"/>
            <a:ext cx="9724031" cy="4378810"/>
          </a:xfrm>
        </p:spPr>
        <p:txBody>
          <a:bodyPr anchor="ctr">
            <a:normAutofit fontScale="92500" lnSpcReduction="10000"/>
          </a:bodyPr>
          <a:lstStyle/>
          <a:p>
            <a:pPr>
              <a:lnSpc>
                <a:spcPct val="150000"/>
              </a:lnSpc>
            </a:pPr>
            <a:r>
              <a:rPr lang="en-US" sz="2400" dirty="0"/>
              <a:t>Consider a broad approach: </a:t>
            </a:r>
          </a:p>
          <a:p>
            <a:pPr lvl="1">
              <a:lnSpc>
                <a:spcPct val="150000"/>
              </a:lnSpc>
            </a:pPr>
            <a:r>
              <a:rPr lang="en-US" dirty="0"/>
              <a:t>If you </a:t>
            </a:r>
            <a:r>
              <a:rPr lang="en-US" b="1" u="sng" dirty="0"/>
              <a:t>CAN’T</a:t>
            </a:r>
            <a:r>
              <a:rPr lang="en-US" dirty="0"/>
              <a:t> contact trace (unable to identify all contacts) </a:t>
            </a:r>
          </a:p>
          <a:p>
            <a:pPr lvl="1">
              <a:lnSpc>
                <a:spcPct val="150000"/>
              </a:lnSpc>
            </a:pPr>
            <a:r>
              <a:rPr lang="en-US" dirty="0"/>
              <a:t>There are exposures across several units.</a:t>
            </a:r>
          </a:p>
          <a:p>
            <a:pPr lvl="1">
              <a:lnSpc>
                <a:spcPct val="150000"/>
              </a:lnSpc>
            </a:pPr>
            <a:r>
              <a:rPr lang="en-US" dirty="0"/>
              <a:t>If you have new cases that contact tracing can’t account for OR</a:t>
            </a:r>
          </a:p>
          <a:p>
            <a:pPr lvl="1">
              <a:lnSpc>
                <a:spcPct val="150000"/>
              </a:lnSpc>
            </a:pPr>
            <a:r>
              <a:rPr lang="en-US" dirty="0"/>
              <a:t>You have new cases appear on other units  </a:t>
            </a:r>
          </a:p>
          <a:p>
            <a:pPr lvl="2">
              <a:lnSpc>
                <a:spcPct val="150000"/>
              </a:lnSpc>
            </a:pPr>
            <a:r>
              <a:rPr lang="en-US" sz="2400" dirty="0"/>
              <a:t>These indicate the outbreak is more widespread</a:t>
            </a:r>
          </a:p>
          <a:p>
            <a:pPr lvl="2">
              <a:lnSpc>
                <a:spcPct val="150000"/>
              </a:lnSpc>
            </a:pPr>
            <a:r>
              <a:rPr lang="en-US" sz="2400" dirty="0"/>
              <a:t>If you’ve chosen not to quarantine close contacts and they test positive, then a broad approach may be best. </a:t>
            </a:r>
            <a:endParaRPr lang="en-US" sz="2800" dirty="0"/>
          </a:p>
        </p:txBody>
      </p:sp>
      <p:pic>
        <p:nvPicPr>
          <p:cNvPr id="4" name="Picture 3" descr="Logo&#10;&#10;Description automatically generated">
            <a:extLst>
              <a:ext uri="{FF2B5EF4-FFF2-40B4-BE49-F238E27FC236}">
                <a16:creationId xmlns:a16="http://schemas.microsoft.com/office/drawing/2014/main" id="{B74B428D-4588-18BE-CA94-3B4F16977D61}"/>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5477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AB00E5DA-A5CF-DB99-7428-0DD90E943BED}"/>
              </a:ext>
            </a:extLst>
          </p:cNvPr>
          <p:cNvSpPr>
            <a:spLocks noGrp="1"/>
          </p:cNvSpPr>
          <p:nvPr>
            <p:ph type="title"/>
          </p:nvPr>
        </p:nvSpPr>
        <p:spPr>
          <a:xfrm>
            <a:off x="1098468" y="885651"/>
            <a:ext cx="3229803" cy="4624603"/>
          </a:xfrm>
        </p:spPr>
        <p:txBody>
          <a:bodyPr>
            <a:normAutofit/>
          </a:bodyPr>
          <a:lstStyle/>
          <a:p>
            <a:r>
              <a:rPr lang="en-US" sz="3700">
                <a:solidFill>
                  <a:srgbClr val="FFFFFF"/>
                </a:solidFill>
              </a:rPr>
              <a:t>Other Considerations</a:t>
            </a:r>
          </a:p>
        </p:txBody>
      </p:sp>
      <p:sp>
        <p:nvSpPr>
          <p:cNvPr id="3" name="Content Placeholder 2">
            <a:extLst>
              <a:ext uri="{FF2B5EF4-FFF2-40B4-BE49-F238E27FC236}">
                <a16:creationId xmlns:a16="http://schemas.microsoft.com/office/drawing/2014/main" id="{158C0662-2242-7D6C-B612-9A41FB414CBF}"/>
              </a:ext>
            </a:extLst>
          </p:cNvPr>
          <p:cNvSpPr>
            <a:spLocks noGrp="1"/>
          </p:cNvSpPr>
          <p:nvPr>
            <p:ph idx="1"/>
          </p:nvPr>
        </p:nvSpPr>
        <p:spPr>
          <a:xfrm>
            <a:off x="4937671" y="105514"/>
            <a:ext cx="6525220" cy="5710965"/>
          </a:xfrm>
        </p:spPr>
        <p:txBody>
          <a:bodyPr anchor="ctr">
            <a:normAutofit/>
          </a:bodyPr>
          <a:lstStyle/>
          <a:p>
            <a:r>
              <a:rPr lang="en-US" sz="2200" dirty="0"/>
              <a:t>Remember: vaccination status no longer affects how or who we test. </a:t>
            </a:r>
          </a:p>
          <a:p>
            <a:endParaRPr lang="en-US" sz="2200" dirty="0"/>
          </a:p>
          <a:p>
            <a:r>
              <a:rPr lang="en-US" sz="2200" dirty="0"/>
              <a:t>The outbreak testing approach may need to change during a single outbreak.  </a:t>
            </a:r>
          </a:p>
          <a:p>
            <a:endParaRPr lang="en-US" sz="2200" dirty="0"/>
          </a:p>
          <a:p>
            <a:r>
              <a:rPr lang="en-US" sz="2200" dirty="0"/>
              <a:t>Those who have recovered from COVID within 30 days do not need to be tested.</a:t>
            </a:r>
            <a:endParaRPr lang="en-US" sz="2200" dirty="0">
              <a:highlight>
                <a:srgbClr val="FFFF00"/>
              </a:highlight>
            </a:endParaRPr>
          </a:p>
          <a:p>
            <a:endParaRPr lang="en-US" sz="2200" dirty="0"/>
          </a:p>
          <a:p>
            <a:r>
              <a:rPr lang="en-US" sz="2200" dirty="0"/>
              <a:t>For those who have recovered 31-90 days ago, you may consider testing them using an </a:t>
            </a:r>
            <a:r>
              <a:rPr lang="en-US" sz="2200" b="1" u="sng" dirty="0"/>
              <a:t>antigen test</a:t>
            </a:r>
            <a:r>
              <a:rPr lang="en-US" sz="2200" dirty="0"/>
              <a:t> (not PCR).</a:t>
            </a:r>
          </a:p>
          <a:p>
            <a:pPr lvl="1"/>
            <a:r>
              <a:rPr lang="en-US" sz="2200" dirty="0"/>
              <a:t>PCR may detect genetic material </a:t>
            </a:r>
            <a:r>
              <a:rPr lang="en-US" sz="2200" i="1" dirty="0"/>
              <a:t>after</a:t>
            </a:r>
            <a:r>
              <a:rPr lang="en-US" sz="2200" dirty="0"/>
              <a:t> there is no longer replication-competent virus present. </a:t>
            </a:r>
          </a:p>
        </p:txBody>
      </p:sp>
      <p:pic>
        <p:nvPicPr>
          <p:cNvPr id="4" name="Picture 3" descr="Logo&#10;&#10;Description automatically generated">
            <a:extLst>
              <a:ext uri="{FF2B5EF4-FFF2-40B4-BE49-F238E27FC236}">
                <a16:creationId xmlns:a16="http://schemas.microsoft.com/office/drawing/2014/main" id="{2E1FA509-8D30-5F13-08EC-5185E4BF1502}"/>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246337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78C009-75B0-649C-DE8D-C85625033962}"/>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Example № 1:</a:t>
            </a:r>
          </a:p>
        </p:txBody>
      </p:sp>
      <p:sp>
        <p:nvSpPr>
          <p:cNvPr id="3" name="Content Placeholder 2">
            <a:extLst>
              <a:ext uri="{FF2B5EF4-FFF2-40B4-BE49-F238E27FC236}">
                <a16:creationId xmlns:a16="http://schemas.microsoft.com/office/drawing/2014/main" id="{553A88F4-3B7F-BFB3-91A4-EBAF7CF063F5}"/>
              </a:ext>
            </a:extLst>
          </p:cNvPr>
          <p:cNvSpPr>
            <a:spLocks noGrp="1"/>
          </p:cNvSpPr>
          <p:nvPr>
            <p:ph idx="1"/>
          </p:nvPr>
        </p:nvSpPr>
        <p:spPr>
          <a:xfrm>
            <a:off x="1371599" y="1728439"/>
            <a:ext cx="9724031" cy="4273116"/>
          </a:xfrm>
        </p:spPr>
        <p:txBody>
          <a:bodyPr anchor="ctr">
            <a:normAutofit/>
          </a:bodyPr>
          <a:lstStyle/>
          <a:p>
            <a:r>
              <a:rPr lang="en-US" sz="1800" dirty="0"/>
              <a:t>Your facility identifies a staff member who has COVID-19.  There were 4 residents exposed, all on the same unit. What approach should you take?</a:t>
            </a:r>
          </a:p>
          <a:p>
            <a:pPr lvl="1"/>
            <a:r>
              <a:rPr lang="en-US" sz="1800" dirty="0">
                <a:solidFill>
                  <a:srgbClr val="C00000"/>
                </a:solidFill>
              </a:rPr>
              <a:t>Contact tracing </a:t>
            </a:r>
          </a:p>
          <a:p>
            <a:pPr lvl="1"/>
            <a:endParaRPr lang="en-US" sz="1800" dirty="0"/>
          </a:p>
          <a:p>
            <a:r>
              <a:rPr lang="en-US" sz="1800" dirty="0"/>
              <a:t>These contacts are tested on days 1, 3, &amp; 5. Per the guidance, you elect not to quarantine the close contacts. On day 3, one of the residents tests positive. Should you stick with contact tracing or change to a broad approach? </a:t>
            </a:r>
          </a:p>
          <a:p>
            <a:pPr lvl="1"/>
            <a:r>
              <a:rPr lang="en-US" sz="1800" dirty="0">
                <a:solidFill>
                  <a:srgbClr val="C00000"/>
                </a:solidFill>
              </a:rPr>
              <a:t>Broad based approach.</a:t>
            </a:r>
          </a:p>
          <a:p>
            <a:pPr lvl="1"/>
            <a:endParaRPr lang="en-US" sz="1800" dirty="0"/>
          </a:p>
          <a:p>
            <a:r>
              <a:rPr lang="en-US" sz="1800" dirty="0"/>
              <a:t>While looking into what areas to include in testing, you realize that the resident who tested positive took part in communal dining and group activities with residents from all other units. Where should you test?</a:t>
            </a:r>
          </a:p>
          <a:p>
            <a:pPr lvl="1"/>
            <a:r>
              <a:rPr lang="en-US" sz="1800" dirty="0">
                <a:solidFill>
                  <a:srgbClr val="C00000"/>
                </a:solidFill>
              </a:rPr>
              <a:t>It may be wise to test the whole facility at this point.</a:t>
            </a:r>
          </a:p>
          <a:p>
            <a:endParaRPr lang="en-US" sz="1700" dirty="0"/>
          </a:p>
        </p:txBody>
      </p:sp>
      <p:pic>
        <p:nvPicPr>
          <p:cNvPr id="4" name="Picture 3" descr="Logo&#10;&#10;Description automatically generated">
            <a:extLst>
              <a:ext uri="{FF2B5EF4-FFF2-40B4-BE49-F238E27FC236}">
                <a16:creationId xmlns:a16="http://schemas.microsoft.com/office/drawing/2014/main" id="{063BCCD3-BAB1-B7D2-DC3D-F72EC5F617D5}"/>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358127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7E70BA-3239-552D-518A-06D59B13777E}"/>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Example № 2:</a:t>
            </a:r>
          </a:p>
        </p:txBody>
      </p:sp>
      <p:sp>
        <p:nvSpPr>
          <p:cNvPr id="3" name="Content Placeholder 2">
            <a:extLst>
              <a:ext uri="{FF2B5EF4-FFF2-40B4-BE49-F238E27FC236}">
                <a16:creationId xmlns:a16="http://schemas.microsoft.com/office/drawing/2014/main" id="{DFDDED9E-4944-96CF-33A7-4B9D6DE87CA8}"/>
              </a:ext>
            </a:extLst>
          </p:cNvPr>
          <p:cNvSpPr>
            <a:spLocks noGrp="1"/>
          </p:cNvSpPr>
          <p:nvPr>
            <p:ph idx="1"/>
          </p:nvPr>
        </p:nvSpPr>
        <p:spPr>
          <a:xfrm>
            <a:off x="1371599" y="1806498"/>
            <a:ext cx="9724031" cy="4371278"/>
          </a:xfrm>
        </p:spPr>
        <p:txBody>
          <a:bodyPr anchor="ctr">
            <a:normAutofit/>
          </a:bodyPr>
          <a:lstStyle/>
          <a:p>
            <a:r>
              <a:rPr lang="en-US" sz="1800" dirty="0"/>
              <a:t>A resident develops COVID-19 after a trip (&lt;24h) to visit family. You identify all their close contacts, and they are on the same unit. Which approach would be best? </a:t>
            </a:r>
          </a:p>
          <a:p>
            <a:pPr lvl="1"/>
            <a:r>
              <a:rPr lang="en-US" sz="1800" dirty="0">
                <a:solidFill>
                  <a:srgbClr val="C00000"/>
                </a:solidFill>
              </a:rPr>
              <a:t>Contact tracing</a:t>
            </a:r>
          </a:p>
          <a:p>
            <a:pPr lvl="1"/>
            <a:endParaRPr lang="en-US" sz="1800" dirty="0">
              <a:solidFill>
                <a:srgbClr val="C00000"/>
              </a:solidFill>
            </a:endParaRPr>
          </a:p>
          <a:p>
            <a:r>
              <a:rPr lang="en-US" sz="1800" dirty="0"/>
              <a:t>There are 4 close contacts on the unit, you test them on days 1, 3, &amp; 5. all 4 contacts test negative on all tests. What would you do now? </a:t>
            </a:r>
          </a:p>
          <a:p>
            <a:pPr lvl="1"/>
            <a:r>
              <a:rPr lang="en-US" sz="1800" dirty="0">
                <a:solidFill>
                  <a:srgbClr val="C00000"/>
                </a:solidFill>
              </a:rPr>
              <a:t>You don’t need to do any further outbreak testing right now!</a:t>
            </a:r>
          </a:p>
          <a:p>
            <a:pPr lvl="1"/>
            <a:r>
              <a:rPr lang="en-US" sz="1800" i="1" dirty="0">
                <a:solidFill>
                  <a:srgbClr val="C00000"/>
                </a:solidFill>
              </a:rPr>
              <a:t>Close contacts should still mask for a full 10 days.  </a:t>
            </a:r>
          </a:p>
          <a:p>
            <a:pPr lvl="1"/>
            <a:endParaRPr lang="en-US" sz="1800" dirty="0"/>
          </a:p>
          <a:p>
            <a:r>
              <a:rPr lang="en-US" sz="1800" dirty="0"/>
              <a:t>Then, 2 days after the last exposure tested negative on their 3rd test, a resident who was </a:t>
            </a:r>
            <a:r>
              <a:rPr lang="en-US" sz="1800" b="1" u="sng" dirty="0"/>
              <a:t>NOT</a:t>
            </a:r>
            <a:r>
              <a:rPr lang="en-US" sz="1800" dirty="0"/>
              <a:t> identified as a close contact develops symptoms, and tests positive. What would you do now? </a:t>
            </a:r>
          </a:p>
          <a:p>
            <a:pPr lvl="1"/>
            <a:r>
              <a:rPr lang="en-US" sz="1800" dirty="0">
                <a:solidFill>
                  <a:srgbClr val="C00000"/>
                </a:solidFill>
              </a:rPr>
              <a:t>You should switch to a broad approach. </a:t>
            </a:r>
          </a:p>
        </p:txBody>
      </p:sp>
      <p:pic>
        <p:nvPicPr>
          <p:cNvPr id="4" name="Picture 3" descr="Logo&#10;&#10;Description automatically generated">
            <a:extLst>
              <a:ext uri="{FF2B5EF4-FFF2-40B4-BE49-F238E27FC236}">
                <a16:creationId xmlns:a16="http://schemas.microsoft.com/office/drawing/2014/main" id="{A9263B0F-E9F6-CF58-FA30-EBE87DFB73A9}"/>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333917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7A114B-239B-4601-7133-AB896CDBABA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Example № 3:</a:t>
            </a:r>
          </a:p>
        </p:txBody>
      </p:sp>
      <p:sp>
        <p:nvSpPr>
          <p:cNvPr id="3" name="Content Placeholder 2">
            <a:extLst>
              <a:ext uri="{FF2B5EF4-FFF2-40B4-BE49-F238E27FC236}">
                <a16:creationId xmlns:a16="http://schemas.microsoft.com/office/drawing/2014/main" id="{2604D01B-5313-A548-919B-ACE920C216DC}"/>
              </a:ext>
            </a:extLst>
          </p:cNvPr>
          <p:cNvSpPr>
            <a:spLocks noGrp="1"/>
          </p:cNvSpPr>
          <p:nvPr>
            <p:ph idx="1"/>
          </p:nvPr>
        </p:nvSpPr>
        <p:spPr>
          <a:xfrm>
            <a:off x="1371599" y="1885279"/>
            <a:ext cx="9724031" cy="4116276"/>
          </a:xfrm>
        </p:spPr>
        <p:txBody>
          <a:bodyPr anchor="ctr">
            <a:normAutofit lnSpcReduction="10000"/>
          </a:bodyPr>
          <a:lstStyle/>
          <a:p>
            <a:r>
              <a:rPr lang="en-US" sz="1800" dirty="0"/>
              <a:t>A staff member becomes positive and is put on work restriction. You identify all contacts; 3 staff were exposed but no residents. The staff all work on different units. What approach would you take? </a:t>
            </a:r>
          </a:p>
          <a:p>
            <a:pPr lvl="1"/>
            <a:r>
              <a:rPr lang="en-US" sz="1800" dirty="0">
                <a:solidFill>
                  <a:srgbClr val="C00000"/>
                </a:solidFill>
              </a:rPr>
              <a:t>Contact tracing</a:t>
            </a:r>
          </a:p>
          <a:p>
            <a:pPr marL="457200" lvl="1" indent="0">
              <a:buNone/>
            </a:pPr>
            <a:endParaRPr lang="en-US" sz="1800" dirty="0"/>
          </a:p>
          <a:p>
            <a:r>
              <a:rPr lang="en-US" sz="1800" dirty="0"/>
              <a:t>All exposed staff members are asymptomatic. How would you manage these staff members? </a:t>
            </a:r>
          </a:p>
          <a:p>
            <a:pPr lvl="1"/>
            <a:r>
              <a:rPr lang="en-US" sz="1800" dirty="0">
                <a:solidFill>
                  <a:srgbClr val="C00000"/>
                </a:solidFill>
              </a:rPr>
              <a:t>They would be tested on days 1, 3, &amp; 5</a:t>
            </a:r>
          </a:p>
          <a:p>
            <a:pPr marL="457200" lvl="1" indent="0">
              <a:buNone/>
            </a:pPr>
            <a:endParaRPr lang="en-US" sz="1800" dirty="0"/>
          </a:p>
          <a:p>
            <a:r>
              <a:rPr lang="en-US" sz="1800" dirty="0"/>
              <a:t>If one of the staff members recovered from COVID ≥ 31 days ago, do they </a:t>
            </a:r>
            <a:r>
              <a:rPr lang="en-US" sz="1800" i="1" u="sng" dirty="0"/>
              <a:t>need</a:t>
            </a:r>
            <a:r>
              <a:rPr lang="en-US" sz="1800" dirty="0"/>
              <a:t> to be tested? </a:t>
            </a:r>
          </a:p>
          <a:p>
            <a:pPr lvl="1"/>
            <a:r>
              <a:rPr lang="en-US" sz="1800" dirty="0">
                <a:solidFill>
                  <a:srgbClr val="C00000"/>
                </a:solidFill>
              </a:rPr>
              <a:t>No, but you can if you feel it’s a good idea</a:t>
            </a:r>
          </a:p>
          <a:p>
            <a:pPr marL="457200" lvl="1" indent="0">
              <a:buNone/>
            </a:pPr>
            <a:endParaRPr lang="en-US" sz="1800" dirty="0"/>
          </a:p>
          <a:p>
            <a:r>
              <a:rPr lang="en-US" sz="1800" dirty="0"/>
              <a:t>You choose to test them; what kind of test would you use? </a:t>
            </a:r>
          </a:p>
          <a:p>
            <a:pPr lvl="1"/>
            <a:r>
              <a:rPr lang="en-US" sz="1800" dirty="0">
                <a:solidFill>
                  <a:srgbClr val="C00000"/>
                </a:solidFill>
              </a:rPr>
              <a:t>An antigen test; PCR/NAAT could yield false positives in such situations. </a:t>
            </a:r>
          </a:p>
        </p:txBody>
      </p:sp>
      <p:pic>
        <p:nvPicPr>
          <p:cNvPr id="4" name="Picture 3" descr="Logo&#10;&#10;Description automatically generated">
            <a:extLst>
              <a:ext uri="{FF2B5EF4-FFF2-40B4-BE49-F238E27FC236}">
                <a16:creationId xmlns:a16="http://schemas.microsoft.com/office/drawing/2014/main" id="{C6E5C5DB-0255-BB89-B592-B2744BF41147}"/>
              </a:ext>
            </a:extLst>
          </p:cNvPr>
          <p:cNvPicPr>
            <a:picLocks noChangeAspect="1"/>
          </p:cNvPicPr>
          <p:nvPr/>
        </p:nvPicPr>
        <p:blipFill>
          <a:blip r:embed="rId2"/>
          <a:stretch>
            <a:fillRect/>
          </a:stretch>
        </p:blipFill>
        <p:spPr>
          <a:xfrm>
            <a:off x="10564762" y="6331791"/>
            <a:ext cx="1527507" cy="451666"/>
          </a:xfrm>
          <a:prstGeom prst="rect">
            <a:avLst/>
          </a:prstGeom>
        </p:spPr>
      </p:pic>
    </p:spTree>
    <p:extLst>
      <p:ext uri="{BB962C8B-B14F-4D97-AF65-F5344CB8AC3E}">
        <p14:creationId xmlns:p14="http://schemas.microsoft.com/office/powerpoint/2010/main" val="19409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B10667-7A70-B8BD-14D0-7271C86F0FDC}"/>
              </a:ext>
            </a:extLst>
          </p:cNvPr>
          <p:cNvSpPr>
            <a:spLocks noGrp="1"/>
          </p:cNvSpPr>
          <p:nvPr>
            <p:ph type="title"/>
          </p:nvPr>
        </p:nvSpPr>
        <p:spPr>
          <a:xfrm>
            <a:off x="1386865" y="818984"/>
            <a:ext cx="5540877" cy="2861104"/>
          </a:xfrm>
        </p:spPr>
        <p:txBody>
          <a:bodyPr vert="horz" lIns="91440" tIns="45720" rIns="91440" bIns="45720" rtlCol="0" anchor="b">
            <a:normAutofit/>
          </a:bodyPr>
          <a:lstStyle/>
          <a:p>
            <a:pPr algn="r"/>
            <a:r>
              <a:rPr lang="en-US" sz="4800" kern="1200" dirty="0">
                <a:solidFill>
                  <a:srgbClr val="FFFFFF"/>
                </a:solidFill>
                <a:latin typeface="+mj-lt"/>
                <a:ea typeface="+mj-ea"/>
                <a:cs typeface="+mj-cs"/>
              </a:rPr>
              <a:t>Thank You </a:t>
            </a:r>
          </a:p>
        </p:txBody>
      </p:sp>
      <p:sp>
        <p:nvSpPr>
          <p:cNvPr id="26"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125B0A-5044-0172-6944-EF382F0DE3BB}"/>
              </a:ext>
            </a:extLst>
          </p:cNvPr>
          <p:cNvSpPr>
            <a:spLocks noGrp="1"/>
          </p:cNvSpPr>
          <p:nvPr>
            <p:ph idx="1"/>
          </p:nvPr>
        </p:nvSpPr>
        <p:spPr>
          <a:xfrm>
            <a:off x="331620" y="4806492"/>
            <a:ext cx="6051236" cy="1241828"/>
          </a:xfrm>
        </p:spPr>
        <p:txBody>
          <a:bodyPr vert="horz" lIns="91440" tIns="45720" rIns="91440" bIns="45720" rtlCol="0">
            <a:normAutofit/>
          </a:bodyPr>
          <a:lstStyle/>
          <a:p>
            <a:pPr marL="0" indent="0">
              <a:buNone/>
            </a:pPr>
            <a:r>
              <a:rPr lang="en-US" sz="2400" kern="1200" dirty="0">
                <a:solidFill>
                  <a:srgbClr val="FFFFFF"/>
                </a:solidFill>
                <a:latin typeface="+mn-lt"/>
                <a:ea typeface="+mn-ea"/>
                <a:cs typeface="+mn-cs"/>
              </a:rPr>
              <a:t>If you have further questions, please reach out to your local health department or our team. </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844A7F8B-966A-CC20-824C-4B9D6D30BE65}"/>
              </a:ext>
            </a:extLst>
          </p:cNvPr>
          <p:cNvPicPr>
            <a:picLocks noChangeAspect="1"/>
          </p:cNvPicPr>
          <p:nvPr/>
        </p:nvPicPr>
        <p:blipFill>
          <a:blip r:embed="rId2"/>
          <a:stretch>
            <a:fillRect/>
          </a:stretch>
        </p:blipFill>
        <p:spPr>
          <a:xfrm>
            <a:off x="7287359" y="5324131"/>
            <a:ext cx="4898326" cy="1448378"/>
          </a:xfrm>
          <a:prstGeom prst="rect">
            <a:avLst/>
          </a:prstGeom>
        </p:spPr>
      </p:pic>
    </p:spTree>
    <p:extLst>
      <p:ext uri="{BB962C8B-B14F-4D97-AF65-F5344CB8AC3E}">
        <p14:creationId xmlns:p14="http://schemas.microsoft.com/office/powerpoint/2010/main" val="1357175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D108-0E79-14AD-52C6-3B6B8FD6FCEC}"/>
              </a:ext>
            </a:extLst>
          </p:cNvPr>
          <p:cNvSpPr>
            <a:spLocks noGrp="1"/>
          </p:cNvSpPr>
          <p:nvPr>
            <p:ph type="ctrTitle"/>
          </p:nvPr>
        </p:nvSpPr>
        <p:spPr>
          <a:xfrm>
            <a:off x="1524000" y="669588"/>
            <a:ext cx="9144000" cy="2387600"/>
          </a:xfrm>
        </p:spPr>
        <p:txBody>
          <a:bodyPr/>
          <a:lstStyle/>
          <a:p>
            <a:r>
              <a:rPr lang="en-US" dirty="0"/>
              <a:t>Civil Money Penalties for </a:t>
            </a:r>
            <a:br>
              <a:rPr lang="en-US" dirty="0"/>
            </a:br>
            <a:r>
              <a:rPr lang="en-US" dirty="0"/>
              <a:t>In-Person Visitation Aids</a:t>
            </a:r>
          </a:p>
        </p:txBody>
      </p:sp>
      <p:sp>
        <p:nvSpPr>
          <p:cNvPr id="3" name="Subtitle 2">
            <a:extLst>
              <a:ext uri="{FF2B5EF4-FFF2-40B4-BE49-F238E27FC236}">
                <a16:creationId xmlns:a16="http://schemas.microsoft.com/office/drawing/2014/main" id="{DD56F426-4780-EDE3-B6F7-FD7E4EE341F0}"/>
              </a:ext>
            </a:extLst>
          </p:cNvPr>
          <p:cNvSpPr>
            <a:spLocks noGrp="1"/>
          </p:cNvSpPr>
          <p:nvPr>
            <p:ph type="subTitle" idx="1"/>
          </p:nvPr>
        </p:nvSpPr>
        <p:spPr>
          <a:xfrm>
            <a:off x="1386840" y="4802952"/>
            <a:ext cx="9144000" cy="1655762"/>
          </a:xfrm>
        </p:spPr>
        <p:txBody>
          <a:bodyPr/>
          <a:lstStyle/>
          <a:p>
            <a:r>
              <a:rPr lang="en-US" dirty="0"/>
              <a:t>Mary Alice Lavin</a:t>
            </a:r>
          </a:p>
        </p:txBody>
      </p:sp>
      <p:pic>
        <p:nvPicPr>
          <p:cNvPr id="5" name="Picture 4">
            <a:extLst>
              <a:ext uri="{FF2B5EF4-FFF2-40B4-BE49-F238E27FC236}">
                <a16:creationId xmlns:a16="http://schemas.microsoft.com/office/drawing/2014/main" id="{520F81AB-91C5-06B3-D5B3-BEABAEEA7002}"/>
              </a:ext>
            </a:extLst>
          </p:cNvPr>
          <p:cNvPicPr>
            <a:picLocks noChangeAspect="1"/>
          </p:cNvPicPr>
          <p:nvPr/>
        </p:nvPicPr>
        <p:blipFill>
          <a:blip r:embed="rId2"/>
          <a:stretch>
            <a:fillRect/>
          </a:stretch>
        </p:blipFill>
        <p:spPr>
          <a:xfrm>
            <a:off x="163259" y="5630833"/>
            <a:ext cx="9836656" cy="1168460"/>
          </a:xfrm>
          <a:prstGeom prst="rect">
            <a:avLst/>
          </a:prstGeom>
        </p:spPr>
      </p:pic>
    </p:spTree>
    <p:extLst>
      <p:ext uri="{BB962C8B-B14F-4D97-AF65-F5344CB8AC3E}">
        <p14:creationId xmlns:p14="http://schemas.microsoft.com/office/powerpoint/2010/main" val="1533331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1DC1D1-5080-0617-6F49-BDDF07912526}"/>
              </a:ext>
            </a:extLst>
          </p:cNvPr>
          <p:cNvSpPr>
            <a:spLocks noGrp="1"/>
          </p:cNvSpPr>
          <p:nvPr>
            <p:ph type="title"/>
          </p:nvPr>
        </p:nvSpPr>
        <p:spPr>
          <a:xfrm>
            <a:off x="808638" y="386930"/>
            <a:ext cx="9236700" cy="1188950"/>
          </a:xfrm>
        </p:spPr>
        <p:txBody>
          <a:bodyPr anchor="b">
            <a:normAutofit/>
          </a:bodyPr>
          <a:lstStyle/>
          <a:p>
            <a:r>
              <a:rPr lang="en-US" sz="5400"/>
              <a:t>Project Firstline</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9048949-95F7-DA9F-D2C7-2C820073F785}"/>
              </a:ext>
            </a:extLst>
          </p:cNvPr>
          <p:cNvGraphicFramePr>
            <a:graphicFrameLocks noGrp="1"/>
          </p:cNvGraphicFramePr>
          <p:nvPr>
            <p:ph idx="1"/>
          </p:nvPr>
        </p:nvGraphicFramePr>
        <p:xfrm>
          <a:off x="825264" y="2598710"/>
          <a:ext cx="10039472" cy="343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9529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EF89D-FF01-B4D5-DA4D-C3120FA6DE89}"/>
              </a:ext>
            </a:extLst>
          </p:cNvPr>
          <p:cNvSpPr>
            <a:spLocks noGrp="1"/>
          </p:cNvSpPr>
          <p:nvPr>
            <p:ph type="title"/>
          </p:nvPr>
        </p:nvSpPr>
        <p:spPr>
          <a:xfrm>
            <a:off x="838200" y="-91558"/>
            <a:ext cx="10515600" cy="1325563"/>
          </a:xfrm>
        </p:spPr>
        <p:txBody>
          <a:bodyPr/>
          <a:lstStyle/>
          <a:p>
            <a:r>
              <a:rPr lang="en-US" dirty="0"/>
              <a:t>Civil Money Penalty Reinvestment Funds</a:t>
            </a:r>
          </a:p>
        </p:txBody>
      </p:sp>
      <p:sp>
        <p:nvSpPr>
          <p:cNvPr id="6" name="Content Placeholder 5">
            <a:extLst>
              <a:ext uri="{FF2B5EF4-FFF2-40B4-BE49-F238E27FC236}">
                <a16:creationId xmlns:a16="http://schemas.microsoft.com/office/drawing/2014/main" id="{A18A68DF-1A10-4168-2565-16920DB87D96}"/>
              </a:ext>
            </a:extLst>
          </p:cNvPr>
          <p:cNvSpPr>
            <a:spLocks noGrp="1"/>
          </p:cNvSpPr>
          <p:nvPr>
            <p:ph idx="1"/>
          </p:nvPr>
        </p:nvSpPr>
        <p:spPr>
          <a:xfrm>
            <a:off x="838200" y="1234005"/>
            <a:ext cx="10515600" cy="4515135"/>
          </a:xfrm>
        </p:spPr>
        <p:txBody>
          <a:bodyPr>
            <a:normAutofit/>
          </a:bodyPr>
          <a:lstStyle/>
          <a:p>
            <a:r>
              <a:rPr lang="en-US" dirty="0"/>
              <a:t>Centers for Medicare &amp; Medicaid Services (CMS) developed an application process to use the Civil Money Penalty (CMP) Reinvestment funds for in-person visitation aids. </a:t>
            </a:r>
          </a:p>
          <a:p>
            <a:r>
              <a:rPr lang="en-US" dirty="0"/>
              <a:t>Up to $3000.00 can be used for in-person outdoor visitation aids. </a:t>
            </a:r>
          </a:p>
          <a:p>
            <a:pPr lvl="1">
              <a:buFont typeface="Wingdings" panose="05000000000000000000" pitchFamily="2" charset="2"/>
              <a:buChar char="Ø"/>
            </a:pPr>
            <a:r>
              <a:rPr lang="en-US" dirty="0"/>
              <a:t> Can include the cost of installation, installation materials, and shipping costs.</a:t>
            </a:r>
          </a:p>
          <a:p>
            <a:pPr lvl="1">
              <a:buFont typeface="Wingdings" panose="05000000000000000000" pitchFamily="2" charset="2"/>
              <a:buChar char="Ø"/>
            </a:pPr>
            <a:r>
              <a:rPr lang="en-US" sz="2400" dirty="0"/>
              <a:t> For expenses after QSO 20-39-NH (September 17, 2020).</a:t>
            </a:r>
          </a:p>
          <a:p>
            <a:pPr marL="342900" lvl="2" indent="-342900"/>
            <a:r>
              <a:rPr lang="en-US" sz="2800" dirty="0"/>
              <a:t>Up to $3000.00 can be used for in-person visitation aids to improve indoor air quality. </a:t>
            </a:r>
          </a:p>
          <a:p>
            <a:pPr marL="800100" lvl="3" indent="-342900">
              <a:buFont typeface="Wingdings" panose="05000000000000000000" pitchFamily="2" charset="2"/>
              <a:buChar char="Ø"/>
            </a:pPr>
            <a:r>
              <a:rPr lang="en-US" sz="2400" dirty="0"/>
              <a:t>Can include the cost of portable fans, air cleaners with H-13 or H-14 filters, and shipping costs. </a:t>
            </a:r>
          </a:p>
          <a:p>
            <a:pPr marL="800100" lvl="3" indent="-342900">
              <a:buFont typeface="Wingdings" panose="05000000000000000000" pitchFamily="2" charset="2"/>
              <a:buChar char="Ø"/>
            </a:pPr>
            <a:r>
              <a:rPr lang="en-US" sz="2400" dirty="0"/>
              <a:t>For expenses after QSO 20-39-NH FAQ Revised (February 2, 2022).</a:t>
            </a:r>
          </a:p>
        </p:txBody>
      </p:sp>
      <p:pic>
        <p:nvPicPr>
          <p:cNvPr id="5" name="Picture 4">
            <a:extLst>
              <a:ext uri="{FF2B5EF4-FFF2-40B4-BE49-F238E27FC236}">
                <a16:creationId xmlns:a16="http://schemas.microsoft.com/office/drawing/2014/main" id="{520F81AB-91C5-06B3-D5B3-BEABAEEA7002}"/>
              </a:ext>
            </a:extLst>
          </p:cNvPr>
          <p:cNvPicPr>
            <a:picLocks noChangeAspect="1"/>
          </p:cNvPicPr>
          <p:nvPr/>
        </p:nvPicPr>
        <p:blipFill>
          <a:blip r:embed="rId2"/>
          <a:stretch>
            <a:fillRect/>
          </a:stretch>
        </p:blipFill>
        <p:spPr>
          <a:xfrm>
            <a:off x="2880596" y="5940534"/>
            <a:ext cx="6430805" cy="780306"/>
          </a:xfrm>
          <a:prstGeom prst="rect">
            <a:avLst/>
          </a:prstGeom>
        </p:spPr>
      </p:pic>
    </p:spTree>
    <p:extLst>
      <p:ext uri="{BB962C8B-B14F-4D97-AF65-F5344CB8AC3E}">
        <p14:creationId xmlns:p14="http://schemas.microsoft.com/office/powerpoint/2010/main" val="4035635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EF89D-FF01-B4D5-DA4D-C3120FA6DE89}"/>
              </a:ext>
            </a:extLst>
          </p:cNvPr>
          <p:cNvSpPr>
            <a:spLocks noGrp="1"/>
          </p:cNvSpPr>
          <p:nvPr>
            <p:ph type="title"/>
          </p:nvPr>
        </p:nvSpPr>
        <p:spPr>
          <a:xfrm>
            <a:off x="838200" y="-91558"/>
            <a:ext cx="10515600" cy="1325563"/>
          </a:xfrm>
        </p:spPr>
        <p:txBody>
          <a:bodyPr/>
          <a:lstStyle/>
          <a:p>
            <a:r>
              <a:rPr lang="en-US" dirty="0"/>
              <a:t>CMP Application Process</a:t>
            </a:r>
          </a:p>
        </p:txBody>
      </p:sp>
      <p:sp>
        <p:nvSpPr>
          <p:cNvPr id="6" name="Content Placeholder 5">
            <a:extLst>
              <a:ext uri="{FF2B5EF4-FFF2-40B4-BE49-F238E27FC236}">
                <a16:creationId xmlns:a16="http://schemas.microsoft.com/office/drawing/2014/main" id="{A18A68DF-1A10-4168-2565-16920DB87D96}"/>
              </a:ext>
            </a:extLst>
          </p:cNvPr>
          <p:cNvSpPr>
            <a:spLocks noGrp="1"/>
          </p:cNvSpPr>
          <p:nvPr>
            <p:ph idx="1"/>
          </p:nvPr>
        </p:nvSpPr>
        <p:spPr>
          <a:xfrm>
            <a:off x="838198" y="1318284"/>
            <a:ext cx="10515600" cy="4515135"/>
          </a:xfrm>
        </p:spPr>
        <p:txBody>
          <a:bodyPr>
            <a:normAutofit lnSpcReduction="10000"/>
          </a:bodyPr>
          <a:lstStyle/>
          <a:p>
            <a:r>
              <a:rPr lang="en-US" b="0" i="0" u="none" strike="noStrike" baseline="0" dirty="0">
                <a:solidFill>
                  <a:srgbClr val="000000"/>
                </a:solidFill>
                <a:latin typeface="Calibri" panose="020F0502020204030204" pitchFamily="34" charset="0"/>
              </a:rPr>
              <a:t>COVID-19 In-Person Visitation Aid Application Template </a:t>
            </a:r>
          </a:p>
          <a:p>
            <a:r>
              <a:rPr lang="en-US" dirty="0"/>
              <a:t>Required elements:</a:t>
            </a:r>
          </a:p>
          <a:p>
            <a:pPr lvl="1">
              <a:buFont typeface="Wingdings" panose="05000000000000000000" pitchFamily="2" charset="2"/>
              <a:buChar char="Ø"/>
            </a:pPr>
            <a:r>
              <a:rPr lang="en-US" dirty="0"/>
              <a:t>Name of facility and CMS Certification Number (CCN)</a:t>
            </a:r>
          </a:p>
          <a:p>
            <a:pPr lvl="1">
              <a:buFont typeface="Wingdings" panose="05000000000000000000" pitchFamily="2" charset="2"/>
              <a:buChar char="Ø"/>
            </a:pPr>
            <a:r>
              <a:rPr lang="en-US" dirty="0"/>
              <a:t>Number of certified beds</a:t>
            </a:r>
          </a:p>
          <a:p>
            <a:pPr lvl="1">
              <a:buFont typeface="Wingdings" panose="05000000000000000000" pitchFamily="2" charset="2"/>
              <a:buChar char="Ø"/>
            </a:pPr>
            <a:r>
              <a:rPr lang="en-US" dirty="0"/>
              <a:t>Types of visitation aids</a:t>
            </a:r>
          </a:p>
          <a:p>
            <a:pPr lvl="1">
              <a:buFont typeface="Wingdings" panose="05000000000000000000" pitchFamily="2" charset="2"/>
              <a:buChar char="Ø"/>
            </a:pPr>
            <a:r>
              <a:rPr lang="en-US" dirty="0"/>
              <a:t>Cost per visitation aid</a:t>
            </a:r>
          </a:p>
          <a:p>
            <a:pPr lvl="1">
              <a:buFont typeface="Wingdings" panose="05000000000000000000" pitchFamily="2" charset="2"/>
              <a:buChar char="Ø"/>
            </a:pPr>
            <a:r>
              <a:rPr lang="en-US" dirty="0"/>
              <a:t>Total number of visitation aids requested</a:t>
            </a:r>
          </a:p>
          <a:p>
            <a:pPr lvl="1">
              <a:buFont typeface="Wingdings" panose="05000000000000000000" pitchFamily="2" charset="2"/>
              <a:buChar char="Ø"/>
            </a:pPr>
            <a:r>
              <a:rPr lang="en-US" dirty="0"/>
              <a:t>Total funds requested. </a:t>
            </a:r>
          </a:p>
          <a:p>
            <a:pPr marL="457200" lvl="1" indent="0">
              <a:buNone/>
            </a:pPr>
            <a:endParaRPr lang="en-US" dirty="0"/>
          </a:p>
          <a:p>
            <a:pPr marL="228600" lvl="1"/>
            <a:r>
              <a:rPr lang="en-US" sz="2800" dirty="0"/>
              <a:t>Application FAQ and application template sent with webinar slides</a:t>
            </a:r>
          </a:p>
          <a:p>
            <a:pPr marL="228600" lvl="1"/>
            <a:r>
              <a:rPr lang="en-US" sz="2800" dirty="0"/>
              <a:t>Questions: </a:t>
            </a:r>
            <a:r>
              <a:rPr lang="en-US" sz="2800" u="sng" dirty="0">
                <a:solidFill>
                  <a:srgbClr val="000000"/>
                </a:solidFill>
                <a:effectLst/>
                <a:ea typeface="Calibri" panose="020F0502020204030204" pitchFamily="34" charset="0"/>
                <a:hlinkClick r:id="rId2"/>
              </a:rPr>
              <a:t>dph.hcr.cmpgrant@illinois.gov</a:t>
            </a:r>
            <a:endParaRPr lang="en-US" sz="2800" dirty="0"/>
          </a:p>
          <a:p>
            <a:pPr marL="0" lvl="1" indent="0">
              <a:buNone/>
            </a:pPr>
            <a:endParaRPr lang="en-US" dirty="0"/>
          </a:p>
        </p:txBody>
      </p:sp>
      <p:pic>
        <p:nvPicPr>
          <p:cNvPr id="5" name="Picture 4">
            <a:extLst>
              <a:ext uri="{FF2B5EF4-FFF2-40B4-BE49-F238E27FC236}">
                <a16:creationId xmlns:a16="http://schemas.microsoft.com/office/drawing/2014/main" id="{520F81AB-91C5-06B3-D5B3-BEABAEEA7002}"/>
              </a:ext>
            </a:extLst>
          </p:cNvPr>
          <p:cNvPicPr>
            <a:picLocks noChangeAspect="1"/>
          </p:cNvPicPr>
          <p:nvPr/>
        </p:nvPicPr>
        <p:blipFill>
          <a:blip r:embed="rId3"/>
          <a:stretch>
            <a:fillRect/>
          </a:stretch>
        </p:blipFill>
        <p:spPr>
          <a:xfrm>
            <a:off x="2880596" y="5940534"/>
            <a:ext cx="6430805" cy="780306"/>
          </a:xfrm>
          <a:prstGeom prst="rect">
            <a:avLst/>
          </a:prstGeom>
        </p:spPr>
      </p:pic>
    </p:spTree>
    <p:extLst>
      <p:ext uri="{BB962C8B-B14F-4D97-AF65-F5344CB8AC3E}">
        <p14:creationId xmlns:p14="http://schemas.microsoft.com/office/powerpoint/2010/main" val="4100315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8F95FA-32F4-42AC-B9CF-EF26E23F1716}"/>
              </a:ext>
            </a:extLst>
          </p:cNvPr>
          <p:cNvSpPr>
            <a:spLocks noGrp="1"/>
          </p:cNvSpPr>
          <p:nvPr>
            <p:ph type="subTitle" idx="1"/>
          </p:nvPr>
        </p:nvSpPr>
        <p:spPr>
          <a:xfrm>
            <a:off x="1117415" y="4217980"/>
            <a:ext cx="6868800" cy="801101"/>
          </a:xfrm>
        </p:spPr>
        <p:txBody>
          <a:bodyPr/>
          <a:lstStyle/>
          <a:p>
            <a:pPr>
              <a:lnSpc>
                <a:spcPct val="100000"/>
              </a:lnSpc>
              <a:spcBef>
                <a:spcPts val="0"/>
              </a:spcBef>
            </a:pPr>
            <a:r>
              <a:rPr lang="en-US" sz="2000" dirty="0"/>
              <a:t>Catherine A. Counard, MD, MPH</a:t>
            </a:r>
          </a:p>
          <a:p>
            <a:pPr>
              <a:lnSpc>
                <a:spcPct val="100000"/>
              </a:lnSpc>
              <a:spcBef>
                <a:spcPts val="0"/>
              </a:spcBef>
            </a:pPr>
            <a:r>
              <a:rPr lang="en-US" sz="2000" dirty="0"/>
              <a:t>State Medical Officer/ODC</a:t>
            </a:r>
          </a:p>
          <a:p>
            <a:pPr>
              <a:lnSpc>
                <a:spcPct val="100000"/>
              </a:lnSpc>
              <a:spcBef>
                <a:spcPts val="0"/>
              </a:spcBef>
            </a:pPr>
            <a:r>
              <a:rPr lang="en-US" sz="2000" dirty="0"/>
              <a:t>12/09/22</a:t>
            </a:r>
          </a:p>
        </p:txBody>
      </p:sp>
      <p:sp>
        <p:nvSpPr>
          <p:cNvPr id="4" name="Title 3">
            <a:extLst>
              <a:ext uri="{FF2B5EF4-FFF2-40B4-BE49-F238E27FC236}">
                <a16:creationId xmlns:a16="http://schemas.microsoft.com/office/drawing/2014/main" id="{8258F483-CA6E-486B-9388-C4C3BCC7D205}"/>
              </a:ext>
            </a:extLst>
          </p:cNvPr>
          <p:cNvSpPr>
            <a:spLocks noGrp="1"/>
          </p:cNvSpPr>
          <p:nvPr>
            <p:ph type="ctrTitle"/>
          </p:nvPr>
        </p:nvSpPr>
        <p:spPr>
          <a:xfrm>
            <a:off x="1117415" y="1886243"/>
            <a:ext cx="6868800" cy="1944078"/>
          </a:xfrm>
        </p:spPr>
        <p:txBody>
          <a:bodyPr>
            <a:normAutofit fontScale="90000"/>
          </a:bodyPr>
          <a:lstStyle/>
          <a:p>
            <a:r>
              <a:rPr lang="en-US" dirty="0"/>
              <a:t>IDPH LTC Q &amp; A</a:t>
            </a:r>
            <a:br>
              <a:rPr lang="en-US" dirty="0"/>
            </a:br>
            <a:r>
              <a:rPr lang="en-US" dirty="0"/>
              <a:t>COVID-19 Therapeutics and Influenza Testing</a:t>
            </a:r>
          </a:p>
        </p:txBody>
      </p:sp>
    </p:spTree>
    <p:extLst>
      <p:ext uri="{BB962C8B-B14F-4D97-AF65-F5344CB8AC3E}">
        <p14:creationId xmlns:p14="http://schemas.microsoft.com/office/powerpoint/2010/main" val="778858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cs typeface="Helvetica"/>
            </a:endParaRPr>
          </a:p>
        </p:txBody>
      </p:sp>
      <p:sp>
        <p:nvSpPr>
          <p:cNvPr id="33" name="Arc 32">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Helvetica"/>
            </a:endParaRPr>
          </a:p>
        </p:txBody>
      </p:sp>
      <p:sp>
        <p:nvSpPr>
          <p:cNvPr id="4" name="Title 3">
            <a:extLst>
              <a:ext uri="{FF2B5EF4-FFF2-40B4-BE49-F238E27FC236}">
                <a16:creationId xmlns:a16="http://schemas.microsoft.com/office/drawing/2014/main" id="{A4D14E83-EA6E-4E36-9A64-5ABD6EB9B0CE}"/>
              </a:ext>
            </a:extLst>
          </p:cNvPr>
          <p:cNvSpPr>
            <a:spLocks noGrp="1"/>
          </p:cNvSpPr>
          <p:nvPr>
            <p:ph type="title"/>
          </p:nvPr>
        </p:nvSpPr>
        <p:spPr>
          <a:xfrm>
            <a:off x="6708449" y="1630360"/>
            <a:ext cx="4882810" cy="3060541"/>
          </a:xfrm>
        </p:spPr>
        <p:txBody>
          <a:bodyPr vert="horz" lIns="91440" tIns="45720" rIns="91440" bIns="45720" rtlCol="0" anchor="b">
            <a:normAutofit fontScale="90000"/>
          </a:bodyPr>
          <a:lstStyle/>
          <a:p>
            <a:pPr defTabSz="914400">
              <a:lnSpc>
                <a:spcPct val="90000"/>
              </a:lnSpc>
              <a:spcBef>
                <a:spcPct val="0"/>
              </a:spcBef>
            </a:pPr>
            <a:r>
              <a:rPr lang="en-US" sz="6000" kern="1200" dirty="0">
                <a:solidFill>
                  <a:srgbClr val="FFFFFF"/>
                </a:solidFill>
                <a:latin typeface="+mj-lt"/>
                <a:ea typeface="+mj-ea"/>
                <a:cs typeface="+mj-cs"/>
              </a:rPr>
              <a:t>LTC COVID-19 Hospitalizations</a:t>
            </a:r>
            <a:br>
              <a:rPr lang="en-US" sz="6000" kern="1200" dirty="0">
                <a:solidFill>
                  <a:srgbClr val="FFFFFF"/>
                </a:solidFill>
                <a:latin typeface="+mj-lt"/>
                <a:ea typeface="+mj-ea"/>
                <a:cs typeface="+mj-cs"/>
              </a:rPr>
            </a:br>
            <a:endParaRPr lang="en-US" sz="6000" kern="1200" dirty="0">
              <a:solidFill>
                <a:srgbClr val="FFFFFF"/>
              </a:solidFill>
              <a:latin typeface="+mj-lt"/>
              <a:ea typeface="+mj-ea"/>
              <a:cs typeface="+mj-cs"/>
            </a:endParaRPr>
          </a:p>
        </p:txBody>
      </p:sp>
      <p:sp>
        <p:nvSpPr>
          <p:cNvPr id="35" name="Oval 34">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Helvetica"/>
            </a:endParaRPr>
          </a:p>
        </p:txBody>
      </p:sp>
      <p:pic>
        <p:nvPicPr>
          <p:cNvPr id="6" name="Graphic 5" descr="Hospital with solid fill">
            <a:extLst>
              <a:ext uri="{FF2B5EF4-FFF2-40B4-BE49-F238E27FC236}">
                <a16:creationId xmlns:a16="http://schemas.microsoft.com/office/drawing/2014/main" id="{593ED86D-B5DD-4792-BF62-7F3E131100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3" name="Slide Number Placeholder 2">
            <a:extLst>
              <a:ext uri="{FF2B5EF4-FFF2-40B4-BE49-F238E27FC236}">
                <a16:creationId xmlns:a16="http://schemas.microsoft.com/office/drawing/2014/main" id="{7DB1DDB8-3471-42E6-8371-7DAC81A4C3D9}"/>
              </a:ext>
            </a:extLst>
          </p:cNvPr>
          <p:cNvSpPr>
            <a:spLocks noGrp="1"/>
          </p:cNvSpPr>
          <p:nvPr>
            <p:ph type="sldNum" sz="quarter" idx="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200" b="0" i="0" u="none" strike="noStrike" kern="1200" cap="none" spc="0" normalizeH="0" baseline="0" noProof="0">
                <a:ln>
                  <a:noFill/>
                </a:ln>
                <a:solidFill>
                  <a:srgbClr val="FFFFFF"/>
                </a:solidFill>
                <a:effectLst/>
                <a:uLnTx/>
                <a:uFillTx/>
                <a:latin typeface="Helvetica"/>
                <a:cs typeface="Helvetica"/>
              </a:rPr>
              <a:pPr marL="0" marR="0" lvl="0" indent="0" algn="r" defTabSz="914400" rtl="0" eaLnBrk="1" fontAlgn="auto" latinLnBrk="0" hangingPunct="1">
                <a:lnSpc>
                  <a:spcPct val="100000"/>
                </a:lnSpc>
                <a:spcBef>
                  <a:spcPts val="0"/>
                </a:spcBef>
                <a:spcAft>
                  <a:spcPts val="600"/>
                </a:spcAft>
                <a:buClrTx/>
                <a:buSzTx/>
                <a:buFontTx/>
                <a:buNone/>
                <a:tabLst/>
                <a:defRPr/>
              </a:pPr>
              <a:t>63</a:t>
            </a:fld>
            <a:endParaRPr kumimoji="0" lang="en-US" sz="1200" b="0" i="0" u="none" strike="noStrike" kern="1200" cap="none" spc="0" normalizeH="0" baseline="0" noProof="0">
              <a:ln>
                <a:noFill/>
              </a:ln>
              <a:solidFill>
                <a:srgbClr val="FFFFFF"/>
              </a:solidFill>
              <a:effectLst/>
              <a:uLnTx/>
              <a:uFillTx/>
              <a:latin typeface="Helvetica"/>
              <a:cs typeface="Helvetica"/>
            </a:endParaRPr>
          </a:p>
        </p:txBody>
      </p:sp>
    </p:spTree>
    <p:extLst>
      <p:ext uri="{BB962C8B-B14F-4D97-AF65-F5344CB8AC3E}">
        <p14:creationId xmlns:p14="http://schemas.microsoft.com/office/powerpoint/2010/main" val="350699960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think-cell Slide" r:id="rId22" imgW="352" imgH="355" progId="TCLayout.ActiveDocument.1">
                  <p:embed/>
                </p:oleObj>
              </mc:Choice>
              <mc:Fallback>
                <p:oleObj name="think-cell Slide" r:id="rId22" imgW="352" imgH="355" progId="TCLayout.ActiveDocument.1">
                  <p:embed/>
                  <p:pic>
                    <p:nvPicPr>
                      <p:cNvPr id="17" name="Object 16" hidden="1"/>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sym typeface="Trebuchet MS" panose="020B0603020202020204" pitchFamily="34" charset="0"/>
            </a:endParaRPr>
          </a:p>
        </p:txBody>
      </p:sp>
      <p:sp>
        <p:nvSpPr>
          <p:cNvPr id="355" name="Title 354"/>
          <p:cNvSpPr>
            <a:spLocks noGrp="1"/>
          </p:cNvSpPr>
          <p:nvPr>
            <p:ph type="title"/>
          </p:nvPr>
        </p:nvSpPr>
        <p:spPr>
          <a:xfrm>
            <a:off x="630000" y="579439"/>
            <a:ext cx="10933350" cy="524999"/>
          </a:xfrm>
        </p:spPr>
        <p:txBody>
          <a:bodyPr vert="horz"/>
          <a:lstStyle/>
          <a:p>
            <a:r>
              <a:rPr lang="en-US" dirty="0"/>
              <a:t>LTC COVID-19 hospitalizations July – October 2022</a:t>
            </a:r>
          </a:p>
        </p:txBody>
      </p:sp>
      <p:graphicFrame>
        <p:nvGraphicFramePr>
          <p:cNvPr id="115" name="Chart 114">
            <a:extLst>
              <a:ext uri="{FF2B5EF4-FFF2-40B4-BE49-F238E27FC236}">
                <a16:creationId xmlns:a16="http://schemas.microsoft.com/office/drawing/2014/main" id="{F6976B92-1383-48E8-8875-49EF8ED59B7B}"/>
              </a:ext>
            </a:extLst>
          </p:cNvPr>
          <p:cNvGraphicFramePr/>
          <p:nvPr>
            <p:custDataLst>
              <p:tags r:id="rId4"/>
            </p:custDataLst>
          </p:nvPr>
        </p:nvGraphicFramePr>
        <p:xfrm>
          <a:off x="1317625" y="2787650"/>
          <a:ext cx="9239250" cy="2519363"/>
        </p:xfrm>
        <a:graphic>
          <a:graphicData uri="http://schemas.openxmlformats.org/drawingml/2006/chart">
            <c:chart xmlns:c="http://schemas.openxmlformats.org/drawingml/2006/chart" xmlns:r="http://schemas.openxmlformats.org/officeDocument/2006/relationships" r:id="rId24"/>
          </a:graphicData>
        </a:graphic>
      </p:graphicFrame>
      <p:sp>
        <p:nvSpPr>
          <p:cNvPr id="25" name="Text Placeholder 3">
            <a:extLst>
              <a:ext uri="{FF2B5EF4-FFF2-40B4-BE49-F238E27FC236}">
                <a16:creationId xmlns:a16="http://schemas.microsoft.com/office/drawing/2014/main" id="{492E0361-D516-40F6-8A24-6BDB5EB3CD01}"/>
              </a:ext>
            </a:extLst>
          </p:cNvPr>
          <p:cNvSpPr>
            <a:spLocks noGrp="1"/>
          </p:cNvSpPr>
          <p:nvPr>
            <p:custDataLst>
              <p:tags r:id="rId5"/>
            </p:custDataLst>
          </p:nvPr>
        </p:nvSpPr>
        <p:spPr bwMode="gray">
          <a:xfrm>
            <a:off x="4492625" y="5292725"/>
            <a:ext cx="620713"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88AD4A51-8393-403F-B9F2-07A1C96D5DA5}" type="datetime'''''A''''ugu''''''s''''''''''''''''''''''''''t'''''">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August</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84" name="Text Placeholder 3">
            <a:extLst>
              <a:ext uri="{FF2B5EF4-FFF2-40B4-BE49-F238E27FC236}">
                <a16:creationId xmlns:a16="http://schemas.microsoft.com/office/drawing/2014/main" id="{5F4B281C-3450-4A55-8E8D-666170CBB262}"/>
              </a:ext>
            </a:extLst>
          </p:cNvPr>
          <p:cNvSpPr>
            <a:spLocks noGrp="1"/>
          </p:cNvSpPr>
          <p:nvPr>
            <p:custDataLst>
              <p:tags r:id="rId6"/>
            </p:custDataLst>
          </p:nvPr>
        </p:nvSpPr>
        <p:spPr bwMode="gray">
          <a:xfrm>
            <a:off x="2401888" y="2801938"/>
            <a:ext cx="263525" cy="268288"/>
          </a:xfrm>
          <a:prstGeom prst="rect">
            <a:avLst/>
          </a:prstGeom>
          <a:solidFill>
            <a:srgbClr val="3B97E6"/>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14916219-0532-4DFB-9B6D-EE5CF4A817C8}" type="datetime'''''''''''''''''1''''''''''''''''''''''''''3'''''''">
              <a:rPr kumimoji="0" lang="en-US" altLang="en-US" sz="1600" b="0" i="0" u="none" strike="noStrike" kern="1200" cap="none" spc="0" normalizeH="0" baseline="0" noProof="0" smtClean="0">
                <a:ln>
                  <a:noFill/>
                </a:ln>
                <a:solidFill>
                  <a:prstClr val="white"/>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13</a:t>
            </a:fld>
            <a:endParaRPr kumimoji="0" lang="en-US" sz="1600" b="0" i="0" u="none" strike="noStrike" kern="1200" cap="none" spc="0" normalizeH="0" baseline="0" noProof="0" dirty="0">
              <a:ln>
                <a:noFill/>
              </a:ln>
              <a:solidFill>
                <a:prstClr val="white"/>
              </a:solidFill>
              <a:effectLst/>
              <a:uLnTx/>
              <a:uFillTx/>
              <a:latin typeface="Trebuchet MS"/>
              <a:ea typeface="+mn-ea"/>
              <a:cs typeface="+mn-cs"/>
              <a:sym typeface="Trebuchet MS" panose="020B0603020202020204" pitchFamily="34" charset="0"/>
            </a:endParaRPr>
          </a:p>
        </p:txBody>
      </p:sp>
      <p:sp>
        <p:nvSpPr>
          <p:cNvPr id="24" name="Text Placeholder 3">
            <a:extLst>
              <a:ext uri="{FF2B5EF4-FFF2-40B4-BE49-F238E27FC236}">
                <a16:creationId xmlns:a16="http://schemas.microsoft.com/office/drawing/2014/main" id="{E5014248-1930-4CB2-A75E-F4D8D64702C0}"/>
              </a:ext>
            </a:extLst>
          </p:cNvPr>
          <p:cNvSpPr>
            <a:spLocks noGrp="1"/>
          </p:cNvSpPr>
          <p:nvPr>
            <p:custDataLst>
              <p:tags r:id="rId7"/>
            </p:custDataLst>
          </p:nvPr>
        </p:nvSpPr>
        <p:spPr bwMode="gray">
          <a:xfrm>
            <a:off x="2343150" y="5292725"/>
            <a:ext cx="381000"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9776FBFB-546B-4E45-88B1-0BD28C14CABB}" type="datetime'''J''''''''u''l''''''''''''''y'''''''''''''''''''''''''''''">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July</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26" name="Text Placeholder 3">
            <a:extLst>
              <a:ext uri="{FF2B5EF4-FFF2-40B4-BE49-F238E27FC236}">
                <a16:creationId xmlns:a16="http://schemas.microsoft.com/office/drawing/2014/main" id="{58FCC8BB-5E80-4442-B6BB-E9DB1B17C3F9}"/>
              </a:ext>
            </a:extLst>
          </p:cNvPr>
          <p:cNvSpPr>
            <a:spLocks noGrp="1"/>
          </p:cNvSpPr>
          <p:nvPr>
            <p:custDataLst>
              <p:tags r:id="rId8"/>
            </p:custDataLst>
          </p:nvPr>
        </p:nvSpPr>
        <p:spPr bwMode="gray">
          <a:xfrm>
            <a:off x="6572249" y="5292725"/>
            <a:ext cx="99853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E1CD1AAA-4E78-428F-83BF-38933444DCF8}" type="datetime'''''S''''''e''''''p''t''e''''''''''''''mb''e''''''''''''r'''">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September</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27" name="Text Placeholder 3">
            <a:extLst>
              <a:ext uri="{FF2B5EF4-FFF2-40B4-BE49-F238E27FC236}">
                <a16:creationId xmlns:a16="http://schemas.microsoft.com/office/drawing/2014/main" id="{E823AB5E-1A94-4338-9654-070267BD1B52}"/>
              </a:ext>
            </a:extLst>
          </p:cNvPr>
          <p:cNvSpPr>
            <a:spLocks noGrp="1"/>
          </p:cNvSpPr>
          <p:nvPr>
            <p:custDataLst>
              <p:tags r:id="rId9"/>
            </p:custDataLst>
          </p:nvPr>
        </p:nvSpPr>
        <p:spPr bwMode="gray">
          <a:xfrm>
            <a:off x="8967788" y="5292725"/>
            <a:ext cx="742950"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D9D0B2FC-DB92-4AE5-8075-E9541CA3069A}" type="datetime'''''O''c''''''''''''''''''''''t''o''be''''''''''''''''''''r'''">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October</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41" name="Text Placeholder 3">
            <a:extLst>
              <a:ext uri="{FF2B5EF4-FFF2-40B4-BE49-F238E27FC236}">
                <a16:creationId xmlns:a16="http://schemas.microsoft.com/office/drawing/2014/main" id="{EB68A752-9057-4DA7-8709-BCD5A7844FC2}"/>
              </a:ext>
            </a:extLst>
          </p:cNvPr>
          <p:cNvSpPr>
            <a:spLocks noGrp="1"/>
          </p:cNvSpPr>
          <p:nvPr>
            <p:custDataLst>
              <p:tags r:id="rId10"/>
            </p:custDataLst>
          </p:nvPr>
        </p:nvSpPr>
        <p:spPr bwMode="gray">
          <a:xfrm>
            <a:off x="6886575" y="3575050"/>
            <a:ext cx="36988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DBCB8123-4ACC-46F1-8753-5DDF816856C1}" type="datetime'''1''''''''''''''''''''''2''''''''''''''''7'''''''''">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127</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91" name="Text Placeholder 3">
            <a:extLst>
              <a:ext uri="{FF2B5EF4-FFF2-40B4-BE49-F238E27FC236}">
                <a16:creationId xmlns:a16="http://schemas.microsoft.com/office/drawing/2014/main" id="{7D6CF1EC-B2D4-4F87-BCD5-C19C0177EAA8}"/>
              </a:ext>
            </a:extLst>
          </p:cNvPr>
          <p:cNvSpPr>
            <a:spLocks noGrp="1"/>
          </p:cNvSpPr>
          <p:nvPr>
            <p:custDataLst>
              <p:tags r:id="rId11"/>
            </p:custDataLst>
          </p:nvPr>
        </p:nvSpPr>
        <p:spPr bwMode="gray">
          <a:xfrm>
            <a:off x="4724400" y="3125788"/>
            <a:ext cx="157163" cy="268288"/>
          </a:xfrm>
          <a:prstGeom prst="rect">
            <a:avLst/>
          </a:prstGeom>
          <a:solidFill>
            <a:srgbClr val="3B97E6"/>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1B2CCECE-7C74-4F5B-AF9D-E693B0762C96}" type="datetime'''''''''''''''''''''''''''''8'''''''''''''''''''''''''''">
              <a:rPr kumimoji="0" lang="en-US" altLang="en-US" sz="1600" b="0" i="0" u="none" strike="noStrike" kern="1200" cap="none" spc="0" normalizeH="0" baseline="0" noProof="0" smtClean="0">
                <a:ln>
                  <a:noFill/>
                </a:ln>
                <a:solidFill>
                  <a:prstClr val="white"/>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8</a:t>
            </a:fld>
            <a:endParaRPr kumimoji="0" lang="en-US" sz="1600" b="0" i="0" u="none" strike="noStrike" kern="1200" cap="none" spc="0" normalizeH="0" baseline="0" noProof="0" dirty="0">
              <a:ln>
                <a:noFill/>
              </a:ln>
              <a:solidFill>
                <a:prstClr val="white"/>
              </a:solidFill>
              <a:effectLst/>
              <a:uLnTx/>
              <a:uFillTx/>
              <a:latin typeface="Trebuchet MS"/>
              <a:ea typeface="+mn-ea"/>
              <a:cs typeface="+mn-cs"/>
              <a:sym typeface="Trebuchet MS" panose="020B0603020202020204" pitchFamily="34" charset="0"/>
            </a:endParaRPr>
          </a:p>
        </p:txBody>
      </p:sp>
      <p:sp>
        <p:nvSpPr>
          <p:cNvPr id="39" name="Text Placeholder 3">
            <a:extLst>
              <a:ext uri="{FF2B5EF4-FFF2-40B4-BE49-F238E27FC236}">
                <a16:creationId xmlns:a16="http://schemas.microsoft.com/office/drawing/2014/main" id="{4CF25182-B87B-447B-9878-B09DB5056640}"/>
              </a:ext>
            </a:extLst>
          </p:cNvPr>
          <p:cNvSpPr>
            <a:spLocks noGrp="1"/>
          </p:cNvSpPr>
          <p:nvPr>
            <p:custDataLst>
              <p:tags r:id="rId12"/>
            </p:custDataLst>
          </p:nvPr>
        </p:nvSpPr>
        <p:spPr bwMode="gray">
          <a:xfrm>
            <a:off x="4618038" y="2857500"/>
            <a:ext cx="36988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BAA39DC2-2C6B-4C77-9D67-724A3E2E7CF2}" type="datetime'''''2''''''''0''''''1'''''''''''''''''''''''''''''''''''''''''">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201</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37" name="Text Placeholder 3">
            <a:extLst>
              <a:ext uri="{FF2B5EF4-FFF2-40B4-BE49-F238E27FC236}">
                <a16:creationId xmlns:a16="http://schemas.microsoft.com/office/drawing/2014/main" id="{47DA0251-56B9-461A-AA02-0D1CB76B2533}"/>
              </a:ext>
            </a:extLst>
          </p:cNvPr>
          <p:cNvSpPr>
            <a:spLocks noGrp="1"/>
          </p:cNvSpPr>
          <p:nvPr>
            <p:custDataLst>
              <p:tags r:id="rId13"/>
            </p:custDataLst>
          </p:nvPr>
        </p:nvSpPr>
        <p:spPr bwMode="gray">
          <a:xfrm>
            <a:off x="2349500" y="2533650"/>
            <a:ext cx="36988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A73CB636-E532-416F-9897-A0D0D3A065E4}" type="datetime'''2''''''''''''3''6'''''''''''''''''''''''''''''">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236</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43" name="Text Placeholder 3">
            <a:extLst>
              <a:ext uri="{FF2B5EF4-FFF2-40B4-BE49-F238E27FC236}">
                <a16:creationId xmlns:a16="http://schemas.microsoft.com/office/drawing/2014/main" id="{29D5BF3F-51D1-48F8-B79E-488C60469F18}"/>
              </a:ext>
            </a:extLst>
          </p:cNvPr>
          <p:cNvSpPr>
            <a:spLocks noGrp="1"/>
          </p:cNvSpPr>
          <p:nvPr>
            <p:custDataLst>
              <p:tags r:id="rId14"/>
            </p:custDataLst>
          </p:nvPr>
        </p:nvSpPr>
        <p:spPr bwMode="gray">
          <a:xfrm>
            <a:off x="9155113" y="3500438"/>
            <a:ext cx="36988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50EF59E2-F8E6-4D4E-9E28-D8F112CE396D}" type="datetime'''''''''''''1''''''''''''''''3''''''''''''6'">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136</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93" name="Text Placeholder 3">
            <a:extLst>
              <a:ext uri="{FF2B5EF4-FFF2-40B4-BE49-F238E27FC236}">
                <a16:creationId xmlns:a16="http://schemas.microsoft.com/office/drawing/2014/main" id="{D6B0D8D9-DF9C-42F6-89C7-B8D0E268E310}"/>
              </a:ext>
            </a:extLst>
          </p:cNvPr>
          <p:cNvSpPr>
            <a:spLocks noGrp="1"/>
          </p:cNvSpPr>
          <p:nvPr>
            <p:custDataLst>
              <p:tags r:id="rId15"/>
            </p:custDataLst>
          </p:nvPr>
        </p:nvSpPr>
        <p:spPr bwMode="gray">
          <a:xfrm>
            <a:off x="6992938" y="3843338"/>
            <a:ext cx="157163" cy="268288"/>
          </a:xfrm>
          <a:prstGeom prst="rect">
            <a:avLst/>
          </a:prstGeom>
          <a:solidFill>
            <a:srgbClr val="3B97E6"/>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E91B1588-6723-4AD8-AFEC-49999D66D3CD}" type="datetime'''''''''''4'''''''''''">
              <a:rPr kumimoji="0" lang="en-US" altLang="en-US" sz="1600" b="0" i="0" u="none" strike="noStrike" kern="1200" cap="none" spc="0" normalizeH="0" baseline="0" noProof="0" smtClean="0">
                <a:ln>
                  <a:noFill/>
                </a:ln>
                <a:solidFill>
                  <a:prstClr val="white"/>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4</a:t>
            </a:fld>
            <a:endParaRPr kumimoji="0" lang="en-US" sz="1600" b="0" i="0" u="none" strike="noStrike" kern="1200" cap="none" spc="0" normalizeH="0" baseline="0" noProof="0" dirty="0">
              <a:ln>
                <a:noFill/>
              </a:ln>
              <a:solidFill>
                <a:prstClr val="white"/>
              </a:solidFill>
              <a:effectLst/>
              <a:uLnTx/>
              <a:uFillTx/>
              <a:latin typeface="Trebuchet MS"/>
              <a:ea typeface="+mn-ea"/>
              <a:cs typeface="+mn-cs"/>
              <a:sym typeface="Trebuchet MS" panose="020B0603020202020204" pitchFamily="34" charset="0"/>
            </a:endParaRPr>
          </a:p>
        </p:txBody>
      </p:sp>
      <p:sp>
        <p:nvSpPr>
          <p:cNvPr id="94" name="Text Placeholder 3">
            <a:extLst>
              <a:ext uri="{FF2B5EF4-FFF2-40B4-BE49-F238E27FC236}">
                <a16:creationId xmlns:a16="http://schemas.microsoft.com/office/drawing/2014/main" id="{06E569BB-B112-4287-A458-C49CA4B5398B}"/>
              </a:ext>
            </a:extLst>
          </p:cNvPr>
          <p:cNvSpPr>
            <a:spLocks noGrp="1"/>
          </p:cNvSpPr>
          <p:nvPr>
            <p:custDataLst>
              <p:tags r:id="rId16"/>
            </p:custDataLst>
          </p:nvPr>
        </p:nvSpPr>
        <p:spPr bwMode="gray">
          <a:xfrm>
            <a:off x="9261475" y="3768725"/>
            <a:ext cx="157163" cy="268288"/>
          </a:xfrm>
          <a:prstGeom prst="rect">
            <a:avLst/>
          </a:prstGeom>
          <a:solidFill>
            <a:srgbClr val="3B97E6"/>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C58C3E60-7288-4AF5-A61A-5D09ED5663E5}" type="datetime'''''''''''''''''''''''''''''''''''7'">
              <a:rPr kumimoji="0" lang="en-US" altLang="en-US" sz="1600" b="0" i="0" u="none" strike="noStrike" kern="1200" cap="none" spc="0" normalizeH="0" baseline="0" noProof="0" smtClean="0">
                <a:ln>
                  <a:noFill/>
                </a:ln>
                <a:solidFill>
                  <a:prstClr val="white"/>
                </a:solidFill>
                <a:effectLst/>
                <a:uLnTx/>
                <a:uFillTx/>
                <a:latin typeface="Trebuchet MS"/>
                <a:ea typeface="+mn-ea"/>
                <a:cs typeface="+mn-cs"/>
                <a:sym typeface="Trebuchet MS" panose="020B0603020202020204" pitchFamily="34" charset="0"/>
              </a:rPr>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7</a:t>
            </a:fld>
            <a:endParaRPr kumimoji="0" lang="en-US" sz="1600" b="0" i="0" u="none" strike="noStrike" kern="1200" cap="none" spc="0" normalizeH="0" baseline="0" noProof="0" dirty="0">
              <a:ln>
                <a:noFill/>
              </a:ln>
              <a:solidFill>
                <a:prstClr val="white"/>
              </a:solidFill>
              <a:effectLst/>
              <a:uLnTx/>
              <a:uFillTx/>
              <a:latin typeface="Trebuchet MS"/>
              <a:ea typeface="+mn-ea"/>
              <a:cs typeface="+mn-cs"/>
              <a:sym typeface="Trebuchet MS" panose="020B0603020202020204" pitchFamily="34" charset="0"/>
            </a:endParaRPr>
          </a:p>
        </p:txBody>
      </p:sp>
      <p:sp>
        <p:nvSpPr>
          <p:cNvPr id="336" name="Rectangle 335">
            <a:extLst>
              <a:ext uri="{FF2B5EF4-FFF2-40B4-BE49-F238E27FC236}">
                <a16:creationId xmlns:a16="http://schemas.microsoft.com/office/drawing/2014/main" id="{3AF9C321-2F13-44E3-A804-8288F22DB566}"/>
              </a:ext>
            </a:extLst>
          </p:cNvPr>
          <p:cNvSpPr/>
          <p:nvPr>
            <p:custDataLst>
              <p:tags r:id="rId17"/>
            </p:custDataLst>
          </p:nvPr>
        </p:nvSpPr>
        <p:spPr bwMode="gray">
          <a:xfrm>
            <a:off x="4910138" y="5886450"/>
            <a:ext cx="285750" cy="214313"/>
          </a:xfrm>
          <a:prstGeom prst="rect">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Trebuchet MS"/>
              <a:ea typeface="+mn-ea"/>
              <a:cs typeface="+mn-cs"/>
            </a:endParaRPr>
          </a:p>
        </p:txBody>
      </p:sp>
      <p:sp>
        <p:nvSpPr>
          <p:cNvPr id="337" name="Rectangle 336">
            <a:extLst>
              <a:ext uri="{FF2B5EF4-FFF2-40B4-BE49-F238E27FC236}">
                <a16:creationId xmlns:a16="http://schemas.microsoft.com/office/drawing/2014/main" id="{69D6A0D1-972C-4C75-A58D-7E1F5F3D1880}"/>
              </a:ext>
            </a:extLst>
          </p:cNvPr>
          <p:cNvSpPr/>
          <p:nvPr>
            <p:custDataLst>
              <p:tags r:id="rId18"/>
            </p:custDataLst>
          </p:nvPr>
        </p:nvSpPr>
        <p:spPr bwMode="gray">
          <a:xfrm>
            <a:off x="6127750" y="5886450"/>
            <a:ext cx="285750" cy="214313"/>
          </a:xfrm>
          <a:prstGeom prst="rect">
            <a:avLst/>
          </a:prstGeom>
          <a:solidFill>
            <a:srgbClr val="3B97E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Trebuchet MS"/>
              <a:ea typeface="+mn-ea"/>
              <a:cs typeface="+mn-cs"/>
            </a:endParaRPr>
          </a:p>
        </p:txBody>
      </p:sp>
      <p:sp>
        <p:nvSpPr>
          <p:cNvPr id="9" name="Text Placeholder 3">
            <a:extLst>
              <a:ext uri="{FF2B5EF4-FFF2-40B4-BE49-F238E27FC236}">
                <a16:creationId xmlns:a16="http://schemas.microsoft.com/office/drawing/2014/main" id="{55F7E093-4C2B-42A1-86DD-BC3F92EECEE2}"/>
              </a:ext>
            </a:extLst>
          </p:cNvPr>
          <p:cNvSpPr>
            <a:spLocks noGrp="1"/>
          </p:cNvSpPr>
          <p:nvPr>
            <p:custDataLst>
              <p:tags r:id="rId19"/>
            </p:custDataLst>
          </p:nvPr>
        </p:nvSpPr>
        <p:spPr bwMode="gray">
          <a:xfrm>
            <a:off x="5246688" y="5862638"/>
            <a:ext cx="779463"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772EB61E-2DDF-42D8-9D1D-D6ADA80C5A90}" type="datetime'''Res''''i''d''''''''''''''''''''''ent'''">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Resident</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10" name="Text Placeholder 3">
            <a:extLst>
              <a:ext uri="{FF2B5EF4-FFF2-40B4-BE49-F238E27FC236}">
                <a16:creationId xmlns:a16="http://schemas.microsoft.com/office/drawing/2014/main" id="{33F59381-9FCD-42D9-B725-963F8F404FC5}"/>
              </a:ext>
            </a:extLst>
          </p:cNvPr>
          <p:cNvSpPr>
            <a:spLocks noGrp="1"/>
          </p:cNvSpPr>
          <p:nvPr>
            <p:custDataLst>
              <p:tags r:id="rId20"/>
            </p:custDataLst>
          </p:nvPr>
        </p:nvSpPr>
        <p:spPr bwMode="gray">
          <a:xfrm>
            <a:off x="6464300" y="5862638"/>
            <a:ext cx="882650"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fld id="{8962CE3F-FE53-44FB-A007-1C69ADA985E4}" type="datetime'''''E''''''''''mp''l''''o''''''''ye''''''''''''e'''''">
              <a:rPr kumimoji="0" lang="en-US" altLang="en-US" sz="1600" b="0" i="0" u="none" strike="noStrike" kern="1200" cap="none" spc="0" normalizeH="0" baseline="0" noProof="0" smtClean="0">
                <a:ln>
                  <a:noFill/>
                </a:ln>
                <a:solidFill>
                  <a:srgbClr val="5E6467"/>
                </a:solidFill>
                <a:effectLst/>
                <a:uLnTx/>
                <a:uFillTx/>
                <a:latin typeface="Trebuchet MS"/>
                <a:ea typeface="+mn-ea"/>
                <a:cs typeface="+mn-cs"/>
                <a:sym typeface="Trebuchet MS" panose="020B0603020202020204" pitchFamily="34" charset="0"/>
              </a:rPr>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t>Employee</a:t>
            </a:fld>
            <a:endParaRPr kumimoji="0" lang="en-US" sz="1600" b="0" i="0" u="none" strike="noStrike" kern="1200" cap="none" spc="0" normalizeH="0" baseline="0" noProof="0" dirty="0">
              <a:ln>
                <a:noFill/>
              </a:ln>
              <a:solidFill>
                <a:srgbClr val="5E6467"/>
              </a:solidFill>
              <a:effectLst/>
              <a:uLnTx/>
              <a:uFillTx/>
              <a:latin typeface="Trebuchet MS"/>
              <a:ea typeface="+mn-ea"/>
              <a:cs typeface="+mn-cs"/>
              <a:sym typeface="Trebuchet MS" panose="020B0603020202020204" pitchFamily="34" charset="0"/>
            </a:endParaRPr>
          </a:p>
        </p:txBody>
      </p:sp>
      <p:sp>
        <p:nvSpPr>
          <p:cNvPr id="121" name="Rectangle 120">
            <a:extLst>
              <a:ext uri="{FF2B5EF4-FFF2-40B4-BE49-F238E27FC236}">
                <a16:creationId xmlns:a16="http://schemas.microsoft.com/office/drawing/2014/main" id="{7212856D-3675-4121-9DD5-2249B30E9CE9}"/>
              </a:ext>
            </a:extLst>
          </p:cNvPr>
          <p:cNvSpPr/>
          <p:nvPr/>
        </p:nvSpPr>
        <p:spPr>
          <a:xfrm>
            <a:off x="9765662" y="3014"/>
            <a:ext cx="2426338" cy="240997"/>
          </a:xfrm>
          <a:prstGeom prst="rect">
            <a:avLst/>
          </a:prstGeom>
          <a:solidFill>
            <a:srgbClr val="E71C57"/>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a:ea typeface="+mn-ea"/>
                <a:cs typeface="Calibri" panose="020F0502020204030204" pitchFamily="34" charset="0"/>
              </a:rPr>
              <a:t>Data as for July-October, 2022</a:t>
            </a:r>
          </a:p>
        </p:txBody>
      </p:sp>
      <p:sp>
        <p:nvSpPr>
          <p:cNvPr id="347" name="TextBox 346">
            <a:extLst>
              <a:ext uri="{FF2B5EF4-FFF2-40B4-BE49-F238E27FC236}">
                <a16:creationId xmlns:a16="http://schemas.microsoft.com/office/drawing/2014/main" id="{02E710FF-3E19-4FA8-869F-29042DC913FA}"/>
              </a:ext>
            </a:extLst>
          </p:cNvPr>
          <p:cNvSpPr txBox="1"/>
          <p:nvPr/>
        </p:nvSpPr>
        <p:spPr>
          <a:xfrm>
            <a:off x="8502446" y="1333721"/>
            <a:ext cx="2706328" cy="1145477"/>
          </a:xfrm>
          <a:prstGeom prst="rect">
            <a:avLst/>
          </a:prstGeom>
          <a:noFill/>
          <a:ln w="28575" cap="rnd">
            <a:solidFill>
              <a:srgbClr val="FF0000"/>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04B7D"/>
                </a:solidFill>
                <a:effectLst/>
                <a:uLnTx/>
                <a:uFillTx/>
                <a:latin typeface="Trebuchet MS"/>
                <a:ea typeface="+mn-ea"/>
                <a:cs typeface="+mn-cs"/>
              </a:rPr>
              <a:t>During this time period there were 348 LTC COVID-19 Deaths </a:t>
            </a:r>
            <a:endParaRPr kumimoji="0" lang="en-US" sz="1600" b="0" i="1" u="none" strike="noStrike" kern="1200" cap="none" spc="0" normalizeH="0" baseline="0" noProof="0" dirty="0">
              <a:ln>
                <a:noFill/>
              </a:ln>
              <a:solidFill>
                <a:srgbClr val="5E6467"/>
              </a:solidFill>
              <a:effectLst/>
              <a:uLnTx/>
              <a:uFillTx/>
              <a:latin typeface="Trebuchet MS"/>
              <a:ea typeface="+mn-ea"/>
              <a:cs typeface="+mn-cs"/>
            </a:endParaRPr>
          </a:p>
        </p:txBody>
      </p:sp>
      <p:sp>
        <p:nvSpPr>
          <p:cNvPr id="123" name="ee4pFootnotes">
            <a:extLst>
              <a:ext uri="{FF2B5EF4-FFF2-40B4-BE49-F238E27FC236}">
                <a16:creationId xmlns:a16="http://schemas.microsoft.com/office/drawing/2014/main" id="{52D0A220-5536-4CE7-AB31-6492668BBB13}"/>
              </a:ext>
            </a:extLst>
          </p:cNvPr>
          <p:cNvSpPr>
            <a:spLocks noChangeArrowheads="1"/>
          </p:cNvSpPr>
          <p:nvPr/>
        </p:nvSpPr>
        <p:spPr bwMode="auto">
          <a:xfrm>
            <a:off x="630000" y="6421441"/>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Trebuchet MS" panose="020B0603020202020204" pitchFamily="34" charset="0"/>
                <a:ea typeface="+mn-ea"/>
                <a:cs typeface="Arial" pitchFamily="34" charset="0"/>
              </a:rPr>
              <a:t>Source: </a:t>
            </a:r>
            <a:r>
              <a:rPr kumimoji="0" lang="en-US" sz="1000" b="0" i="0" u="none" strike="noStrike" kern="1200" cap="none" spc="0" normalizeH="0" baseline="0" noProof="0" dirty="0" err="1">
                <a:ln>
                  <a:noFill/>
                </a:ln>
                <a:solidFill>
                  <a:prstClr val="white">
                    <a:lumMod val="50000"/>
                  </a:prstClr>
                </a:solidFill>
                <a:effectLst/>
                <a:uLnTx/>
                <a:uFillTx/>
                <a:latin typeface="Trebuchet MS" panose="020B0603020202020204" pitchFamily="34" charset="0"/>
                <a:ea typeface="+mn-ea"/>
                <a:cs typeface="Arial" pitchFamily="34" charset="0"/>
              </a:rPr>
              <a:t>INEDSS</a:t>
            </a:r>
            <a:endParaRPr kumimoji="0" lang="en-US" sz="1000" b="0" i="0" u="none" strike="noStrike" kern="1200" cap="none" spc="0" normalizeH="0" baseline="0" noProof="0" dirty="0">
              <a:ln>
                <a:noFill/>
              </a:ln>
              <a:solidFill>
                <a:prstClr val="white">
                  <a:lumMod val="50000"/>
                </a:prstClr>
              </a:solidFill>
              <a:effectLst/>
              <a:uLnTx/>
              <a:uFillTx/>
              <a:latin typeface="Trebuchet MS" panose="020B0603020202020204" pitchFamily="34" charset="0"/>
              <a:ea typeface="+mn-ea"/>
              <a:cs typeface="Arial" pitchFamily="34" charset="0"/>
            </a:endParaRPr>
          </a:p>
        </p:txBody>
      </p:sp>
    </p:spTree>
    <p:extLst>
      <p:ext uri="{BB962C8B-B14F-4D97-AF65-F5344CB8AC3E}">
        <p14:creationId xmlns:p14="http://schemas.microsoft.com/office/powerpoint/2010/main" val="1899855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AF4ABE2-381B-4B67-9C0F-27FFD64F7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Helvetica"/>
            </a:endParaRPr>
          </a:p>
        </p:txBody>
      </p:sp>
      <p:sp>
        <p:nvSpPr>
          <p:cNvPr id="18" name="Rectangle 8">
            <a:extLst>
              <a:ext uri="{FF2B5EF4-FFF2-40B4-BE49-F238E27FC236}">
                <a16:creationId xmlns:a16="http://schemas.microsoft.com/office/drawing/2014/main" id="{4AA509EC-4C56-4A74-A517-3ECD04C3F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82070" y="2355786"/>
            <a:ext cx="734166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cs typeface="Helvetica"/>
            </a:endParaRPr>
          </a:p>
        </p:txBody>
      </p:sp>
      <p:sp>
        <p:nvSpPr>
          <p:cNvPr id="4" name="Title 3">
            <a:extLst>
              <a:ext uri="{FF2B5EF4-FFF2-40B4-BE49-F238E27FC236}">
                <a16:creationId xmlns:a16="http://schemas.microsoft.com/office/drawing/2014/main" id="{A4D14E83-EA6E-4E36-9A64-5ABD6EB9B0CE}"/>
              </a:ext>
            </a:extLst>
          </p:cNvPr>
          <p:cNvSpPr>
            <a:spLocks noGrp="1"/>
          </p:cNvSpPr>
          <p:nvPr>
            <p:ph type="title"/>
          </p:nvPr>
        </p:nvSpPr>
        <p:spPr>
          <a:xfrm>
            <a:off x="4720689" y="2520377"/>
            <a:ext cx="5822343" cy="2439683"/>
          </a:xfrm>
        </p:spPr>
        <p:txBody>
          <a:bodyPr vert="horz" lIns="91440" tIns="45720" rIns="91440" bIns="45720" rtlCol="0" anchor="b">
            <a:normAutofit/>
          </a:bodyPr>
          <a:lstStyle/>
          <a:p>
            <a:pPr algn="l" defTabSz="914400">
              <a:lnSpc>
                <a:spcPct val="90000"/>
              </a:lnSpc>
              <a:spcBef>
                <a:spcPct val="0"/>
              </a:spcBef>
            </a:pPr>
            <a:r>
              <a:rPr lang="en-US" sz="5400" kern="1200" dirty="0">
                <a:solidFill>
                  <a:srgbClr val="FFFFFF"/>
                </a:solidFill>
                <a:latin typeface="+mj-lt"/>
                <a:ea typeface="+mj-ea"/>
                <a:cs typeface="+mj-cs"/>
              </a:rPr>
              <a:t>COVID-19 Treatment Update</a:t>
            </a:r>
          </a:p>
        </p:txBody>
      </p:sp>
      <p:sp>
        <p:nvSpPr>
          <p:cNvPr id="20" name="Freeform 5">
            <a:extLst>
              <a:ext uri="{FF2B5EF4-FFF2-40B4-BE49-F238E27FC236}">
                <a16:creationId xmlns:a16="http://schemas.microsoft.com/office/drawing/2014/main" id="{6FBC94C7-2F0E-4FBA-B442-0E0296AAA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82070"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cs typeface="Helvetica"/>
            </a:endParaRPr>
          </a:p>
        </p:txBody>
      </p:sp>
      <p:sp>
        <p:nvSpPr>
          <p:cNvPr id="22" name="Freeform 6">
            <a:extLst>
              <a:ext uri="{FF2B5EF4-FFF2-40B4-BE49-F238E27FC236}">
                <a16:creationId xmlns:a16="http://schemas.microsoft.com/office/drawing/2014/main" id="{6CF43A2F-2E6F-44F4-A006-A10CF1DCB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6808"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cs typeface="Helvetica"/>
            </a:endParaRPr>
          </a:p>
        </p:txBody>
      </p:sp>
      <p:sp>
        <p:nvSpPr>
          <p:cNvPr id="24" name="Freeform 7">
            <a:extLst>
              <a:ext uri="{FF2B5EF4-FFF2-40B4-BE49-F238E27FC236}">
                <a16:creationId xmlns:a16="http://schemas.microsoft.com/office/drawing/2014/main" id="{F83DA5F0-0D4C-4E74-8A5C-F6CBD391F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6808"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cs typeface="Helvetica"/>
            </a:endParaRPr>
          </a:p>
        </p:txBody>
      </p:sp>
      <p:sp>
        <p:nvSpPr>
          <p:cNvPr id="26" name="Rectangle 25">
            <a:extLst>
              <a:ext uri="{FF2B5EF4-FFF2-40B4-BE49-F238E27FC236}">
                <a16:creationId xmlns:a16="http://schemas.microsoft.com/office/drawing/2014/main" id="{A7798713-AB3F-41E3-8CE3-1C1FBCF7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28" y="1120021"/>
            <a:ext cx="3268481" cy="3509529"/>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Helvetica"/>
            </a:endParaRPr>
          </a:p>
        </p:txBody>
      </p:sp>
      <p:sp>
        <p:nvSpPr>
          <p:cNvPr id="3" name="Slide Number Placeholder 2">
            <a:extLst>
              <a:ext uri="{FF2B5EF4-FFF2-40B4-BE49-F238E27FC236}">
                <a16:creationId xmlns:a16="http://schemas.microsoft.com/office/drawing/2014/main" id="{7DB1DDB8-3471-42E6-8371-7DAC81A4C3D9}"/>
              </a:ext>
            </a:extLst>
          </p:cNvPr>
          <p:cNvSpPr>
            <a:spLocks noGrp="1"/>
          </p:cNvSpPr>
          <p:nvPr>
            <p:ph type="sldNum" sz="quarter" idx="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000" b="0" i="0" u="none" strike="noStrike" kern="1200" cap="none" spc="0" normalizeH="0" baseline="0" noProof="0">
                <a:ln>
                  <a:noFill/>
                </a:ln>
                <a:solidFill>
                  <a:srgbClr val="000000">
                    <a:tint val="75000"/>
                  </a:srgbClr>
                </a:solidFill>
                <a:effectLst/>
                <a:uLnTx/>
                <a:uFillTx/>
                <a:latin typeface="Helvetica"/>
                <a:cs typeface="Helvetica"/>
              </a:rPr>
              <a:pPr marL="0" marR="0" lvl="0" indent="0" algn="r" defTabSz="914400" rtl="0" eaLnBrk="1" fontAlgn="auto" latinLnBrk="0" hangingPunct="1">
                <a:lnSpc>
                  <a:spcPct val="100000"/>
                </a:lnSpc>
                <a:spcBef>
                  <a:spcPts val="0"/>
                </a:spcBef>
                <a:spcAft>
                  <a:spcPts val="600"/>
                </a:spcAft>
                <a:buClrTx/>
                <a:buSzTx/>
                <a:buFontTx/>
                <a:buNone/>
                <a:tabLst/>
                <a:defRPr/>
              </a:pPr>
              <a:t>65</a:t>
            </a:fld>
            <a:endParaRPr kumimoji="0" lang="en-US" sz="1000" b="0" i="0" u="none" strike="noStrike" kern="1200" cap="none" spc="0" normalizeH="0" baseline="0" noProof="0">
              <a:ln>
                <a:noFill/>
              </a:ln>
              <a:solidFill>
                <a:srgbClr val="000000">
                  <a:tint val="75000"/>
                </a:srgbClr>
              </a:solidFill>
              <a:effectLst/>
              <a:uLnTx/>
              <a:uFillTx/>
              <a:latin typeface="Helvetica"/>
              <a:cs typeface="Helvetica"/>
            </a:endParaRPr>
          </a:p>
        </p:txBody>
      </p:sp>
      <p:pic>
        <p:nvPicPr>
          <p:cNvPr id="5" name="Graphic 4" descr="Medicine outline">
            <a:extLst>
              <a:ext uri="{FF2B5EF4-FFF2-40B4-BE49-F238E27FC236}">
                <a16:creationId xmlns:a16="http://schemas.microsoft.com/office/drawing/2014/main" id="{5C8499CD-3834-4A4A-92E8-60226BE688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0263" y="1496683"/>
            <a:ext cx="2962656" cy="2962656"/>
          </a:xfrm>
          <a:prstGeom prst="rect">
            <a:avLst/>
          </a:prstGeom>
        </p:spPr>
      </p:pic>
    </p:spTree>
    <p:extLst>
      <p:ext uri="{BB962C8B-B14F-4D97-AF65-F5344CB8AC3E}">
        <p14:creationId xmlns:p14="http://schemas.microsoft.com/office/powerpoint/2010/main" val="25449441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8376E8-A7B7-4179-8AEB-D64025570C5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2537D83E-BF60-4A5C-98C3-BB919E831173}"/>
              </a:ext>
            </a:extLst>
          </p:cNvPr>
          <p:cNvPicPr>
            <a:picLocks noChangeAspect="1"/>
          </p:cNvPicPr>
          <p:nvPr/>
        </p:nvPicPr>
        <p:blipFill rotWithShape="1">
          <a:blip r:embed="rId2"/>
          <a:srcRect l="12995" t="18862" r="63483" b="49578"/>
          <a:stretch/>
        </p:blipFill>
        <p:spPr>
          <a:xfrm>
            <a:off x="2182026" y="194959"/>
            <a:ext cx="7827947" cy="3760149"/>
          </a:xfrm>
          <a:prstGeom prst="rect">
            <a:avLst/>
          </a:prstGeom>
          <a:ln>
            <a:solidFill>
              <a:schemeClr val="accent1">
                <a:lumMod val="75000"/>
              </a:schemeClr>
            </a:solidFill>
          </a:ln>
        </p:spPr>
      </p:pic>
      <p:sp>
        <p:nvSpPr>
          <p:cNvPr id="7" name="TextBox 6">
            <a:extLst>
              <a:ext uri="{FF2B5EF4-FFF2-40B4-BE49-F238E27FC236}">
                <a16:creationId xmlns:a16="http://schemas.microsoft.com/office/drawing/2014/main" id="{75A027AD-BFF7-4E0F-AB7F-02D51DCFC804}"/>
              </a:ext>
            </a:extLst>
          </p:cNvPr>
          <p:cNvSpPr txBox="1"/>
          <p:nvPr/>
        </p:nvSpPr>
        <p:spPr>
          <a:xfrm>
            <a:off x="2182026" y="4070550"/>
            <a:ext cx="7827948" cy="2585321"/>
          </a:xfrm>
          <a:prstGeom prst="rect">
            <a:avLst/>
          </a:prstGeom>
          <a:solidFill>
            <a:schemeClr val="bg1"/>
          </a:solid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rPr>
              <a:t>On </a:t>
            </a:r>
            <a:r>
              <a:rPr kumimoji="0" lang="en-US" sz="1800" b="1" i="0" u="none" strike="noStrike" kern="1200" cap="none" spc="0" normalizeH="0" baseline="0" noProof="0" dirty="0">
                <a:ln>
                  <a:noFill/>
                </a:ln>
                <a:solidFill>
                  <a:srgbClr val="000000"/>
                </a:solidFill>
                <a:effectLst/>
                <a:uLnTx/>
                <a:uFillTx/>
                <a:latin typeface="Calibri"/>
                <a:ea typeface="+mj-ea"/>
                <a:cs typeface="Calibri"/>
                <a:sym typeface="Calibri"/>
              </a:rPr>
              <a:t>Wednesday, November 30, 2022</a:t>
            </a:r>
            <a:r>
              <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rPr>
              <a:t>, the FDA announced:</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rPr>
              <a:t>Bebtelovimab is not authorized for emergency use in the U.S. because it is not expected to neutralize Omicron subvariants BQ.1 and BQ.1.1,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rPr>
              <a:t>These sub–variants are the majority of all circulating SARS–</a:t>
            </a:r>
            <a:r>
              <a:rPr kumimoji="0" lang="en-US" sz="1800" b="0" i="0" u="none" strike="noStrike" kern="1200" cap="none" spc="0" normalizeH="0" baseline="0" noProof="0" dirty="0" err="1">
                <a:ln>
                  <a:noFill/>
                </a:ln>
                <a:solidFill>
                  <a:srgbClr val="000000"/>
                </a:solidFill>
                <a:effectLst/>
                <a:uLnTx/>
                <a:uFillTx/>
                <a:latin typeface="Calibri"/>
                <a:ea typeface="+mj-ea"/>
                <a:cs typeface="Calibri"/>
                <a:sym typeface="Calibri"/>
              </a:rPr>
              <a:t>CoV</a:t>
            </a:r>
            <a:r>
              <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rPr>
              <a:t>–2 viruses.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cs typeface="Helvetica"/>
                <a:hlinkClick r:id="rId3"/>
              </a:rPr>
              <a:t>Bebtelovimab Health Care Provider Fact Sheet 11042022 (fda.gov)</a:t>
            </a:r>
            <a:endPar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31944449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401C41-B486-483C-B642-0AC6CE2AF413}"/>
              </a:ext>
            </a:extLst>
          </p:cNvPr>
          <p:cNvPicPr>
            <a:picLocks noChangeAspect="1"/>
          </p:cNvPicPr>
          <p:nvPr/>
        </p:nvPicPr>
        <p:blipFill rotWithShape="1">
          <a:blip r:embed="rId2"/>
          <a:srcRect l="7414" t="21302" r="10172" b="9733"/>
          <a:stretch/>
        </p:blipFill>
        <p:spPr>
          <a:xfrm>
            <a:off x="279388" y="525518"/>
            <a:ext cx="11633223" cy="5475890"/>
          </a:xfrm>
          <a:prstGeom prst="rect">
            <a:avLst/>
          </a:prstGeom>
        </p:spPr>
      </p:pic>
      <p:sp>
        <p:nvSpPr>
          <p:cNvPr id="5" name="TextBox 4">
            <a:extLst>
              <a:ext uri="{FF2B5EF4-FFF2-40B4-BE49-F238E27FC236}">
                <a16:creationId xmlns:a16="http://schemas.microsoft.com/office/drawing/2014/main" id="{A5B5A3ED-9078-4BC0-801A-4EF15E4D682E}"/>
              </a:ext>
            </a:extLst>
          </p:cNvPr>
          <p:cNvSpPr txBox="1"/>
          <p:nvPr/>
        </p:nvSpPr>
        <p:spPr>
          <a:xfrm>
            <a:off x="392675" y="6099758"/>
            <a:ext cx="9798459" cy="52322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mn-cs"/>
                <a:hlinkClick r:id="rId3"/>
              </a:rPr>
              <a:t>https://www.covid19treatmentguidelines.nih.gov/tables/management-of-nonhospitalized-adults-summary/</a:t>
            </a:r>
            <a:endParaRPr kumimoji="0" lang="en-US" sz="14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Multiplication Sign 2">
            <a:extLst>
              <a:ext uri="{FF2B5EF4-FFF2-40B4-BE49-F238E27FC236}">
                <a16:creationId xmlns:a16="http://schemas.microsoft.com/office/drawing/2014/main" id="{ACF2E0A6-44E1-4165-A7F4-6713AFB9200B}"/>
              </a:ext>
            </a:extLst>
          </p:cNvPr>
          <p:cNvSpPr/>
          <p:nvPr/>
        </p:nvSpPr>
        <p:spPr>
          <a:xfrm>
            <a:off x="5412658" y="4004187"/>
            <a:ext cx="626807" cy="307777"/>
          </a:xfrm>
          <a:prstGeom prst="mathMultiply">
            <a:avLst/>
          </a:prstGeom>
          <a:solidFill>
            <a:srgbClr val="E71C57"/>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3014873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5EBEC-54E3-4A66-BF6F-2EC7AED671D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8" name="Picture 7">
            <a:extLst>
              <a:ext uri="{FF2B5EF4-FFF2-40B4-BE49-F238E27FC236}">
                <a16:creationId xmlns:a16="http://schemas.microsoft.com/office/drawing/2014/main" id="{F5B9D27C-043F-4D35-8EAF-F447765A8C4F}"/>
              </a:ext>
            </a:extLst>
          </p:cNvPr>
          <p:cNvPicPr>
            <a:picLocks noChangeAspect="1"/>
          </p:cNvPicPr>
          <p:nvPr/>
        </p:nvPicPr>
        <p:blipFill rotWithShape="1">
          <a:blip r:embed="rId2"/>
          <a:srcRect l="12126" t="13607" r="54720" b="26280"/>
          <a:stretch/>
        </p:blipFill>
        <p:spPr>
          <a:xfrm>
            <a:off x="1250247" y="476827"/>
            <a:ext cx="9691506" cy="5491173"/>
          </a:xfrm>
          <a:prstGeom prst="rect">
            <a:avLst/>
          </a:prstGeom>
          <a:ln>
            <a:solidFill>
              <a:schemeClr val="accent1">
                <a:lumMod val="75000"/>
              </a:schemeClr>
            </a:solidFill>
          </a:ln>
        </p:spPr>
      </p:pic>
      <p:sp>
        <p:nvSpPr>
          <p:cNvPr id="9" name="TextBox 8">
            <a:extLst>
              <a:ext uri="{FF2B5EF4-FFF2-40B4-BE49-F238E27FC236}">
                <a16:creationId xmlns:a16="http://schemas.microsoft.com/office/drawing/2014/main" id="{E17124E1-2A27-433D-8D62-B101572E6965}"/>
              </a:ext>
            </a:extLst>
          </p:cNvPr>
          <p:cNvSpPr txBox="1"/>
          <p:nvPr/>
        </p:nvSpPr>
        <p:spPr>
          <a:xfrm>
            <a:off x="1540804" y="6124434"/>
            <a:ext cx="787067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j-ea"/>
                <a:cs typeface="Calibri"/>
                <a:sym typeface="Calibri"/>
                <a:hlinkClick r:id="rId3"/>
              </a:rPr>
              <a:t>https://aspr.hhs.gov/COVID-19/Therapeutics/Documents/COVID-Therapeutics-Decision-Aid.pdf</a:t>
            </a:r>
            <a:endParaRPr kumimoji="0" lang="en-US" sz="1400" b="0" i="0" u="none" strike="noStrike" kern="1200" cap="none" spc="0" normalizeH="0" baseline="0" noProof="0" dirty="0">
              <a:ln>
                <a:noFill/>
              </a:ln>
              <a:solidFill>
                <a:srgbClr val="000000"/>
              </a:solidFill>
              <a:effectLst/>
              <a:uLnTx/>
              <a:uFillTx/>
              <a:latin typeface="Calibri"/>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3176256011"/>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Helvetica"/>
            </a:endParaRPr>
          </a:p>
        </p:txBody>
      </p:sp>
      <p:sp>
        <p:nvSpPr>
          <p:cNvPr id="4" name="Title 3">
            <a:extLst>
              <a:ext uri="{FF2B5EF4-FFF2-40B4-BE49-F238E27FC236}">
                <a16:creationId xmlns:a16="http://schemas.microsoft.com/office/drawing/2014/main" id="{A4D14E83-EA6E-4E36-9A64-5ABD6EB9B0CE}"/>
              </a:ext>
            </a:extLst>
          </p:cNvPr>
          <p:cNvSpPr>
            <a:spLocks noGrp="1"/>
          </p:cNvSpPr>
          <p:nvPr>
            <p:ph type="title"/>
          </p:nvPr>
        </p:nvSpPr>
        <p:spPr>
          <a:xfrm>
            <a:off x="1094095" y="851517"/>
            <a:ext cx="5238466" cy="2991416"/>
          </a:xfrm>
        </p:spPr>
        <p:txBody>
          <a:bodyPr vert="horz" lIns="91440" tIns="45720" rIns="91440" bIns="45720" rtlCol="0" anchor="b">
            <a:normAutofit/>
          </a:bodyPr>
          <a:lstStyle/>
          <a:p>
            <a:pPr algn="l" defTabSz="914400">
              <a:lnSpc>
                <a:spcPct val="90000"/>
              </a:lnSpc>
              <a:spcBef>
                <a:spcPct val="0"/>
              </a:spcBef>
            </a:pPr>
            <a:r>
              <a:rPr lang="en-US" sz="6000" kern="1200">
                <a:solidFill>
                  <a:schemeClr val="tx1"/>
                </a:solidFill>
                <a:latin typeface="+mj-lt"/>
                <a:ea typeface="+mj-ea"/>
                <a:cs typeface="+mj-cs"/>
              </a:rPr>
              <a:t>Influenza Testing </a:t>
            </a:r>
          </a:p>
        </p:txBody>
      </p:sp>
      <p:sp>
        <p:nvSpPr>
          <p:cNvPr id="95" name="Freeform: Shape 94">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Helvetica"/>
            </a:endParaRPr>
          </a:p>
        </p:txBody>
      </p:sp>
      <p:pic>
        <p:nvPicPr>
          <p:cNvPr id="9" name="Graphic 8" descr="Doctor male with solid fill">
            <a:extLst>
              <a:ext uri="{FF2B5EF4-FFF2-40B4-BE49-F238E27FC236}">
                <a16:creationId xmlns:a16="http://schemas.microsoft.com/office/drawing/2014/main" id="{2914BC09-89BA-4CC3-9C74-5529C82971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1503" y="2129307"/>
            <a:ext cx="3217333" cy="3217333"/>
          </a:xfrm>
          <a:prstGeom prst="rect">
            <a:avLst/>
          </a:prstGeom>
        </p:spPr>
      </p:pic>
      <p:sp>
        <p:nvSpPr>
          <p:cNvPr id="3" name="Slide Number Placeholder 2">
            <a:extLst>
              <a:ext uri="{FF2B5EF4-FFF2-40B4-BE49-F238E27FC236}">
                <a16:creationId xmlns:a16="http://schemas.microsoft.com/office/drawing/2014/main" id="{7DB1DDB8-3471-42E6-8371-7DAC81A4C3D9}"/>
              </a:ext>
            </a:extLst>
          </p:cNvPr>
          <p:cNvSpPr>
            <a:spLocks noGrp="1"/>
          </p:cNvSpPr>
          <p:nvPr>
            <p:ph type="sldNum" sz="quarter" idx="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200" b="0" i="0" u="none" strike="noStrike" kern="1200" cap="none" spc="0" normalizeH="0" baseline="0" noProof="0">
                <a:ln>
                  <a:noFill/>
                </a:ln>
                <a:solidFill>
                  <a:srgbClr val="FFFFFF"/>
                </a:solidFill>
                <a:effectLst/>
                <a:uLnTx/>
                <a:uFillTx/>
                <a:latin typeface="Helvetica"/>
                <a:cs typeface="Helvetica"/>
              </a:rPr>
              <a:pPr marL="0" marR="0" lvl="0" indent="0" algn="ctr" defTabSz="914400" rtl="0" eaLnBrk="1" fontAlgn="auto" latinLnBrk="0" hangingPunct="1">
                <a:lnSpc>
                  <a:spcPct val="100000"/>
                </a:lnSpc>
                <a:spcBef>
                  <a:spcPts val="0"/>
                </a:spcBef>
                <a:spcAft>
                  <a:spcPts val="600"/>
                </a:spcAft>
                <a:buClrTx/>
                <a:buSzTx/>
                <a:buFontTx/>
                <a:buNone/>
                <a:tabLst/>
                <a:defRPr/>
              </a:pPr>
              <a:t>69</a:t>
            </a:fld>
            <a:endParaRPr kumimoji="0" lang="en-US" sz="1200" b="0" i="0" u="none" strike="noStrike" kern="1200" cap="none" spc="0" normalizeH="0" baseline="0" noProof="0">
              <a:ln>
                <a:noFill/>
              </a:ln>
              <a:solidFill>
                <a:srgbClr val="FFFFFF"/>
              </a:solidFill>
              <a:effectLst/>
              <a:uLnTx/>
              <a:uFillTx/>
              <a:latin typeface="Helvetica"/>
              <a:cs typeface="Helvetica"/>
            </a:endParaRPr>
          </a:p>
        </p:txBody>
      </p:sp>
    </p:spTree>
    <p:extLst>
      <p:ext uri="{BB962C8B-B14F-4D97-AF65-F5344CB8AC3E}">
        <p14:creationId xmlns:p14="http://schemas.microsoft.com/office/powerpoint/2010/main" val="40637311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1FEB-70BB-3DC0-2ED3-741DBA90CF14}"/>
              </a:ext>
            </a:extLst>
          </p:cNvPr>
          <p:cNvSpPr>
            <a:spLocks noGrp="1"/>
          </p:cNvSpPr>
          <p:nvPr>
            <p:ph type="title"/>
          </p:nvPr>
        </p:nvSpPr>
        <p:spPr>
          <a:xfrm>
            <a:off x="524741" y="620392"/>
            <a:ext cx="3808268" cy="5504688"/>
          </a:xfrm>
        </p:spPr>
        <p:txBody>
          <a:bodyPr>
            <a:normAutofit/>
          </a:bodyPr>
          <a:lstStyle/>
          <a:p>
            <a:r>
              <a:rPr lang="en-US" sz="6000" b="1">
                <a:solidFill>
                  <a:schemeClr val="accent1">
                    <a:lumMod val="75000"/>
                  </a:schemeClr>
                </a:solidFill>
              </a:rPr>
              <a:t>CDC’s Project Firstline	</a:t>
            </a:r>
            <a:endParaRPr lang="en-US" sz="6000" b="1" dirty="0">
              <a:solidFill>
                <a:schemeClr val="accent1">
                  <a:lumMod val="75000"/>
                </a:schemeClr>
              </a:solidFill>
            </a:endParaRPr>
          </a:p>
        </p:txBody>
      </p:sp>
      <p:graphicFrame>
        <p:nvGraphicFramePr>
          <p:cNvPr id="5" name="Content Placeholder 2">
            <a:extLst>
              <a:ext uri="{FF2B5EF4-FFF2-40B4-BE49-F238E27FC236}">
                <a16:creationId xmlns:a16="http://schemas.microsoft.com/office/drawing/2014/main" id="{1CFD69AE-B146-9520-5102-78B0D7CBCC62}"/>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0925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AC01DB-BFA2-4E88-BB9D-AB7C645E3AB2}"/>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2385DF1D-907D-42A5-A29A-CE08DBA45356}"/>
              </a:ext>
            </a:extLst>
          </p:cNvPr>
          <p:cNvPicPr>
            <a:picLocks noChangeAspect="1"/>
          </p:cNvPicPr>
          <p:nvPr/>
        </p:nvPicPr>
        <p:blipFill rotWithShape="1">
          <a:blip r:embed="rId2"/>
          <a:srcRect l="9953" t="11140" r="66145" b="43126"/>
          <a:stretch/>
        </p:blipFill>
        <p:spPr>
          <a:xfrm>
            <a:off x="953380" y="144263"/>
            <a:ext cx="10461872" cy="6255695"/>
          </a:xfrm>
          <a:prstGeom prst="rect">
            <a:avLst/>
          </a:prstGeom>
          <a:ln>
            <a:solidFill>
              <a:schemeClr val="bg2"/>
            </a:solidFill>
          </a:ln>
        </p:spPr>
      </p:pic>
    </p:spTree>
    <p:extLst>
      <p:ext uri="{BB962C8B-B14F-4D97-AF65-F5344CB8AC3E}">
        <p14:creationId xmlns:p14="http://schemas.microsoft.com/office/powerpoint/2010/main" val="137564840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8A6EAB-C409-4A3B-A9A0-E46F73312F16}"/>
              </a:ext>
            </a:extLst>
          </p:cNvPr>
          <p:cNvSpPr>
            <a:spLocks noGrp="1"/>
          </p:cNvSpPr>
          <p:nvPr>
            <p:ph type="body" idx="1"/>
          </p:nvPr>
        </p:nvSpPr>
        <p:spPr/>
        <p:txBody>
          <a:bodyPr>
            <a:normAutofit lnSpcReduction="10000"/>
          </a:bodyPr>
          <a:lstStyle/>
          <a:p>
            <a:r>
              <a:rPr lang="en-US" dirty="0"/>
              <a:t>If influenza is suspected in any resident, influenza testing should be performed promptly. </a:t>
            </a:r>
          </a:p>
          <a:p>
            <a:r>
              <a:rPr lang="en-US" dirty="0"/>
              <a:t>LTC facilities should develop a plan for collecting respiratory specimens and performing influenza testing when influenza is suspected in a resident (e.g., RT-PCR, and rapid molecular or nucleic acid based diagnostic test) </a:t>
            </a:r>
          </a:p>
          <a:p>
            <a:r>
              <a:rPr lang="en-US" b="1" dirty="0">
                <a:solidFill>
                  <a:schemeClr val="accent1">
                    <a:lumMod val="75000"/>
                  </a:schemeClr>
                </a:solidFill>
              </a:rPr>
              <a:t>LTC facilities should work with their laboratory providers to identify a facility that can perform influenza testing. </a:t>
            </a:r>
          </a:p>
          <a:p>
            <a:r>
              <a:rPr lang="en-US" dirty="0"/>
              <a:t>For more information regarding influenza testing, please visit </a:t>
            </a:r>
            <a:r>
              <a:rPr lang="en-US" dirty="0">
                <a:hlinkClick r:id="rId2"/>
              </a:rPr>
              <a:t>Information for Clinicians on Influenza Virus Testing | CDC</a:t>
            </a:r>
            <a:r>
              <a:rPr lang="en-US" dirty="0"/>
              <a:t>.</a:t>
            </a:r>
          </a:p>
        </p:txBody>
      </p:sp>
      <p:sp>
        <p:nvSpPr>
          <p:cNvPr id="3" name="Slide Number Placeholder 2">
            <a:extLst>
              <a:ext uri="{FF2B5EF4-FFF2-40B4-BE49-F238E27FC236}">
                <a16:creationId xmlns:a16="http://schemas.microsoft.com/office/drawing/2014/main" id="{BBB34187-A065-4C67-B22B-672E143FE208}"/>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E61089FA-7133-4BF7-BD29-76C2394A2EDE}"/>
              </a:ext>
            </a:extLst>
          </p:cNvPr>
          <p:cNvSpPr>
            <a:spLocks noGrp="1"/>
          </p:cNvSpPr>
          <p:nvPr>
            <p:ph type="title"/>
          </p:nvPr>
        </p:nvSpPr>
        <p:spPr/>
        <p:txBody>
          <a:bodyPr/>
          <a:lstStyle/>
          <a:p>
            <a:r>
              <a:rPr lang="en-US" dirty="0"/>
              <a:t>Influenza Testing Recommendations</a:t>
            </a:r>
          </a:p>
        </p:txBody>
      </p:sp>
    </p:spTree>
    <p:extLst>
      <p:ext uri="{BB962C8B-B14F-4D97-AF65-F5344CB8AC3E}">
        <p14:creationId xmlns:p14="http://schemas.microsoft.com/office/powerpoint/2010/main" val="261405062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53E63-8DB3-4C87-9709-529D5227B19F}"/>
              </a:ext>
            </a:extLst>
          </p:cNvPr>
          <p:cNvSpPr>
            <a:spLocks noGrp="1"/>
          </p:cNvSpPr>
          <p:nvPr>
            <p:ph type="body" idx="1"/>
          </p:nvPr>
        </p:nvSpPr>
        <p:spPr/>
        <p:txBody>
          <a:bodyPr>
            <a:normAutofit fontScale="92500" lnSpcReduction="20000"/>
          </a:bodyPr>
          <a:lstStyle/>
          <a:p>
            <a:pPr algn="l"/>
            <a:r>
              <a:rPr lang="en-US" sz="2800" b="0" i="0" u="none" strike="noStrike" baseline="0" dirty="0">
                <a:solidFill>
                  <a:srgbClr val="000000"/>
                </a:solidFill>
              </a:rPr>
              <a:t>If your facility is experiencing an outbreak, institute the facility’s plan for collection and handling of specimens to identify influenza virus as the causal agent early in the outbreak (within one to two days of symptom onset)</a:t>
            </a:r>
          </a:p>
          <a:p>
            <a:pPr algn="l"/>
            <a:endParaRPr lang="en-US" sz="2800" b="0" i="0" u="none" strike="noStrike" baseline="0" dirty="0">
              <a:solidFill>
                <a:srgbClr val="000000"/>
              </a:solidFill>
            </a:endParaRPr>
          </a:p>
          <a:p>
            <a:pPr algn="l"/>
            <a:r>
              <a:rPr lang="en-US" sz="2800" b="0" i="0" u="none" strike="noStrike" baseline="0" dirty="0">
                <a:solidFill>
                  <a:srgbClr val="000000"/>
                </a:solidFill>
              </a:rPr>
              <a:t>Perform rapid influenza virus testing of multiple residents with recent onset of symptoms suggestive of influenza. </a:t>
            </a:r>
          </a:p>
          <a:p>
            <a:pPr marL="0" indent="0" algn="l">
              <a:buNone/>
            </a:pPr>
            <a:endParaRPr lang="en-US" sz="2800" b="0" i="0" u="none" strike="noStrike" baseline="0" dirty="0">
              <a:solidFill>
                <a:srgbClr val="000000"/>
              </a:solidFill>
            </a:endParaRPr>
          </a:p>
          <a:p>
            <a:pPr algn="l"/>
            <a:r>
              <a:rPr lang="en-US" sz="2800" b="0" i="0" u="none" strike="noStrike" baseline="0" dirty="0">
                <a:solidFill>
                  <a:srgbClr val="000000"/>
                </a:solidFill>
              </a:rPr>
              <a:t>If your facility has a CLIA waiver for COVID-19 testing, that will apply to rapid flu tests as well.</a:t>
            </a:r>
          </a:p>
          <a:p>
            <a:pPr algn="l"/>
            <a:endParaRPr lang="en-US" sz="2800" b="0" i="0" u="none" strike="noStrike" baseline="0" dirty="0">
              <a:solidFill>
                <a:srgbClr val="000000"/>
              </a:solidFill>
            </a:endParaRPr>
          </a:p>
          <a:p>
            <a:pPr algn="l"/>
            <a:r>
              <a:rPr lang="en-US" sz="2800" b="0" i="0" u="none" strike="noStrike" baseline="0" dirty="0">
                <a:solidFill>
                  <a:srgbClr val="000000"/>
                </a:solidFill>
              </a:rPr>
              <a:t>Rapid antigen tests </a:t>
            </a:r>
            <a:r>
              <a:rPr lang="en-US" sz="2800" b="0" i="0" u="none" strike="noStrike" baseline="0" dirty="0">
                <a:solidFill>
                  <a:schemeClr val="tx1"/>
                </a:solidFill>
              </a:rPr>
              <a:t>are not as sensitive in detecting influenza and a negative test may warrant confirmation with PCR/NAAT testing. </a:t>
            </a:r>
            <a:endParaRPr lang="en-US" dirty="0">
              <a:solidFill>
                <a:schemeClr val="tx1"/>
              </a:solidFill>
            </a:endParaRPr>
          </a:p>
        </p:txBody>
      </p:sp>
      <p:sp>
        <p:nvSpPr>
          <p:cNvPr id="3" name="Slide Number Placeholder 2">
            <a:extLst>
              <a:ext uri="{FF2B5EF4-FFF2-40B4-BE49-F238E27FC236}">
                <a16:creationId xmlns:a16="http://schemas.microsoft.com/office/drawing/2014/main" id="{C8E5B37B-7C7D-4849-AD50-BB06E0A9B65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7A035A63-8696-4E9A-A11D-9676812B778F}"/>
              </a:ext>
            </a:extLst>
          </p:cNvPr>
          <p:cNvSpPr>
            <a:spLocks noGrp="1"/>
          </p:cNvSpPr>
          <p:nvPr>
            <p:ph type="title"/>
          </p:nvPr>
        </p:nvSpPr>
        <p:spPr/>
        <p:txBody>
          <a:bodyPr/>
          <a:lstStyle/>
          <a:p>
            <a:r>
              <a:rPr lang="en-US" dirty="0"/>
              <a:t>Influenza Testing During Outbreaks</a:t>
            </a:r>
          </a:p>
        </p:txBody>
      </p:sp>
    </p:spTree>
    <p:extLst>
      <p:ext uri="{BB962C8B-B14F-4D97-AF65-F5344CB8AC3E}">
        <p14:creationId xmlns:p14="http://schemas.microsoft.com/office/powerpoint/2010/main" val="163072499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53E63-8DB3-4C87-9709-529D5227B19F}"/>
              </a:ext>
            </a:extLst>
          </p:cNvPr>
          <p:cNvSpPr>
            <a:spLocks noGrp="1"/>
          </p:cNvSpPr>
          <p:nvPr>
            <p:ph type="body" idx="1"/>
          </p:nvPr>
        </p:nvSpPr>
        <p:spPr/>
        <p:txBody>
          <a:bodyPr>
            <a:normAutofit/>
          </a:bodyPr>
          <a:lstStyle/>
          <a:p>
            <a:pPr marL="257175" marR="0" lvl="0" indent="-257175" algn="l" defTabSz="685800" rtl="0" eaLnBrk="1" fontAlgn="auto" latinLnBrk="0" hangingPunct="1">
              <a:lnSpc>
                <a:spcPct val="100000"/>
              </a:lnSpc>
              <a:spcBef>
                <a:spcPts val="450"/>
              </a:spcBef>
              <a:spcAft>
                <a:spcPts val="0"/>
              </a:spcAft>
              <a:buClrTx/>
              <a:buSzPct val="100000"/>
              <a:buFont typeface="Arial"/>
              <a:buChar char="•"/>
              <a:tabLst/>
              <a:defRPr/>
            </a:pPr>
            <a:r>
              <a:rPr kumimoji="0" lang="en-US" b="1" i="0" u="none" strike="noStrike" kern="0" cap="none" spc="0" normalizeH="0" baseline="0" noProof="0" dirty="0">
                <a:ln>
                  <a:noFill/>
                </a:ln>
                <a:solidFill>
                  <a:schemeClr val="accent1">
                    <a:lumMod val="75000"/>
                  </a:schemeClr>
                </a:solidFill>
                <a:effectLst/>
                <a:uLnTx/>
                <a:uFillTx/>
                <a:cs typeface="Calibri"/>
                <a:sym typeface="Calibri"/>
              </a:rPr>
              <a:t>If possible, a few RT-PCR samples from any LTC influenza outbreak should be sent to the IDPH laboratory to determine the influenza virus type and subtype. </a:t>
            </a:r>
          </a:p>
          <a:p>
            <a:pPr marL="257175" marR="0" lvl="0" indent="-257175" algn="l" defTabSz="685800" rtl="0" eaLnBrk="1" fontAlgn="auto" latinLnBrk="0" hangingPunct="1">
              <a:lnSpc>
                <a:spcPct val="100000"/>
              </a:lnSpc>
              <a:spcBef>
                <a:spcPts val="450"/>
              </a:spcBef>
              <a:spcAft>
                <a:spcPts val="0"/>
              </a:spcAft>
              <a:buClrTx/>
              <a:buSzPct val="100000"/>
              <a:buFont typeface="Arial"/>
              <a:buChar char="•"/>
              <a:tabLst/>
              <a:defRPr/>
            </a:pPr>
            <a:endParaRPr kumimoji="0" lang="en-US" b="1" i="0" u="none" strike="noStrike" kern="0" cap="none" spc="0" normalizeH="0" baseline="0" noProof="0" dirty="0">
              <a:ln>
                <a:noFill/>
              </a:ln>
              <a:solidFill>
                <a:schemeClr val="accent1">
                  <a:lumMod val="75000"/>
                </a:schemeClr>
              </a:solidFill>
              <a:effectLst/>
              <a:uLnTx/>
              <a:uFillTx/>
              <a:cs typeface="Calibri"/>
              <a:sym typeface="Calibri"/>
            </a:endParaRPr>
          </a:p>
          <a:p>
            <a:pPr marL="257175" marR="0" lvl="0" indent="-257175" algn="l" defTabSz="685800" rtl="0" eaLnBrk="1" fontAlgn="auto" latinLnBrk="0" hangingPunct="1">
              <a:lnSpc>
                <a:spcPct val="100000"/>
              </a:lnSpc>
              <a:spcBef>
                <a:spcPts val="450"/>
              </a:spcBef>
              <a:spcAft>
                <a:spcPts val="0"/>
              </a:spcAft>
              <a:buClrTx/>
              <a:buSzPct val="100000"/>
              <a:buFont typeface="Arial"/>
              <a:buChar char="•"/>
              <a:tabLst/>
              <a:defRPr/>
            </a:pPr>
            <a:r>
              <a:rPr lang="en-US" dirty="0">
                <a:cs typeface="Calibri"/>
              </a:rPr>
              <a:t>The IDPH laboratory does not perform routine diagnostic testing for influenza.  </a:t>
            </a:r>
          </a:p>
          <a:p>
            <a:pPr marL="0" marR="0" lvl="0" indent="0" algn="l" defTabSz="685800" rtl="0" eaLnBrk="1" fontAlgn="auto" latinLnBrk="0" hangingPunct="1">
              <a:lnSpc>
                <a:spcPct val="100000"/>
              </a:lnSpc>
              <a:spcBef>
                <a:spcPts val="450"/>
              </a:spcBef>
              <a:spcAft>
                <a:spcPts val="0"/>
              </a:spcAft>
              <a:buClrTx/>
              <a:buSzPct val="100000"/>
              <a:buNone/>
              <a:tabLst/>
              <a:defRPr/>
            </a:pPr>
            <a:endParaRPr lang="en-US" dirty="0">
              <a:cs typeface="Calibri"/>
            </a:endParaRPr>
          </a:p>
          <a:p>
            <a:pPr marL="257175" marR="0" lvl="0" indent="-257175" algn="l" defTabSz="685800" rtl="0" eaLnBrk="1" fontAlgn="auto" latinLnBrk="0" hangingPunct="1">
              <a:lnSpc>
                <a:spcPct val="100000"/>
              </a:lnSpc>
              <a:spcBef>
                <a:spcPts val="450"/>
              </a:spcBef>
              <a:spcAft>
                <a:spcPts val="0"/>
              </a:spcAft>
              <a:buClrTx/>
              <a:buSzPct val="100000"/>
              <a:buFont typeface="Arial"/>
              <a:buChar char="•"/>
              <a:tabLst/>
              <a:defRPr/>
            </a:pPr>
            <a:r>
              <a:rPr kumimoji="0" lang="en-US" b="0" i="0" u="none" strike="noStrike" kern="0" cap="none" spc="0" normalizeH="0" baseline="0" noProof="0" dirty="0">
                <a:ln>
                  <a:noFill/>
                </a:ln>
                <a:solidFill>
                  <a:srgbClr val="000000"/>
                </a:solidFill>
                <a:effectLst/>
                <a:uLnTx/>
                <a:uFillTx/>
                <a:cs typeface="Calibri"/>
                <a:sym typeface="Calibri"/>
              </a:rPr>
              <a:t>For collection, shipping, and submission details, please contact your LHD.</a:t>
            </a:r>
          </a:p>
          <a:p>
            <a:endParaRPr lang="en-US" dirty="0"/>
          </a:p>
        </p:txBody>
      </p:sp>
      <p:sp>
        <p:nvSpPr>
          <p:cNvPr id="3" name="Slide Number Placeholder 2">
            <a:extLst>
              <a:ext uri="{FF2B5EF4-FFF2-40B4-BE49-F238E27FC236}">
                <a16:creationId xmlns:a16="http://schemas.microsoft.com/office/drawing/2014/main" id="{C8E5B37B-7C7D-4849-AD50-BB06E0A9B65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7A035A63-8696-4E9A-A11D-9676812B778F}"/>
              </a:ext>
            </a:extLst>
          </p:cNvPr>
          <p:cNvSpPr>
            <a:spLocks noGrp="1"/>
          </p:cNvSpPr>
          <p:nvPr>
            <p:ph type="title"/>
          </p:nvPr>
        </p:nvSpPr>
        <p:spPr/>
        <p:txBody>
          <a:bodyPr/>
          <a:lstStyle/>
          <a:p>
            <a:r>
              <a:rPr lang="en-US" dirty="0"/>
              <a:t>Outbreak Samples For IDPH Lab</a:t>
            </a:r>
          </a:p>
        </p:txBody>
      </p:sp>
    </p:spTree>
    <p:extLst>
      <p:ext uri="{BB962C8B-B14F-4D97-AF65-F5344CB8AC3E}">
        <p14:creationId xmlns:p14="http://schemas.microsoft.com/office/powerpoint/2010/main" val="3486531308"/>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9F5FA4-EF32-4BFD-BF77-AC0C3B1CF8F4}"/>
              </a:ext>
            </a:extLst>
          </p:cNvPr>
          <p:cNvSpPr>
            <a:spLocks noGrp="1"/>
          </p:cNvSpPr>
          <p:nvPr>
            <p:ph type="body" idx="1"/>
          </p:nvPr>
        </p:nvSpPr>
        <p:spPr/>
        <p:txBody>
          <a:bodyPr>
            <a:normAutofit lnSpcReduction="10000"/>
          </a:bodyPr>
          <a:lstStyle/>
          <a:p>
            <a:pPr algn="l">
              <a:spcBef>
                <a:spcPts val="0"/>
              </a:spcBef>
            </a:pPr>
            <a:r>
              <a:rPr lang="en-US" sz="2800" b="0" i="0" u="none" strike="noStrike" baseline="0" dirty="0"/>
              <a:t>When SARS-CoV-2 and influenza are found to be co-circulating, test any resident with symptoms of COVID-19 or influenza for both viruses. </a:t>
            </a:r>
          </a:p>
          <a:p>
            <a:pPr marL="0" indent="0" algn="l">
              <a:spcBef>
                <a:spcPts val="0"/>
              </a:spcBef>
              <a:buNone/>
            </a:pPr>
            <a:endParaRPr lang="en-US" sz="2800" b="0" i="0" u="none" strike="noStrike" baseline="0" dirty="0"/>
          </a:p>
          <a:p>
            <a:pPr algn="l">
              <a:spcBef>
                <a:spcPts val="0"/>
              </a:spcBef>
            </a:pPr>
            <a:r>
              <a:rPr lang="en-US" sz="2800" b="0" i="0" u="none" strike="noStrike" baseline="0" dirty="0"/>
              <a:t>A positive influenza test result without SARS-CoV-2 testing does not exclude SARS-CoV-2 infection, and a positive SARS-CoV-2 test result without influenza testing does not exclude influenza virus </a:t>
            </a:r>
            <a:r>
              <a:rPr lang="en-US" sz="2800" b="0" i="0" u="none" strike="noStrike" baseline="0"/>
              <a:t>infection.</a:t>
            </a:r>
          </a:p>
          <a:p>
            <a:pPr marL="0" indent="0" algn="l">
              <a:spcBef>
                <a:spcPts val="0"/>
              </a:spcBef>
              <a:buNone/>
            </a:pPr>
            <a:endParaRPr lang="en-US" sz="2800" b="0" i="0" u="none" strike="noStrike" baseline="0" dirty="0"/>
          </a:p>
          <a:p>
            <a:pPr algn="l">
              <a:spcBef>
                <a:spcPts val="0"/>
              </a:spcBef>
            </a:pPr>
            <a:r>
              <a:rPr lang="en-US" sz="2800" b="0" i="0" u="none" strike="noStrike" baseline="0" dirty="0"/>
              <a:t>Respiratory viral panels (RVP) are used to determine the cause of respiratory illness when influenza and COVID-19 are either not suspected or have been ruled out, when there are concerns about co-infection, or when multiple viruses are circulating. </a:t>
            </a:r>
          </a:p>
        </p:txBody>
      </p:sp>
      <p:sp>
        <p:nvSpPr>
          <p:cNvPr id="3" name="Slide Number Placeholder 2">
            <a:extLst>
              <a:ext uri="{FF2B5EF4-FFF2-40B4-BE49-F238E27FC236}">
                <a16:creationId xmlns:a16="http://schemas.microsoft.com/office/drawing/2014/main" id="{D693C9DA-10B4-461A-A467-2B15B864A08E}"/>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78A20D8A-E263-4760-8B74-F3235755E2E3}"/>
              </a:ext>
            </a:extLst>
          </p:cNvPr>
          <p:cNvSpPr>
            <a:spLocks noGrp="1"/>
          </p:cNvSpPr>
          <p:nvPr>
            <p:ph type="title"/>
          </p:nvPr>
        </p:nvSpPr>
        <p:spPr/>
        <p:txBody>
          <a:bodyPr/>
          <a:lstStyle/>
          <a:p>
            <a:pPr marL="257175" marR="0" lvl="0" indent="-257175" defTabSz="685800" rtl="0" eaLnBrk="1" fontAlgn="auto" latinLnBrk="0" hangingPunct="1">
              <a:lnSpc>
                <a:spcPct val="100000"/>
              </a:lnSpc>
              <a:spcBef>
                <a:spcPts val="450"/>
              </a:spcBef>
              <a:spcAft>
                <a:spcPts val="0"/>
              </a:spcAft>
              <a:tabLst/>
              <a:defRPr/>
            </a:pP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COVID-19 testing and Respiratory Viral Panels (RVP) during outbreaks</a:t>
            </a:r>
            <a:endParaRPr lang="en-US" dirty="0"/>
          </a:p>
        </p:txBody>
      </p:sp>
    </p:spTree>
    <p:extLst>
      <p:ext uri="{BB962C8B-B14F-4D97-AF65-F5344CB8AC3E}">
        <p14:creationId xmlns:p14="http://schemas.microsoft.com/office/powerpoint/2010/main" val="23452212"/>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1"/>
          <p:cNvSpPr txBox="1">
            <a:spLocks noGrp="1"/>
          </p:cNvSpPr>
          <p:nvPr>
            <p:ph type="title"/>
          </p:nvPr>
        </p:nvSpPr>
        <p:spPr>
          <a:xfrm>
            <a:off x="609600" y="76200"/>
            <a:ext cx="10972800" cy="1143000"/>
          </a:xfrm>
          <a:prstGeom prst="rect">
            <a:avLst/>
          </a:prstGeom>
        </p:spPr>
        <p:txBody>
          <a:bodyPr>
            <a:normAutofit/>
          </a:bodyPr>
          <a:lstStyle/>
          <a:p>
            <a:r>
              <a:rPr dirty="0"/>
              <a:t>Open Q&amp;A</a:t>
            </a:r>
          </a:p>
        </p:txBody>
      </p:sp>
      <p:sp>
        <p:nvSpPr>
          <p:cNvPr id="187" name="Content Placeholder 5"/>
          <p:cNvSpPr txBox="1">
            <a:spLocks noGrp="1"/>
          </p:cNvSpPr>
          <p:nvPr>
            <p:ph type="body" idx="1"/>
          </p:nvPr>
        </p:nvSpPr>
        <p:spPr>
          <a:xfrm>
            <a:off x="609600" y="2533264"/>
            <a:ext cx="11062996" cy="2822972"/>
          </a:xfrm>
          <a:prstGeom prst="rect">
            <a:avLst/>
          </a:prstGeom>
        </p:spPr>
        <p:txBody>
          <a:bodyPr/>
          <a:lstStyle/>
          <a:p>
            <a:pPr marL="0" indent="0" algn="ctr">
              <a:buSzTx/>
              <a:buNone/>
            </a:pPr>
            <a:r>
              <a:rPr sz="2800" dirty="0"/>
              <a:t>Submit questions via Q&amp;A pod to </a:t>
            </a:r>
            <a:r>
              <a:rPr sz="2800" b="1" dirty="0"/>
              <a:t>All Panelists</a:t>
            </a:r>
            <a:endParaRPr lang="en-US" sz="2800" b="1" dirty="0"/>
          </a:p>
          <a:p>
            <a:pPr marL="0" indent="0" algn="ctr">
              <a:buSzTx/>
              <a:buNone/>
            </a:pPr>
            <a:endParaRPr lang="en-US" b="1" dirty="0"/>
          </a:p>
          <a:p>
            <a:pPr marL="0" indent="0" algn="ctr">
              <a:buSzTx/>
              <a:buNone/>
            </a:pPr>
            <a:endParaRPr lang="en-US" b="1" dirty="0"/>
          </a:p>
          <a:p>
            <a:pPr marL="0" indent="0" algn="ctr">
              <a:buSzTx/>
              <a:buNone/>
            </a:pPr>
            <a:r>
              <a:rPr lang="en-US" sz="2400" b="1" dirty="0"/>
              <a:t>Please do not resubmit a single question multiple times</a:t>
            </a:r>
            <a:endParaRPr sz="2400" b="1" dirty="0"/>
          </a:p>
          <a:p>
            <a:pPr marL="0" indent="0" algn="ctr">
              <a:buSzTx/>
              <a:buNone/>
              <a:defRPr b="1"/>
            </a:pPr>
            <a:endParaRPr b="1" dirty="0"/>
          </a:p>
          <a:p>
            <a:pPr marL="0" indent="0" algn="ctr">
              <a:buSzTx/>
              <a:buNone/>
              <a:defRPr b="1"/>
            </a:pPr>
            <a:endParaRPr lang="en-US" b="1" dirty="0"/>
          </a:p>
        </p:txBody>
      </p:sp>
      <p:sp>
        <p:nvSpPr>
          <p:cNvPr id="188" name="TextBox 3"/>
          <p:cNvSpPr txBox="1"/>
          <p:nvPr/>
        </p:nvSpPr>
        <p:spPr>
          <a:xfrm>
            <a:off x="3880490" y="5395526"/>
            <a:ext cx="4431019"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r>
              <a:rPr sz="1350" b="1" dirty="0"/>
              <a:t>Slides and recording will be made available after the session.</a:t>
            </a:r>
          </a:p>
        </p:txBody>
      </p:sp>
      <p:sp>
        <p:nvSpPr>
          <p:cNvPr id="2" name="Slide Number Placeholder 1">
            <a:extLst>
              <a:ext uri="{FF2B5EF4-FFF2-40B4-BE49-F238E27FC236}">
                <a16:creationId xmlns:a16="http://schemas.microsoft.com/office/drawing/2014/main" id="{D0BAC4EE-67A4-5702-0924-E5D21D81B5EC}"/>
              </a:ext>
            </a:extLst>
          </p:cNvPr>
          <p:cNvSpPr>
            <a:spLocks noGrp="1"/>
          </p:cNvSpPr>
          <p:nvPr>
            <p:ph type="sldNum" sz="quarter" idx="2"/>
          </p:nvPr>
        </p:nvSpPr>
        <p:spPr/>
        <p:txBody>
          <a:bodyPr/>
          <a:lstStyle/>
          <a:p>
            <a:fld id="{86CB4B4D-7CA3-9044-876B-883B54F8677D}" type="slidenum">
              <a:rPr lang="en-US" smtClean="0"/>
              <a:t>75</a:t>
            </a:fld>
            <a:endParaRPr lang="en-US" dirty="0"/>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1"/>
          <p:cNvSpPr txBox="1">
            <a:spLocks noGrp="1"/>
          </p:cNvSpPr>
          <p:nvPr>
            <p:ph type="title"/>
          </p:nvPr>
        </p:nvSpPr>
        <p:spPr>
          <a:xfrm>
            <a:off x="838200" y="126135"/>
            <a:ext cx="10515600" cy="1325563"/>
          </a:xfrm>
          <a:prstGeom prst="rect">
            <a:avLst/>
          </a:prstGeom>
        </p:spPr>
        <p:txBody>
          <a:bodyPr>
            <a:normAutofit/>
          </a:bodyPr>
          <a:lstStyle/>
          <a:p>
            <a:pPr algn="ctr" defTabSz="685800">
              <a:lnSpc>
                <a:spcPct val="100000"/>
              </a:lnSpc>
              <a:spcBef>
                <a:spcPts val="0"/>
              </a:spcBef>
            </a:pPr>
            <a:r>
              <a:rPr sz="4000" b="1" dirty="0">
                <a:solidFill>
                  <a:srgbClr val="20527C"/>
                </a:solidFill>
                <a:latin typeface="Calibri" panose="020F0502020204030204" pitchFamily="34" charset="0"/>
                <a:cs typeface="Calibri" panose="020F0502020204030204" pitchFamily="34" charset="0"/>
                <a:sym typeface="Calibri"/>
              </a:rPr>
              <a:t>Reminder</a:t>
            </a:r>
            <a:r>
              <a:rPr lang="en-US" sz="4000" b="1" dirty="0">
                <a:solidFill>
                  <a:srgbClr val="20527C"/>
                </a:solidFill>
                <a:latin typeface="Calibri" panose="020F0502020204030204" pitchFamily="34" charset="0"/>
                <a:cs typeface="Calibri" panose="020F0502020204030204" pitchFamily="34" charset="0"/>
                <a:sym typeface="Calibri"/>
              </a:rPr>
              <a:t>s</a:t>
            </a:r>
            <a:endParaRPr sz="4000" b="1" dirty="0">
              <a:solidFill>
                <a:srgbClr val="20527C"/>
              </a:solidFill>
              <a:latin typeface="Calibri" panose="020F0502020204030204" pitchFamily="34" charset="0"/>
              <a:cs typeface="Calibri" panose="020F0502020204030204" pitchFamily="34" charset="0"/>
              <a:sym typeface="Calibri"/>
            </a:endParaRPr>
          </a:p>
        </p:txBody>
      </p:sp>
      <p:sp>
        <p:nvSpPr>
          <p:cNvPr id="191" name="Content Placeholder 2"/>
          <p:cNvSpPr txBox="1">
            <a:spLocks noGrp="1"/>
          </p:cNvSpPr>
          <p:nvPr>
            <p:ph type="body" idx="1"/>
          </p:nvPr>
        </p:nvSpPr>
        <p:spPr>
          <a:xfrm>
            <a:off x="908180" y="1205346"/>
            <a:ext cx="10375640" cy="5235574"/>
          </a:xfrm>
          <a:prstGeom prst="rect">
            <a:avLst/>
          </a:prstGeom>
        </p:spPr>
        <p:txBody>
          <a:bodyPr>
            <a:normAutofit/>
          </a:bodyPr>
          <a:lstStyle/>
          <a:p>
            <a:pPr marL="457200" lvl="1" indent="0">
              <a:buNone/>
            </a:pPr>
            <a:endParaRPr lang="en-US" sz="2800" dirty="0"/>
          </a:p>
          <a:p>
            <a:pPr>
              <a:buSzTx/>
            </a:pPr>
            <a:r>
              <a:rPr lang="en-US" sz="2800" dirty="0"/>
              <a:t>SIREN Registration</a:t>
            </a:r>
          </a:p>
          <a:p>
            <a:pPr lvl="1">
              <a:buSzTx/>
            </a:pPr>
            <a:r>
              <a:rPr lang="en-US" dirty="0"/>
              <a:t>To receive situational awareness from IDPH, please use this link to guide you to the correct registration instructions for your public health related classification: </a:t>
            </a:r>
            <a:r>
              <a:rPr lang="en-US" u="sng" dirty="0">
                <a:solidFill>
                  <a:srgbClr val="0000FF"/>
                </a:solidFill>
                <a:uFill>
                  <a:solidFill>
                    <a:srgbClr val="0000FF"/>
                  </a:solidFill>
                </a:uFill>
                <a:hlinkClick r:id="rId3"/>
              </a:rPr>
              <a:t>http://www.dph.illinois.gov/siren</a:t>
            </a:r>
            <a:r>
              <a:rPr lang="en-US" dirty="0"/>
              <a:t> </a:t>
            </a:r>
          </a:p>
          <a:p>
            <a:pPr>
              <a:buSzTx/>
            </a:pPr>
            <a:endParaRPr lang="en-US" dirty="0"/>
          </a:p>
          <a:p>
            <a:pPr>
              <a:buSzTx/>
            </a:pPr>
            <a:r>
              <a:rPr lang="en-US" sz="2800" dirty="0"/>
              <a:t>NHSN Assistance:   </a:t>
            </a:r>
          </a:p>
          <a:p>
            <a:pPr lvl="1">
              <a:buSzTx/>
            </a:pPr>
            <a:r>
              <a:rPr lang="en-US" dirty="0"/>
              <a:t>Contact Telligen: </a:t>
            </a:r>
            <a:r>
              <a:rPr lang="en-US" b="1" dirty="0"/>
              <a:t>nursinghome@telligen.com­</a:t>
            </a:r>
          </a:p>
          <a:p>
            <a:pPr lvl="1">
              <a:buSzTx/>
            </a:pPr>
            <a:endParaRPr lang="en-US" b="1" dirty="0"/>
          </a:p>
          <a:p>
            <a:pPr marL="0" indent="137159">
              <a:buSzTx/>
              <a:buNone/>
            </a:pPr>
            <a:endParaRPr dirty="0"/>
          </a:p>
        </p:txBody>
      </p:sp>
      <p:sp>
        <p:nvSpPr>
          <p:cNvPr id="2" name="Slide Number Placeholder 1">
            <a:extLst>
              <a:ext uri="{FF2B5EF4-FFF2-40B4-BE49-F238E27FC236}">
                <a16:creationId xmlns:a16="http://schemas.microsoft.com/office/drawing/2014/main" id="{7105CE95-8830-97EF-92D5-3222E62DD370}"/>
              </a:ext>
            </a:extLst>
          </p:cNvPr>
          <p:cNvSpPr>
            <a:spLocks noGrp="1"/>
          </p:cNvSpPr>
          <p:nvPr>
            <p:ph type="sldNum" sz="quarter" idx="12"/>
          </p:nvPr>
        </p:nvSpPr>
        <p:spPr/>
        <p:txBody>
          <a:bodyPr/>
          <a:lstStyle/>
          <a:p>
            <a:fld id="{1A5FA372-4396-430C-95F5-E170515E27C4}" type="slidenum">
              <a:rPr lang="en-US" smtClean="0"/>
              <a:t>76</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A69033-C66D-68D7-7DA0-7C3BBA19D900}"/>
              </a:ext>
            </a:extLst>
          </p:cNvPr>
          <p:cNvSpPr>
            <a:spLocks noGrp="1"/>
          </p:cNvSpPr>
          <p:nvPr>
            <p:ph sz="half" idx="1"/>
          </p:nvPr>
        </p:nvSpPr>
        <p:spPr>
          <a:xfrm>
            <a:off x="3907972" y="5593443"/>
            <a:ext cx="5410200" cy="373289"/>
          </a:xfrm>
        </p:spPr>
        <p:txBody>
          <a:bodyPr>
            <a:normAutofit fontScale="92500"/>
          </a:bodyPr>
          <a:lstStyle/>
          <a:p>
            <a:pPr marL="0" indent="0">
              <a:buNone/>
            </a:pPr>
            <a:r>
              <a:rPr lang="en-US" sz="1600" dirty="0">
                <a:hlinkClick r:id="rId3"/>
              </a:rPr>
              <a:t>https://www.cdc.gov/infectioncontrol/projectfirstline/index.html</a:t>
            </a:r>
            <a:r>
              <a:rPr lang="en-US" sz="1600" dirty="0"/>
              <a:t> </a:t>
            </a:r>
          </a:p>
        </p:txBody>
      </p:sp>
      <p:pic>
        <p:nvPicPr>
          <p:cNvPr id="12" name="Content Placeholder 11">
            <a:extLst>
              <a:ext uri="{FF2B5EF4-FFF2-40B4-BE49-F238E27FC236}">
                <a16:creationId xmlns:a16="http://schemas.microsoft.com/office/drawing/2014/main" id="{49A1FF83-9EE2-5753-4CA9-7CC00DB20975}"/>
              </a:ext>
            </a:extLst>
          </p:cNvPr>
          <p:cNvPicPr>
            <a:picLocks noGrp="1" noChangeAspect="1"/>
          </p:cNvPicPr>
          <p:nvPr>
            <p:ph sz="half" idx="2"/>
          </p:nvPr>
        </p:nvPicPr>
        <p:blipFill>
          <a:blip r:embed="rId4"/>
          <a:stretch>
            <a:fillRect/>
          </a:stretch>
        </p:blipFill>
        <p:spPr>
          <a:xfrm>
            <a:off x="603584" y="225426"/>
            <a:ext cx="11145342" cy="5203371"/>
          </a:xfrm>
        </p:spPr>
      </p:pic>
      <p:sp>
        <p:nvSpPr>
          <p:cNvPr id="4" name="Arrow: Left 3">
            <a:extLst>
              <a:ext uri="{FF2B5EF4-FFF2-40B4-BE49-F238E27FC236}">
                <a16:creationId xmlns:a16="http://schemas.microsoft.com/office/drawing/2014/main" id="{BD0EAEC5-C904-1268-E924-43FD9C08C060}"/>
              </a:ext>
            </a:extLst>
          </p:cNvPr>
          <p:cNvSpPr/>
          <p:nvPr/>
        </p:nvSpPr>
        <p:spPr>
          <a:xfrm>
            <a:off x="3788703" y="3953903"/>
            <a:ext cx="2188028" cy="1226371"/>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67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3A61D8D-D2FE-5F68-2CED-1B6ECFF0321E}"/>
              </a:ext>
            </a:extLst>
          </p:cNvPr>
          <p:cNvPicPr>
            <a:picLocks noGrp="1" noChangeAspect="1"/>
          </p:cNvPicPr>
          <p:nvPr>
            <p:ph sz="half" idx="2"/>
          </p:nvPr>
        </p:nvPicPr>
        <p:blipFill>
          <a:blip r:embed="rId3"/>
          <a:stretch>
            <a:fillRect/>
          </a:stretch>
        </p:blipFill>
        <p:spPr>
          <a:xfrm>
            <a:off x="788550" y="598715"/>
            <a:ext cx="10832614" cy="4626429"/>
          </a:xfrm>
        </p:spPr>
      </p:pic>
      <p:sp>
        <p:nvSpPr>
          <p:cNvPr id="8" name="TextBox 7">
            <a:extLst>
              <a:ext uri="{FF2B5EF4-FFF2-40B4-BE49-F238E27FC236}">
                <a16:creationId xmlns:a16="http://schemas.microsoft.com/office/drawing/2014/main" id="{7EB373D8-BE32-BB68-128B-347063DA1B74}"/>
              </a:ext>
            </a:extLst>
          </p:cNvPr>
          <p:cNvSpPr txBox="1"/>
          <p:nvPr/>
        </p:nvSpPr>
        <p:spPr>
          <a:xfrm>
            <a:off x="788550" y="5225144"/>
            <a:ext cx="961208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https://www.cdc.gov/infectioncontrol/projectfirstline/healthcare/educational-materials.html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Arrow: Left 4">
            <a:extLst>
              <a:ext uri="{FF2B5EF4-FFF2-40B4-BE49-F238E27FC236}">
                <a16:creationId xmlns:a16="http://schemas.microsoft.com/office/drawing/2014/main" id="{8D4291C6-C4A8-3C4B-BAEA-950336A7ED31}"/>
              </a:ext>
            </a:extLst>
          </p:cNvPr>
          <p:cNvSpPr/>
          <p:nvPr/>
        </p:nvSpPr>
        <p:spPr>
          <a:xfrm>
            <a:off x="4828237" y="1999987"/>
            <a:ext cx="1267763" cy="68849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8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7TGlv4BXTNKqxatr5xYq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7TGlv4BXTNKqxatr5xYqw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6.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7TGlv4BXTNKqxatr5xYqw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61.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RJXMWi6Sumom2BH2QkzD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sRdDHwX6pVyqXqFO9Tn1B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nAQPkqTPtRj4mVkVGTis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Q8ne6UZsUHDUJQAspsNGe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5dgnq3_GcYK6ddGuqyzJK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cIcfB5seNCP.ZPq.fSpgI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D1iUAm9vzB1Hzu.pj50fd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I4jw63PeuYyzVltqychc1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NfrhIEZI5SpWlGFEZF2bt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XOoXK2af784WHwWKOPha3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PExByJCW5b8QJSXQ.QLEn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KWcbCqU79RK1EtOhFTTcf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SnkHm8zMO0vss76uJk0fD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01qfEc8EWNHbnCQ_dzt3C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O8_b_UtCu7xR0Pp8qUVfy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U3pItF.qda07DZVVtbHZ.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z0SAl55AAveRMpLLl4h93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Gl8PqQD0ZVPQQ1z9H8moBw"/>
</p:tagLst>
</file>

<file path=ppt/theme/theme1.xml><?xml version="1.0" encoding="utf-8"?>
<a:theme xmlns:a="http://schemas.openxmlformats.org/drawingml/2006/main" name="Office Theme">
  <a:themeElements>
    <a:clrScheme name="Custom 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Custom 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12">
      <a:dk1>
        <a:srgbClr val="000000"/>
      </a:dk1>
      <a:lt1>
        <a:sysClr val="window" lastClr="FFFFFF"/>
      </a:lt1>
      <a:dk2>
        <a:srgbClr val="5E5E5E"/>
      </a:dk2>
      <a:lt2>
        <a:srgbClr val="DDDDDD"/>
      </a:lt2>
      <a:accent1>
        <a:srgbClr val="73D3C5"/>
      </a:accent1>
      <a:accent2>
        <a:srgbClr val="CDCDCD"/>
      </a:accent2>
      <a:accent3>
        <a:srgbClr val="F8DCD3"/>
      </a:accent3>
      <a:accent4>
        <a:srgbClr val="838383"/>
      </a:accent4>
      <a:accent5>
        <a:srgbClr val="6444CC"/>
      </a:accent5>
      <a:accent6>
        <a:srgbClr val="DF5327"/>
      </a:accent6>
      <a:hlink>
        <a:srgbClr val="0070C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Telligen QI Connect">
  <a:themeElements>
    <a:clrScheme name="Telligen QI Connect">
      <a:dk1>
        <a:srgbClr val="59595B"/>
      </a:dk1>
      <a:lt1>
        <a:srgbClr val="FFFFFF"/>
      </a:lt1>
      <a:dk2>
        <a:srgbClr val="59595B"/>
      </a:dk2>
      <a:lt2>
        <a:srgbClr val="FFFFFF"/>
      </a:lt2>
      <a:accent1>
        <a:srgbClr val="009DDC"/>
      </a:accent1>
      <a:accent2>
        <a:srgbClr val="82C342"/>
      </a:accent2>
      <a:accent3>
        <a:srgbClr val="F8971F"/>
      </a:accent3>
      <a:accent4>
        <a:srgbClr val="FAD720"/>
      </a:accent4>
      <a:accent5>
        <a:srgbClr val="4C3285"/>
      </a:accent5>
      <a:accent6>
        <a:srgbClr val="1EAEA7"/>
      </a:accent6>
      <a:hlink>
        <a:srgbClr val="009DDC"/>
      </a:hlink>
      <a:folHlink>
        <a:srgbClr val="82C342"/>
      </a:folHlink>
    </a:clrScheme>
    <a:fontScheme name="Telligen QI Connect">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QIC_Strategy_Planning_Meeting_v4_Resize" id="{44ED19A0-F241-0846-BA31-2EAB0318B4F3}" vid="{4B4237F1-C47A-3E49-A73D-410AD1747A98}"/>
    </a:ext>
  </a:extLst>
</a:theme>
</file>

<file path=ppt/theme/theme5.xml><?xml version="1.0" encoding="utf-8"?>
<a:theme xmlns:a="http://schemas.openxmlformats.org/drawingml/2006/main" name="Vistria/AP Grid 16:9">
  <a:themeElements>
    <a:clrScheme name="Academic">
      <a:dk1>
        <a:srgbClr val="5E6467"/>
      </a:dk1>
      <a:lt1>
        <a:sysClr val="window" lastClr="FFFFFF"/>
      </a:lt1>
      <a:dk2>
        <a:srgbClr val="104B7D"/>
      </a:dk2>
      <a:lt2>
        <a:srgbClr val="F2F2F2"/>
      </a:lt2>
      <a:accent1>
        <a:srgbClr val="08263F"/>
      </a:accent1>
      <a:accent2>
        <a:srgbClr val="0C385E"/>
      </a:accent2>
      <a:accent3>
        <a:srgbClr val="D4DF33"/>
      </a:accent3>
      <a:accent4>
        <a:srgbClr val="3B97E6"/>
      </a:accent4>
      <a:accent5>
        <a:srgbClr val="CCCBD6"/>
      </a:accent5>
      <a:accent6>
        <a:srgbClr val="25AAE1"/>
      </a:accent6>
      <a:hlink>
        <a:srgbClr val="D1E7F2"/>
      </a:hlink>
      <a:folHlink>
        <a:srgbClr val="FFFFFF"/>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1_Vistria/AP Grid 16:9">
  <a:themeElements>
    <a:clrScheme name="Academic">
      <a:dk1>
        <a:srgbClr val="5E6467"/>
      </a:dk1>
      <a:lt1>
        <a:sysClr val="window" lastClr="FFFFFF"/>
      </a:lt1>
      <a:dk2>
        <a:srgbClr val="104B7D"/>
      </a:dk2>
      <a:lt2>
        <a:srgbClr val="F2F2F2"/>
      </a:lt2>
      <a:accent1>
        <a:srgbClr val="08263F"/>
      </a:accent1>
      <a:accent2>
        <a:srgbClr val="0C385E"/>
      </a:accent2>
      <a:accent3>
        <a:srgbClr val="D4DF33"/>
      </a:accent3>
      <a:accent4>
        <a:srgbClr val="3B97E6"/>
      </a:accent4>
      <a:accent5>
        <a:srgbClr val="CCCBD6"/>
      </a:accent5>
      <a:accent6>
        <a:srgbClr val="25AAE1"/>
      </a:accent6>
      <a:hlink>
        <a:srgbClr val="D1E7F2"/>
      </a:hlink>
      <a:folHlink>
        <a:srgbClr val="FFFFFF"/>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Telligen QI Connect">
  <a:themeElements>
    <a:clrScheme name="Telligen QI Connect">
      <a:dk1>
        <a:srgbClr val="59595B"/>
      </a:dk1>
      <a:lt1>
        <a:srgbClr val="FFFFFF"/>
      </a:lt1>
      <a:dk2>
        <a:srgbClr val="59595B"/>
      </a:dk2>
      <a:lt2>
        <a:srgbClr val="FFFFFF"/>
      </a:lt2>
      <a:accent1>
        <a:srgbClr val="009DDC"/>
      </a:accent1>
      <a:accent2>
        <a:srgbClr val="82C342"/>
      </a:accent2>
      <a:accent3>
        <a:srgbClr val="F8971F"/>
      </a:accent3>
      <a:accent4>
        <a:srgbClr val="FAD720"/>
      </a:accent4>
      <a:accent5>
        <a:srgbClr val="4C3285"/>
      </a:accent5>
      <a:accent6>
        <a:srgbClr val="1EAEA7"/>
      </a:accent6>
      <a:hlink>
        <a:srgbClr val="009DDC"/>
      </a:hlink>
      <a:folHlink>
        <a:srgbClr val="82C342"/>
      </a:folHlink>
    </a:clrScheme>
    <a:fontScheme name="Telligen QI Connect">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QIC_Strategy_Planning_Meeting_v4_Resize" id="{44ED19A0-F241-0846-BA31-2EAB0318B4F3}" vid="{4B4237F1-C47A-3E49-A73D-410AD1747A98}"/>
    </a:ext>
  </a:extLst>
</a:theme>
</file>

<file path=ppt/theme/theme8.xml><?xml version="1.0" encoding="utf-8"?>
<a:theme xmlns:a="http://schemas.openxmlformats.org/drawingml/2006/main" name="2_Vistria/AP Grid 16:9">
  <a:themeElements>
    <a:clrScheme name="Academic">
      <a:dk1>
        <a:srgbClr val="5E6467"/>
      </a:dk1>
      <a:lt1>
        <a:sysClr val="window" lastClr="FFFFFF"/>
      </a:lt1>
      <a:dk2>
        <a:srgbClr val="104B7D"/>
      </a:dk2>
      <a:lt2>
        <a:srgbClr val="F2F2F2"/>
      </a:lt2>
      <a:accent1>
        <a:srgbClr val="08263F"/>
      </a:accent1>
      <a:accent2>
        <a:srgbClr val="0C385E"/>
      </a:accent2>
      <a:accent3>
        <a:srgbClr val="D4DF33"/>
      </a:accent3>
      <a:accent4>
        <a:srgbClr val="3B97E6"/>
      </a:accent4>
      <a:accent5>
        <a:srgbClr val="CCCBD6"/>
      </a:accent5>
      <a:accent6>
        <a:srgbClr val="25AAE1"/>
      </a:accent6>
      <a:hlink>
        <a:srgbClr val="D1E7F2"/>
      </a:hlink>
      <a:folHlink>
        <a:srgbClr val="FFFFFF"/>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9.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4029E9EAE8B849990C1BA4BD276DBF" ma:contentTypeVersion="2" ma:contentTypeDescription="Create a new document." ma:contentTypeScope="" ma:versionID="d19bf266ee32f6ca6e9d010ba88ed036">
  <xsd:schema xmlns:xsd="http://www.w3.org/2001/XMLSchema" xmlns:xs="http://www.w3.org/2001/XMLSchema" xmlns:p="http://schemas.microsoft.com/office/2006/metadata/properties" xmlns:ns3="0be49a29-21ad-4b36-b806-d4f70b20ef1c" targetNamespace="http://schemas.microsoft.com/office/2006/metadata/properties" ma:root="true" ma:fieldsID="4519ae68c36893da659f55f233889cc7" ns3:_="">
    <xsd:import namespace="0be49a29-21ad-4b36-b806-d4f70b20ef1c"/>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e49a29-21ad-4b36-b806-d4f70b20ef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B73E83-9245-48D5-B1D5-13B4E4E1F7B3}">
  <ds:schemaRefs>
    <ds:schemaRef ds:uri="http://schemas.microsoft.com/sharepoint/v3/contenttype/forms"/>
  </ds:schemaRefs>
</ds:datastoreItem>
</file>

<file path=customXml/itemProps2.xml><?xml version="1.0" encoding="utf-8"?>
<ds:datastoreItem xmlns:ds="http://schemas.openxmlformats.org/officeDocument/2006/customXml" ds:itemID="{B0E403B9-F456-4850-B9E0-7E7E45D045A8}">
  <ds:schemaRefs>
    <ds:schemaRef ds:uri="http://www.w3.org/XML/1998/namespace"/>
    <ds:schemaRef ds:uri="http://purl.org/dc/elements/1.1/"/>
    <ds:schemaRef ds:uri="0be49a29-21ad-4b36-b806-d4f70b20ef1c"/>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C5DA6C33-6AD2-4DBC-AF5B-5327EE4405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e49a29-21ad-4b36-b806-d4f70b20ef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11715</TotalTime>
  <Words>4936</Words>
  <Application>Microsoft Office PowerPoint</Application>
  <PresentationFormat>Widescreen</PresentationFormat>
  <Paragraphs>501</Paragraphs>
  <Slides>76</Slides>
  <Notes>46</Notes>
  <HiddenSlides>0</HiddenSlides>
  <MMClips>1</MMClips>
  <ScaleCrop>false</ScaleCrop>
  <HeadingPairs>
    <vt:vector size="8" baseType="variant">
      <vt:variant>
        <vt:lpstr>Fonts Used</vt:lpstr>
      </vt:variant>
      <vt:variant>
        <vt:i4>14</vt:i4>
      </vt:variant>
      <vt:variant>
        <vt:lpstr>Theme</vt:lpstr>
      </vt:variant>
      <vt:variant>
        <vt:i4>12</vt:i4>
      </vt:variant>
      <vt:variant>
        <vt:lpstr>Embedded OLE Servers</vt:lpstr>
      </vt:variant>
      <vt:variant>
        <vt:i4>1</vt:i4>
      </vt:variant>
      <vt:variant>
        <vt:lpstr>Slide Titles</vt:lpstr>
      </vt:variant>
      <vt:variant>
        <vt:i4>76</vt:i4>
      </vt:variant>
    </vt:vector>
  </HeadingPairs>
  <TitlesOfParts>
    <vt:vector size="103" baseType="lpstr">
      <vt:lpstr>Arial</vt:lpstr>
      <vt:lpstr>Avenir</vt:lpstr>
      <vt:lpstr>Calibri</vt:lpstr>
      <vt:lpstr>Calibri Light</vt:lpstr>
      <vt:lpstr>Century Gothic</vt:lpstr>
      <vt:lpstr>Helvetica</vt:lpstr>
      <vt:lpstr>Open Sans</vt:lpstr>
      <vt:lpstr>Perpetua Titling MT</vt:lpstr>
      <vt:lpstr>proxima-nova</vt:lpstr>
      <vt:lpstr>Tahoma</vt:lpstr>
      <vt:lpstr>Times New Roman</vt:lpstr>
      <vt:lpstr>Trajan Pro</vt:lpstr>
      <vt:lpstr>Trebuchet MS</vt:lpstr>
      <vt:lpstr>Wingdings</vt:lpstr>
      <vt:lpstr>Office Theme</vt:lpstr>
      <vt:lpstr>1_Custom Design</vt:lpstr>
      <vt:lpstr>2_Office Theme</vt:lpstr>
      <vt:lpstr>7_Telligen QI Connect</vt:lpstr>
      <vt:lpstr>Vistria/AP Grid 16:9</vt:lpstr>
      <vt:lpstr>1_Vistria/AP Grid 16:9</vt:lpstr>
      <vt:lpstr>Telligen QI Connect</vt:lpstr>
      <vt:lpstr>2_Vistria/AP Grid 16:9</vt:lpstr>
      <vt:lpstr>1_Office Theme</vt:lpstr>
      <vt:lpstr>3_Office Theme</vt:lpstr>
      <vt:lpstr>4_Office Theme</vt:lpstr>
      <vt:lpstr>5_Office Theme</vt:lpstr>
      <vt:lpstr>think-cell Slide</vt:lpstr>
      <vt:lpstr>COVID-19 and HAI Updates and Q&amp;A Webinars for Long-Term Care and Congregate Residential Settings </vt:lpstr>
      <vt:lpstr>Housekeeping</vt:lpstr>
      <vt:lpstr>Agenda</vt:lpstr>
      <vt:lpstr>PowerPoint Presentation</vt:lpstr>
      <vt:lpstr>Navigating Project Firstline</vt:lpstr>
      <vt:lpstr>Project Firstline</vt:lpstr>
      <vt:lpstr>CDC’s Project Firstline </vt:lpstr>
      <vt:lpstr>PowerPoint Presentation</vt:lpstr>
      <vt:lpstr>PowerPoint Presentation</vt:lpstr>
      <vt:lpstr>Videos and Social Media</vt:lpstr>
      <vt:lpstr>PowerPoint Presentation</vt:lpstr>
      <vt:lpstr>Interactive Resources </vt:lpstr>
      <vt:lpstr>PowerPoint Presentation</vt:lpstr>
      <vt:lpstr>Print Materials and Job Aids</vt:lpstr>
      <vt:lpstr>PowerPoint Presentation</vt:lpstr>
      <vt:lpstr>General Infection Control Training Toolkits</vt:lpstr>
      <vt:lpstr>PowerPoint Presentation</vt:lpstr>
      <vt:lpstr>PowerPoint Presentation</vt:lpstr>
      <vt:lpstr>PowerPoint Presentation</vt:lpstr>
      <vt:lpstr>PowerPoint Presentation</vt:lpstr>
      <vt:lpstr>PowerPoint Presentation</vt:lpstr>
      <vt:lpstr>PowerPoint Presentation</vt:lpstr>
      <vt:lpstr>COVID-19 Training Toolkits</vt:lpstr>
      <vt:lpstr>Hektoen’s Project Firstline Program </vt:lpstr>
      <vt:lpstr> Free!!! Non-regulatory!!!  Infection Control Assessment and Response (ICAR)!</vt:lpstr>
      <vt:lpstr>Comprehensive Infection Control Assessment and Response (ICAR)</vt:lpstr>
      <vt:lpstr>           Project Firstline’s  Illinois Landscape Assessment Results</vt:lpstr>
      <vt:lpstr>What is Project Firstline?</vt:lpstr>
      <vt:lpstr>Who is Project Firstline for?</vt:lpstr>
      <vt:lpstr>IDPH Role in Project Firstline</vt:lpstr>
      <vt:lpstr>Project Firstline Curriculum</vt:lpstr>
      <vt:lpstr>Illinois Landscape Assessment</vt:lpstr>
      <vt:lpstr>Who responded to our survey?</vt:lpstr>
      <vt:lpstr>Does your organization plan to promote  or host Project Firstline trainings? </vt:lpstr>
      <vt:lpstr>Briefly describe your organization’s  Project Firstline plans or activities</vt:lpstr>
      <vt:lpstr>Briefly describe your organization’s  Project Firstline plans or activities</vt:lpstr>
      <vt:lpstr>Project Firstline has three main intentions, which intention is your organization targeting?</vt:lpstr>
      <vt:lpstr>What setting is your organization’s  Project Firstline activities serving/targeting?</vt:lpstr>
      <vt:lpstr>What setting is your organization’s  Project Firstline activities serving/targeting?</vt:lpstr>
      <vt:lpstr>What groups of workers is your organization targeting through its Project Firstline activities?</vt:lpstr>
      <vt:lpstr>Geographic Locations</vt:lpstr>
      <vt:lpstr>Will your organization collect data or  review data collected by others?  </vt:lpstr>
      <vt:lpstr>Please identify any challenges your organization has identified associated with utilizing or promoting  Project Firstline</vt:lpstr>
      <vt:lpstr>PowerPoint Presentation</vt:lpstr>
      <vt:lpstr>PowerPoint Presentation</vt:lpstr>
      <vt:lpstr>Summary/Next Steps</vt:lpstr>
      <vt:lpstr>THANK YOU</vt:lpstr>
      <vt:lpstr> COVID-19 Outbreak Testing:   </vt:lpstr>
      <vt:lpstr>Trigger for Action: Outbreak</vt:lpstr>
      <vt:lpstr>Outbreak Testing Approaches </vt:lpstr>
      <vt:lpstr>Contact Tracing Approach</vt:lpstr>
      <vt:lpstr>Broad Approach</vt:lpstr>
      <vt:lpstr>Deciding on an Approach </vt:lpstr>
      <vt:lpstr>Other Considerations</vt:lpstr>
      <vt:lpstr>Example № 1:</vt:lpstr>
      <vt:lpstr>Example № 2:</vt:lpstr>
      <vt:lpstr>Example № 3:</vt:lpstr>
      <vt:lpstr>Thank You </vt:lpstr>
      <vt:lpstr>Civil Money Penalties for  In-Person Visitation Aids</vt:lpstr>
      <vt:lpstr>Civil Money Penalty Reinvestment Funds</vt:lpstr>
      <vt:lpstr>CMP Application Process</vt:lpstr>
      <vt:lpstr>IDPH LTC Q &amp; A COVID-19 Therapeutics and Influenza Testing</vt:lpstr>
      <vt:lpstr>LTC COVID-19 Hospitalizations </vt:lpstr>
      <vt:lpstr>LTC COVID-19 hospitalizations July – October 2022</vt:lpstr>
      <vt:lpstr>COVID-19 Treatment Update</vt:lpstr>
      <vt:lpstr>PowerPoint Presentation</vt:lpstr>
      <vt:lpstr>PowerPoint Presentation</vt:lpstr>
      <vt:lpstr>PowerPoint Presentation</vt:lpstr>
      <vt:lpstr>Influenza Testing </vt:lpstr>
      <vt:lpstr>PowerPoint Presentation</vt:lpstr>
      <vt:lpstr>Influenza Testing Recommendations</vt:lpstr>
      <vt:lpstr>Influenza Testing During Outbreaks</vt:lpstr>
      <vt:lpstr>Outbreak Samples For IDPH Lab</vt:lpstr>
      <vt:lpstr>COVID-19 testing and Respiratory Viral Panels (RVP) during outbreaks</vt:lpstr>
      <vt:lpstr>Open Q&amp;A</vt:lpstr>
      <vt:lpstr>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Question and Answer Session for Long-Term Care and Congregate Residential Settings</dc:title>
  <dc:creator>Shannon Calus</dc:creator>
  <cp:lastModifiedBy>Deborah Anderson</cp:lastModifiedBy>
  <cp:revision>573</cp:revision>
  <dcterms:created xsi:type="dcterms:W3CDTF">2021-01-15T16:34:48Z</dcterms:created>
  <dcterms:modified xsi:type="dcterms:W3CDTF">2022-12-09T21:08:03Z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0x010100814029E9EAE8B849990C1BA4BD276DBF</vt:lpwstr>
  </property>
</Properties>
</file>