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3" r:id="rId5"/>
    <p:sldMasterId id="2147483714" r:id="rId6"/>
    <p:sldMasterId id="2147484833" r:id="rId7"/>
    <p:sldMasterId id="2147484883" r:id="rId8"/>
    <p:sldMasterId id="2147484963" r:id="rId9"/>
    <p:sldMasterId id="2147485031" r:id="rId10"/>
  </p:sldMasterIdLst>
  <p:notesMasterIdLst>
    <p:notesMasterId r:id="rId44"/>
  </p:notesMasterIdLst>
  <p:handoutMasterIdLst>
    <p:handoutMasterId r:id="rId45"/>
  </p:handoutMasterIdLst>
  <p:sldIdLst>
    <p:sldId id="2147472945" r:id="rId11"/>
    <p:sldId id="257" r:id="rId12"/>
    <p:sldId id="258" r:id="rId13"/>
    <p:sldId id="10988" r:id="rId14"/>
    <p:sldId id="2147472949" r:id="rId15"/>
    <p:sldId id="271" r:id="rId16"/>
    <p:sldId id="273" r:id="rId17"/>
    <p:sldId id="274" r:id="rId18"/>
    <p:sldId id="2147472950" r:id="rId19"/>
    <p:sldId id="2147472944" r:id="rId20"/>
    <p:sldId id="2147472937" r:id="rId21"/>
    <p:sldId id="2147472938" r:id="rId22"/>
    <p:sldId id="260" r:id="rId23"/>
    <p:sldId id="11095" r:id="rId24"/>
    <p:sldId id="2147472946" r:id="rId25"/>
    <p:sldId id="259" r:id="rId26"/>
    <p:sldId id="11067" r:id="rId27"/>
    <p:sldId id="11084" r:id="rId28"/>
    <p:sldId id="11085" r:id="rId29"/>
    <p:sldId id="11087" r:id="rId30"/>
    <p:sldId id="11086" r:id="rId31"/>
    <p:sldId id="11088" r:id="rId32"/>
    <p:sldId id="11089" r:id="rId33"/>
    <p:sldId id="11090" r:id="rId34"/>
    <p:sldId id="262" r:id="rId35"/>
    <p:sldId id="11091" r:id="rId36"/>
    <p:sldId id="11093" r:id="rId37"/>
    <p:sldId id="11094" r:id="rId38"/>
    <p:sldId id="11092" r:id="rId39"/>
    <p:sldId id="2147472947" r:id="rId40"/>
    <p:sldId id="2147472948" r:id="rId41"/>
    <p:sldId id="275" r:id="rId42"/>
    <p:sldId id="276"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Intro" id="{6CEB68F5-3A79-40C2-AC21-D32B8747758F}">
          <p14:sldIdLst>
            <p14:sldId id="2147472945"/>
            <p14:sldId id="257"/>
            <p14:sldId id="258"/>
            <p14:sldId id="10988"/>
          </p14:sldIdLst>
        </p14:section>
        <p14:section name="Deb" id="{8637E91A-A42D-444D-8846-E4F1226D3D89}">
          <p14:sldIdLst>
            <p14:sldId id="2147472949"/>
            <p14:sldId id="271"/>
            <p14:sldId id="273"/>
            <p14:sldId id="274"/>
            <p14:sldId id="2147472950"/>
          </p14:sldIdLst>
        </p14:section>
        <p14:section name="Mary Alice" id="{1A784B51-A897-4262-93EA-0F6A3276F002}">
          <p14:sldIdLst>
            <p14:sldId id="2147472944"/>
            <p14:sldId id="2147472937"/>
            <p14:sldId id="2147472938"/>
            <p14:sldId id="260"/>
            <p14:sldId id="11095"/>
            <p14:sldId id="2147472946"/>
            <p14:sldId id="259"/>
            <p14:sldId id="11067"/>
            <p14:sldId id="11084"/>
            <p14:sldId id="11085"/>
            <p14:sldId id="11087"/>
            <p14:sldId id="11086"/>
            <p14:sldId id="11088"/>
            <p14:sldId id="11089"/>
            <p14:sldId id="11090"/>
            <p14:sldId id="262"/>
            <p14:sldId id="11091"/>
            <p14:sldId id="11093"/>
            <p14:sldId id="11094"/>
            <p14:sldId id="11092"/>
            <p14:sldId id="2147472947"/>
            <p14:sldId id="2147472948"/>
          </p14:sldIdLst>
        </p14:section>
        <p14:section name="Ending" id="{77CB6BDE-DAE0-4D06-9D93-5DB6E2D62F00}">
          <p14:sldIdLst>
            <p14:sldId id="2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BDD80F-CCFC-9022-7075-AB76CAC387A9}" name="Karen Trimberger" initials="KT" userId="a3d6520c0fe11b3d" providerId="Windows Live"/>
  <p188:author id="{C61C3D25-9A80-811A-051F-BE88B8B5B764}" name="Linchangco, Purisima" initials="LP" userId="S::purisima.linchangco@illinois.gov::ff250f22-021b-421f-9961-6a8a0a109ad9" providerId="AD"/>
  <p188:author id="{E25056E0-AFB3-7BAE-254E-89365AF83D3A}" name="Deb Burdsall" initials="DB" userId="fa3825c144ca5b3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nnon Calus" initials="SC" lastIdx="1" clrIdx="0">
    <p:extLst>
      <p:ext uri="{19B8F6BF-5375-455C-9EA6-DF929625EA0E}">
        <p15:presenceInfo xmlns:p15="http://schemas.microsoft.com/office/powerpoint/2012/main" userId="8a5bed21253c4396" providerId="Windows Live"/>
      </p:ext>
    </p:extLst>
  </p:cmAuthor>
  <p:cmAuthor id="2" name="ANGELA TANG" initials="AT" lastIdx="4" clrIdx="1">
    <p:extLst>
      <p:ext uri="{19B8F6BF-5375-455C-9EA6-DF929625EA0E}">
        <p15:presenceInfo xmlns:p15="http://schemas.microsoft.com/office/powerpoint/2012/main" userId="S-1-5-21-2089814041-1863648172-1259821489-72937" providerId="AD"/>
      </p:ext>
    </p:extLst>
  </p:cmAuthor>
  <p:cmAuthor id="3" name="Karen Trimberger" initials="KT" lastIdx="2" clrIdx="2">
    <p:extLst>
      <p:ext uri="{19B8F6BF-5375-455C-9EA6-DF929625EA0E}">
        <p15:presenceInfo xmlns:p15="http://schemas.microsoft.com/office/powerpoint/2012/main" userId="a3d6520c0fe11b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rgbClr val="46AAC4"/>
              </a:solidFill>
              <a:prstDash val="solid"/>
              <a:round/>
            </a:ln>
          </a:left>
          <a:right>
            <a:ln w="9525" cap="flat">
              <a:solidFill>
                <a:srgbClr val="46AAC4"/>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6AAC4"/>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87995" autoAdjust="0"/>
  </p:normalViewPr>
  <p:slideViewPr>
    <p:cSldViewPr snapToGrid="0">
      <p:cViewPr varScale="1">
        <p:scale>
          <a:sx n="95" d="100"/>
          <a:sy n="95" d="100"/>
        </p:scale>
        <p:origin x="16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14A55-84DA-4729-973F-3268905D069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EFB0988-57DA-4251-85CC-58A7EE1F3D6E}">
      <dgm:prSet custT="1"/>
      <dgm:spPr/>
      <dgm:t>
        <a:bodyPr/>
        <a:lstStyle/>
        <a:p>
          <a:pPr>
            <a:lnSpc>
              <a:spcPct val="100000"/>
            </a:lnSpc>
          </a:pPr>
          <a:r>
            <a:rPr lang="en-US" sz="2800" dirty="0">
              <a:solidFill>
                <a:schemeClr val="accent1">
                  <a:lumMod val="75000"/>
                </a:schemeClr>
              </a:solidFill>
            </a:rPr>
            <a:t>When an unusual gram-negative organism causes infection, think water.</a:t>
          </a:r>
        </a:p>
      </dgm:t>
    </dgm:pt>
    <dgm:pt modelId="{E68A7666-08F9-4685-A40C-697A7577BF65}" type="parTrans" cxnId="{DF075206-7948-4613-ADD9-AC876E6EE012}">
      <dgm:prSet/>
      <dgm:spPr/>
      <dgm:t>
        <a:bodyPr/>
        <a:lstStyle/>
        <a:p>
          <a:endParaRPr lang="en-US"/>
        </a:p>
      </dgm:t>
    </dgm:pt>
    <dgm:pt modelId="{434E2AE7-FC3C-4929-AA1A-6F1091FA41A6}" type="sibTrans" cxnId="{DF075206-7948-4613-ADD9-AC876E6EE012}">
      <dgm:prSet/>
      <dgm:spPr/>
      <dgm:t>
        <a:bodyPr/>
        <a:lstStyle/>
        <a:p>
          <a:endParaRPr lang="en-US"/>
        </a:p>
      </dgm:t>
    </dgm:pt>
    <dgm:pt modelId="{5CF5A7D1-CD86-430F-ADBF-9522E0DB6CD4}">
      <dgm:prSet custT="1"/>
      <dgm:spPr/>
      <dgm:t>
        <a:bodyPr/>
        <a:lstStyle/>
        <a:p>
          <a:pPr>
            <a:lnSpc>
              <a:spcPct val="100000"/>
            </a:lnSpc>
          </a:pPr>
          <a:r>
            <a:rPr lang="en-US" sz="2800" dirty="0">
              <a:solidFill>
                <a:schemeClr val="accent1">
                  <a:lumMod val="75000"/>
                </a:schemeClr>
              </a:solidFill>
            </a:rPr>
            <a:t>Take a walk for safety.</a:t>
          </a:r>
        </a:p>
      </dgm:t>
    </dgm:pt>
    <dgm:pt modelId="{CEE14EE7-CD26-43C5-9A88-C2602CF162F2}" type="parTrans" cxnId="{B760F123-09AB-4E9D-A0DA-6CFF1028F5E7}">
      <dgm:prSet/>
      <dgm:spPr/>
      <dgm:t>
        <a:bodyPr/>
        <a:lstStyle/>
        <a:p>
          <a:endParaRPr lang="en-US"/>
        </a:p>
      </dgm:t>
    </dgm:pt>
    <dgm:pt modelId="{CC4BDA00-ECC5-46FA-854F-66F7F6A7A359}" type="sibTrans" cxnId="{B760F123-09AB-4E9D-A0DA-6CFF1028F5E7}">
      <dgm:prSet/>
      <dgm:spPr/>
      <dgm:t>
        <a:bodyPr/>
        <a:lstStyle/>
        <a:p>
          <a:endParaRPr lang="en-US"/>
        </a:p>
      </dgm:t>
    </dgm:pt>
    <dgm:pt modelId="{C6990D77-1D48-4494-B197-D1DF1796E65A}">
      <dgm:prSet custT="1"/>
      <dgm:spPr/>
      <dgm:t>
        <a:bodyPr/>
        <a:lstStyle/>
        <a:p>
          <a:pPr>
            <a:lnSpc>
              <a:spcPct val="100000"/>
            </a:lnSpc>
          </a:pPr>
          <a:r>
            <a:rPr lang="en-US" sz="2800" dirty="0">
              <a:solidFill>
                <a:schemeClr val="accent1">
                  <a:lumMod val="75000"/>
                </a:schemeClr>
              </a:solidFill>
            </a:rPr>
            <a:t>Verify and validate the water management plan components.</a:t>
          </a:r>
        </a:p>
      </dgm:t>
    </dgm:pt>
    <dgm:pt modelId="{C1925755-A38D-439F-A98B-2A11CE886685}" type="parTrans" cxnId="{14A6D7BB-F7C8-4CA0-819F-C4EDF474D697}">
      <dgm:prSet/>
      <dgm:spPr/>
      <dgm:t>
        <a:bodyPr/>
        <a:lstStyle/>
        <a:p>
          <a:endParaRPr lang="en-US"/>
        </a:p>
      </dgm:t>
    </dgm:pt>
    <dgm:pt modelId="{6716BB5B-328A-4E14-AB56-A3B07D96266C}" type="sibTrans" cxnId="{14A6D7BB-F7C8-4CA0-819F-C4EDF474D697}">
      <dgm:prSet/>
      <dgm:spPr/>
      <dgm:t>
        <a:bodyPr/>
        <a:lstStyle/>
        <a:p>
          <a:endParaRPr lang="en-US"/>
        </a:p>
      </dgm:t>
    </dgm:pt>
    <dgm:pt modelId="{FC98DDE6-490B-49BC-9022-B6EE4F79C71E}" type="pres">
      <dgm:prSet presAssocID="{67214A55-84DA-4729-973F-3268905D0699}" presName="root" presStyleCnt="0">
        <dgm:presLayoutVars>
          <dgm:dir/>
          <dgm:resizeHandles val="exact"/>
        </dgm:presLayoutVars>
      </dgm:prSet>
      <dgm:spPr/>
    </dgm:pt>
    <dgm:pt modelId="{601CF87E-F8A4-41BC-A2C2-23AF9BB8D27B}" type="pres">
      <dgm:prSet presAssocID="{9EFB0988-57DA-4251-85CC-58A7EE1F3D6E}" presName="compNode" presStyleCnt="0"/>
      <dgm:spPr/>
    </dgm:pt>
    <dgm:pt modelId="{18092800-BB25-4BA5-AEBA-293BC387DC74}" type="pres">
      <dgm:prSet presAssocID="{9EFB0988-57DA-4251-85CC-58A7EE1F3D6E}" presName="bgRect" presStyleLbl="bgShp" presStyleIdx="0" presStyleCnt="3"/>
      <dgm:spPr/>
    </dgm:pt>
    <dgm:pt modelId="{81665728-2874-4B81-B2A5-B1F3D0E3EA44}" type="pres">
      <dgm:prSet presAssocID="{9EFB0988-57DA-4251-85CC-58A7EE1F3D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bulb and gear with solid fill"/>
        </a:ext>
      </dgm:extLst>
    </dgm:pt>
    <dgm:pt modelId="{54B50B3B-E68A-4B54-80D5-BE95471E2CD8}" type="pres">
      <dgm:prSet presAssocID="{9EFB0988-57DA-4251-85CC-58A7EE1F3D6E}" presName="spaceRect" presStyleCnt="0"/>
      <dgm:spPr/>
    </dgm:pt>
    <dgm:pt modelId="{7361677E-2963-4189-A01A-DEA5869B9F6B}" type="pres">
      <dgm:prSet presAssocID="{9EFB0988-57DA-4251-85CC-58A7EE1F3D6E}" presName="parTx" presStyleLbl="revTx" presStyleIdx="0" presStyleCnt="3">
        <dgm:presLayoutVars>
          <dgm:chMax val="0"/>
          <dgm:chPref val="0"/>
        </dgm:presLayoutVars>
      </dgm:prSet>
      <dgm:spPr/>
    </dgm:pt>
    <dgm:pt modelId="{B4F4FC02-B88A-43B8-A43B-592245592828}" type="pres">
      <dgm:prSet presAssocID="{434E2AE7-FC3C-4929-AA1A-6F1091FA41A6}" presName="sibTrans" presStyleCnt="0"/>
      <dgm:spPr/>
    </dgm:pt>
    <dgm:pt modelId="{88505D78-39E8-4A57-B610-0614D0C654D3}" type="pres">
      <dgm:prSet presAssocID="{5CF5A7D1-CD86-430F-ADBF-9522E0DB6CD4}" presName="compNode" presStyleCnt="0"/>
      <dgm:spPr/>
    </dgm:pt>
    <dgm:pt modelId="{3D4B6F8B-4F25-463C-B9CA-8AA1F75B240A}" type="pres">
      <dgm:prSet presAssocID="{5CF5A7D1-CD86-430F-ADBF-9522E0DB6CD4}" presName="bgRect" presStyleLbl="bgShp" presStyleIdx="1" presStyleCnt="3"/>
      <dgm:spPr/>
    </dgm:pt>
    <dgm:pt modelId="{97B74B6C-923F-4285-92F9-B8F77E3856F8}" type="pres">
      <dgm:prSet presAssocID="{5CF5A7D1-CD86-430F-ADBF-9522E0DB6C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k"/>
        </a:ext>
      </dgm:extLst>
    </dgm:pt>
    <dgm:pt modelId="{6297F785-BFFA-4947-B2BB-8422DDC43A9B}" type="pres">
      <dgm:prSet presAssocID="{5CF5A7D1-CD86-430F-ADBF-9522E0DB6CD4}" presName="spaceRect" presStyleCnt="0"/>
      <dgm:spPr/>
    </dgm:pt>
    <dgm:pt modelId="{530A3F74-AB08-4EA3-A3FC-4C82908AE0D9}" type="pres">
      <dgm:prSet presAssocID="{5CF5A7D1-CD86-430F-ADBF-9522E0DB6CD4}" presName="parTx" presStyleLbl="revTx" presStyleIdx="1" presStyleCnt="3">
        <dgm:presLayoutVars>
          <dgm:chMax val="0"/>
          <dgm:chPref val="0"/>
        </dgm:presLayoutVars>
      </dgm:prSet>
      <dgm:spPr/>
    </dgm:pt>
    <dgm:pt modelId="{D9279432-79FB-442D-A060-0385ABE12509}" type="pres">
      <dgm:prSet presAssocID="{CC4BDA00-ECC5-46FA-854F-66F7F6A7A359}" presName="sibTrans" presStyleCnt="0"/>
      <dgm:spPr/>
    </dgm:pt>
    <dgm:pt modelId="{D1C64D56-6BAF-4A81-96B4-2AD15CC82389}" type="pres">
      <dgm:prSet presAssocID="{C6990D77-1D48-4494-B197-D1DF1796E65A}" presName="compNode" presStyleCnt="0"/>
      <dgm:spPr/>
    </dgm:pt>
    <dgm:pt modelId="{240EB612-194B-4FB7-9BE0-54356C2801E5}" type="pres">
      <dgm:prSet presAssocID="{C6990D77-1D48-4494-B197-D1DF1796E65A}" presName="bgRect" presStyleLbl="bgShp" presStyleIdx="2" presStyleCnt="3"/>
      <dgm:spPr/>
    </dgm:pt>
    <dgm:pt modelId="{47ABB03F-11A5-4C7D-985B-FFF973B133F0}" type="pres">
      <dgm:prSet presAssocID="{C6990D77-1D48-4494-B197-D1DF1796E6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8020C10-0850-4D92-8BB1-BB1E32B2C2B9}" type="pres">
      <dgm:prSet presAssocID="{C6990D77-1D48-4494-B197-D1DF1796E65A}" presName="spaceRect" presStyleCnt="0"/>
      <dgm:spPr/>
    </dgm:pt>
    <dgm:pt modelId="{739A11CD-2879-4D49-834C-E5218737529A}" type="pres">
      <dgm:prSet presAssocID="{C6990D77-1D48-4494-B197-D1DF1796E65A}" presName="parTx" presStyleLbl="revTx" presStyleIdx="2" presStyleCnt="3">
        <dgm:presLayoutVars>
          <dgm:chMax val="0"/>
          <dgm:chPref val="0"/>
        </dgm:presLayoutVars>
      </dgm:prSet>
      <dgm:spPr/>
    </dgm:pt>
  </dgm:ptLst>
  <dgm:cxnLst>
    <dgm:cxn modelId="{DF075206-7948-4613-ADD9-AC876E6EE012}" srcId="{67214A55-84DA-4729-973F-3268905D0699}" destId="{9EFB0988-57DA-4251-85CC-58A7EE1F3D6E}" srcOrd="0" destOrd="0" parTransId="{E68A7666-08F9-4685-A40C-697A7577BF65}" sibTransId="{434E2AE7-FC3C-4929-AA1A-6F1091FA41A6}"/>
    <dgm:cxn modelId="{B760F123-09AB-4E9D-A0DA-6CFF1028F5E7}" srcId="{67214A55-84DA-4729-973F-3268905D0699}" destId="{5CF5A7D1-CD86-430F-ADBF-9522E0DB6CD4}" srcOrd="1" destOrd="0" parTransId="{CEE14EE7-CD26-43C5-9A88-C2602CF162F2}" sibTransId="{CC4BDA00-ECC5-46FA-854F-66F7F6A7A359}"/>
    <dgm:cxn modelId="{6A980B3F-804C-4EE4-8A2E-40073055CBFB}" type="presOf" srcId="{5CF5A7D1-CD86-430F-ADBF-9522E0DB6CD4}" destId="{530A3F74-AB08-4EA3-A3FC-4C82908AE0D9}" srcOrd="0" destOrd="0" presId="urn:microsoft.com/office/officeart/2018/2/layout/IconVerticalSolidList"/>
    <dgm:cxn modelId="{017B025F-9A6F-488A-952C-EC19D2030604}" type="presOf" srcId="{C6990D77-1D48-4494-B197-D1DF1796E65A}" destId="{739A11CD-2879-4D49-834C-E5218737529A}" srcOrd="0" destOrd="0" presId="urn:microsoft.com/office/officeart/2018/2/layout/IconVerticalSolidList"/>
    <dgm:cxn modelId="{14A6D7BB-F7C8-4CA0-819F-C4EDF474D697}" srcId="{67214A55-84DA-4729-973F-3268905D0699}" destId="{C6990D77-1D48-4494-B197-D1DF1796E65A}" srcOrd="2" destOrd="0" parTransId="{C1925755-A38D-439F-A98B-2A11CE886685}" sibTransId="{6716BB5B-328A-4E14-AB56-A3B07D96266C}"/>
    <dgm:cxn modelId="{E98A59EF-D60B-4349-BAB8-810DE50CE4A8}" type="presOf" srcId="{9EFB0988-57DA-4251-85CC-58A7EE1F3D6E}" destId="{7361677E-2963-4189-A01A-DEA5869B9F6B}" srcOrd="0" destOrd="0" presId="urn:microsoft.com/office/officeart/2018/2/layout/IconVerticalSolidList"/>
    <dgm:cxn modelId="{EDC038FA-2709-4934-B784-4C824E3D1FC3}" type="presOf" srcId="{67214A55-84DA-4729-973F-3268905D0699}" destId="{FC98DDE6-490B-49BC-9022-B6EE4F79C71E}" srcOrd="0" destOrd="0" presId="urn:microsoft.com/office/officeart/2018/2/layout/IconVerticalSolidList"/>
    <dgm:cxn modelId="{3A2C2F1C-4802-41E8-B71B-3CB5E3D832FC}" type="presParOf" srcId="{FC98DDE6-490B-49BC-9022-B6EE4F79C71E}" destId="{601CF87E-F8A4-41BC-A2C2-23AF9BB8D27B}" srcOrd="0" destOrd="0" presId="urn:microsoft.com/office/officeart/2018/2/layout/IconVerticalSolidList"/>
    <dgm:cxn modelId="{4CB59731-0D6D-4FC5-BA3C-3342603A9646}" type="presParOf" srcId="{601CF87E-F8A4-41BC-A2C2-23AF9BB8D27B}" destId="{18092800-BB25-4BA5-AEBA-293BC387DC74}" srcOrd="0" destOrd="0" presId="urn:microsoft.com/office/officeart/2018/2/layout/IconVerticalSolidList"/>
    <dgm:cxn modelId="{84DC9E8A-9175-4810-8CE5-78ACBCE3F046}" type="presParOf" srcId="{601CF87E-F8A4-41BC-A2C2-23AF9BB8D27B}" destId="{81665728-2874-4B81-B2A5-B1F3D0E3EA44}" srcOrd="1" destOrd="0" presId="urn:microsoft.com/office/officeart/2018/2/layout/IconVerticalSolidList"/>
    <dgm:cxn modelId="{213694F3-3144-4F3B-B5E5-EEE7B727908D}" type="presParOf" srcId="{601CF87E-F8A4-41BC-A2C2-23AF9BB8D27B}" destId="{54B50B3B-E68A-4B54-80D5-BE95471E2CD8}" srcOrd="2" destOrd="0" presId="urn:microsoft.com/office/officeart/2018/2/layout/IconVerticalSolidList"/>
    <dgm:cxn modelId="{8659B17A-DBC5-4ABD-930E-FDF52BCB1D4F}" type="presParOf" srcId="{601CF87E-F8A4-41BC-A2C2-23AF9BB8D27B}" destId="{7361677E-2963-4189-A01A-DEA5869B9F6B}" srcOrd="3" destOrd="0" presId="urn:microsoft.com/office/officeart/2018/2/layout/IconVerticalSolidList"/>
    <dgm:cxn modelId="{61EECF25-4819-4E97-A7F4-F66157FABB0D}" type="presParOf" srcId="{FC98DDE6-490B-49BC-9022-B6EE4F79C71E}" destId="{B4F4FC02-B88A-43B8-A43B-592245592828}" srcOrd="1" destOrd="0" presId="urn:microsoft.com/office/officeart/2018/2/layout/IconVerticalSolidList"/>
    <dgm:cxn modelId="{A9DFA69F-5531-46F0-9E03-494C08CFEFC5}" type="presParOf" srcId="{FC98DDE6-490B-49BC-9022-B6EE4F79C71E}" destId="{88505D78-39E8-4A57-B610-0614D0C654D3}" srcOrd="2" destOrd="0" presId="urn:microsoft.com/office/officeart/2018/2/layout/IconVerticalSolidList"/>
    <dgm:cxn modelId="{A94B2F25-C970-4E32-9216-466A6D3CAC51}" type="presParOf" srcId="{88505D78-39E8-4A57-B610-0614D0C654D3}" destId="{3D4B6F8B-4F25-463C-B9CA-8AA1F75B240A}" srcOrd="0" destOrd="0" presId="urn:microsoft.com/office/officeart/2018/2/layout/IconVerticalSolidList"/>
    <dgm:cxn modelId="{561DAE80-FB15-4AA8-9AC3-2B88BB728B80}" type="presParOf" srcId="{88505D78-39E8-4A57-B610-0614D0C654D3}" destId="{97B74B6C-923F-4285-92F9-B8F77E3856F8}" srcOrd="1" destOrd="0" presId="urn:microsoft.com/office/officeart/2018/2/layout/IconVerticalSolidList"/>
    <dgm:cxn modelId="{7540C633-7F98-4CA5-A8F5-C9B8A297F2EE}" type="presParOf" srcId="{88505D78-39E8-4A57-B610-0614D0C654D3}" destId="{6297F785-BFFA-4947-B2BB-8422DDC43A9B}" srcOrd="2" destOrd="0" presId="urn:microsoft.com/office/officeart/2018/2/layout/IconVerticalSolidList"/>
    <dgm:cxn modelId="{38AECC97-AE9E-4428-B188-2EA5FEEF42C0}" type="presParOf" srcId="{88505D78-39E8-4A57-B610-0614D0C654D3}" destId="{530A3F74-AB08-4EA3-A3FC-4C82908AE0D9}" srcOrd="3" destOrd="0" presId="urn:microsoft.com/office/officeart/2018/2/layout/IconVerticalSolidList"/>
    <dgm:cxn modelId="{4CA88D75-D7CB-4501-9453-F1AA13555462}" type="presParOf" srcId="{FC98DDE6-490B-49BC-9022-B6EE4F79C71E}" destId="{D9279432-79FB-442D-A060-0385ABE12509}" srcOrd="3" destOrd="0" presId="urn:microsoft.com/office/officeart/2018/2/layout/IconVerticalSolidList"/>
    <dgm:cxn modelId="{5258B241-09AF-41B0-961D-903430D47D2B}" type="presParOf" srcId="{FC98DDE6-490B-49BC-9022-B6EE4F79C71E}" destId="{D1C64D56-6BAF-4A81-96B4-2AD15CC82389}" srcOrd="4" destOrd="0" presId="urn:microsoft.com/office/officeart/2018/2/layout/IconVerticalSolidList"/>
    <dgm:cxn modelId="{FA113E25-C68E-4B68-841D-275162BA2B87}" type="presParOf" srcId="{D1C64D56-6BAF-4A81-96B4-2AD15CC82389}" destId="{240EB612-194B-4FB7-9BE0-54356C2801E5}" srcOrd="0" destOrd="0" presId="urn:microsoft.com/office/officeart/2018/2/layout/IconVerticalSolidList"/>
    <dgm:cxn modelId="{8AA417BC-A262-4413-BD07-955F8EC2428E}" type="presParOf" srcId="{D1C64D56-6BAF-4A81-96B4-2AD15CC82389}" destId="{47ABB03F-11A5-4C7D-985B-FFF973B133F0}" srcOrd="1" destOrd="0" presId="urn:microsoft.com/office/officeart/2018/2/layout/IconVerticalSolidList"/>
    <dgm:cxn modelId="{CC7562D1-9334-414E-AEF9-A5FB830D4D7C}" type="presParOf" srcId="{D1C64D56-6BAF-4A81-96B4-2AD15CC82389}" destId="{88020C10-0850-4D92-8BB1-BB1E32B2C2B9}" srcOrd="2" destOrd="0" presId="urn:microsoft.com/office/officeart/2018/2/layout/IconVerticalSolidList"/>
    <dgm:cxn modelId="{9BEAC61F-9BED-4CBE-9B03-95BF1F5079B2}" type="presParOf" srcId="{D1C64D56-6BAF-4A81-96B4-2AD15CC82389}" destId="{739A11CD-2879-4D49-834C-E521873752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2800-BB25-4BA5-AEBA-293BC387DC74}">
      <dsp:nvSpPr>
        <dsp:cNvPr id="0" name=""/>
        <dsp:cNvSpPr/>
      </dsp:nvSpPr>
      <dsp:spPr>
        <a:xfrm>
          <a:off x="0" y="5498"/>
          <a:ext cx="6263640" cy="1618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65728-2874-4B81-B2A5-B1F3D0E3EA44}">
      <dsp:nvSpPr>
        <dsp:cNvPr id="0" name=""/>
        <dsp:cNvSpPr/>
      </dsp:nvSpPr>
      <dsp:spPr>
        <a:xfrm>
          <a:off x="489704" y="369742"/>
          <a:ext cx="891242" cy="8903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1677E-2963-4189-A01A-DEA5869B9F6B}">
      <dsp:nvSpPr>
        <dsp:cNvPr id="0" name=""/>
        <dsp:cNvSpPr/>
      </dsp:nvSpPr>
      <dsp:spPr>
        <a:xfrm>
          <a:off x="1870651" y="5498"/>
          <a:ext cx="4118589" cy="162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97" tIns="171497" rIns="171497" bIns="17149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accent1">
                  <a:lumMod val="75000"/>
                </a:schemeClr>
              </a:solidFill>
            </a:rPr>
            <a:t>When an unusual gram-negative organism causes infection, think water.</a:t>
          </a:r>
        </a:p>
      </dsp:txBody>
      <dsp:txXfrm>
        <a:off x="1870651" y="5498"/>
        <a:ext cx="4118589" cy="1620440"/>
      </dsp:txXfrm>
    </dsp:sp>
    <dsp:sp modelId="{3D4B6F8B-4F25-463C-B9CA-8AA1F75B240A}">
      <dsp:nvSpPr>
        <dsp:cNvPr id="0" name=""/>
        <dsp:cNvSpPr/>
      </dsp:nvSpPr>
      <dsp:spPr>
        <a:xfrm>
          <a:off x="0" y="1942123"/>
          <a:ext cx="6263640" cy="1618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74B6C-923F-4285-92F9-B8F77E3856F8}">
      <dsp:nvSpPr>
        <dsp:cNvPr id="0" name=""/>
        <dsp:cNvSpPr/>
      </dsp:nvSpPr>
      <dsp:spPr>
        <a:xfrm>
          <a:off x="489704" y="2306366"/>
          <a:ext cx="891242" cy="8903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0A3F74-AB08-4EA3-A3FC-4C82908AE0D9}">
      <dsp:nvSpPr>
        <dsp:cNvPr id="0" name=""/>
        <dsp:cNvSpPr/>
      </dsp:nvSpPr>
      <dsp:spPr>
        <a:xfrm>
          <a:off x="1870651" y="1942123"/>
          <a:ext cx="4118589" cy="162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97" tIns="171497" rIns="171497" bIns="17149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accent1">
                  <a:lumMod val="75000"/>
                </a:schemeClr>
              </a:solidFill>
            </a:rPr>
            <a:t>Take a walk for safety.</a:t>
          </a:r>
        </a:p>
      </dsp:txBody>
      <dsp:txXfrm>
        <a:off x="1870651" y="1942123"/>
        <a:ext cx="4118589" cy="1620440"/>
      </dsp:txXfrm>
    </dsp:sp>
    <dsp:sp modelId="{240EB612-194B-4FB7-9BE0-54356C2801E5}">
      <dsp:nvSpPr>
        <dsp:cNvPr id="0" name=""/>
        <dsp:cNvSpPr/>
      </dsp:nvSpPr>
      <dsp:spPr>
        <a:xfrm>
          <a:off x="0" y="3878748"/>
          <a:ext cx="6263640" cy="1618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BB03F-11A5-4C7D-985B-FFF973B133F0}">
      <dsp:nvSpPr>
        <dsp:cNvPr id="0" name=""/>
        <dsp:cNvSpPr/>
      </dsp:nvSpPr>
      <dsp:spPr>
        <a:xfrm>
          <a:off x="489704" y="4242991"/>
          <a:ext cx="891242" cy="8903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A11CD-2879-4D49-834C-E5218737529A}">
      <dsp:nvSpPr>
        <dsp:cNvPr id="0" name=""/>
        <dsp:cNvSpPr/>
      </dsp:nvSpPr>
      <dsp:spPr>
        <a:xfrm>
          <a:off x="1870651" y="3878748"/>
          <a:ext cx="4118589" cy="162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97" tIns="171497" rIns="171497" bIns="17149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accent1">
                  <a:lumMod val="75000"/>
                </a:schemeClr>
              </a:solidFill>
            </a:rPr>
            <a:t>Verify and validate the water management plan components.</a:t>
          </a:r>
        </a:p>
      </dsp:txBody>
      <dsp:txXfrm>
        <a:off x="1870651" y="3878748"/>
        <a:ext cx="4118589" cy="1620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F3AB68-E22F-4639-82AB-99C53A462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8FDF87-8770-4D29-A81F-7AD5EC5B0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991A-A46B-4C30-BB71-0C8DC17E9C09}" type="datetimeFigureOut">
              <a:rPr lang="en-US" smtClean="0"/>
              <a:t>10/14/2022</a:t>
            </a:fld>
            <a:endParaRPr lang="en-US" dirty="0"/>
          </a:p>
        </p:txBody>
      </p:sp>
      <p:sp>
        <p:nvSpPr>
          <p:cNvPr id="5" name="Slide Number Placeholder 4">
            <a:extLst>
              <a:ext uri="{FF2B5EF4-FFF2-40B4-BE49-F238E27FC236}">
                <a16:creationId xmlns:a16="http://schemas.microsoft.com/office/drawing/2014/main" id="{5673573C-5591-42CD-A666-AE125C3567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12254-816B-4AA8-A1D7-0864A597EA6F}" type="slidenum">
              <a:rPr lang="en-US" smtClean="0"/>
              <a:t>‹#›</a:t>
            </a:fld>
            <a:endParaRPr lang="en-US" dirty="0"/>
          </a:p>
        </p:txBody>
      </p:sp>
      <p:sp>
        <p:nvSpPr>
          <p:cNvPr id="6" name="Footer Placeholder 5">
            <a:extLst>
              <a:ext uri="{FF2B5EF4-FFF2-40B4-BE49-F238E27FC236}">
                <a16:creationId xmlns:a16="http://schemas.microsoft.com/office/drawing/2014/main" id="{85ADFD4A-68E3-43D5-BA7B-71ECF2BE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8064614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64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why the focus on water? </a:t>
            </a:r>
          </a:p>
          <a:p>
            <a:endParaRPr lang="en-US" dirty="0"/>
          </a:p>
          <a:p>
            <a:r>
              <a:rPr lang="en-US" dirty="0"/>
              <a:t>Recent research by the Centers for Disease Control and Prevention estimates that more than 7 million waterborne infections occur annually in the United States. The work highlighted the increase in environmental pathogens in water distribution systems and systems such as cooling towers. It is important to note that not all of the infections were healthcare associated and many were acquired outside of the healthcare setting. </a:t>
            </a:r>
          </a:p>
          <a:p>
            <a:endParaRPr lang="en-US" dirty="0"/>
          </a:p>
          <a:p>
            <a:r>
              <a:rPr lang="en-US" dirty="0"/>
              <a:t>Healthcare facilities have complex water systems. The systems include a significant amount of piping, large hot water heaters, holding tanks as well as other system components, and in some cases hydrotherapy tanks. The more complex the water distribution system, the greater the risk is for waterborne pathogens. </a:t>
            </a:r>
          </a:p>
          <a:p>
            <a:endParaRPr lang="en-US" dirty="0"/>
          </a:p>
          <a:p>
            <a:r>
              <a:rPr lang="en-US" b="0" i="0" dirty="0"/>
              <a:t>Because of their age and/or underlying medical conditions, such as being a current or former smoker, requiring respiratory therapy, or feeding tubes, long term care facility residents are more vulnerable to infections including those caused by waterborne pathogens. </a:t>
            </a:r>
          </a:p>
          <a:p>
            <a:endParaRPr lang="en-US" dirty="0"/>
          </a:p>
          <a:p>
            <a:r>
              <a:rPr lang="en-US" b="0" i="0" dirty="0"/>
              <a:t>Safe water is one component of creating a safe and sanitary environment of care. </a:t>
            </a:r>
            <a:endParaRPr lang="en-US" b="1" i="1" dirty="0"/>
          </a:p>
          <a:p>
            <a:endParaRPr lang="en-US" dirty="0"/>
          </a:p>
          <a:p>
            <a:r>
              <a:rPr lang="en-US" dirty="0"/>
              <a:t>Investigators from the Centers for Disease Control and Prevention reviewed consultations conducted by their teams from 2014 through 2017 to determine how many of the investigations were related to waterborne pathogen transmission. They found that 21.6% of the investigations resulted in the potential for a waterborne healthcare associated infection. Keeping in mind that not every healthcare facility asks for help when they are investigating a potential waterborne related healthcare associated infection, the percent of waterborne related healthcare associated infections is likely higher. </a:t>
            </a:r>
          </a:p>
          <a:p>
            <a:endParaRPr lang="en-US" dirty="0"/>
          </a:p>
          <a:p>
            <a:r>
              <a:rPr lang="en-US" dirty="0"/>
              <a:t>Of the waterborne pathogens, only legionella is a nationally reportable disease. There are many other waterborne pathogens that may be equally important and that can cause infection and outbreaks.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0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Here are some of the regulatory requirements related to legionella and water management plans. </a:t>
            </a:r>
          </a:p>
          <a:p>
            <a:endParaRPr lang="en-US" dirty="0">
              <a:latin typeface="+mn-lt"/>
            </a:endParaRPr>
          </a:p>
          <a:p>
            <a:r>
              <a:rPr lang="en-US" sz="1200" dirty="0">
                <a:latin typeface="+mn-lt"/>
              </a:rPr>
              <a:t>The CMS Survey and Certification memo, now called Quality, Safety &amp; Oversight, from June 2017 cites the Conditions of Participation at </a:t>
            </a:r>
            <a:r>
              <a:rPr lang="en-US" sz="1200" b="0" i="0" u="none" strike="noStrike" baseline="0" dirty="0">
                <a:solidFill>
                  <a:srgbClr val="000000"/>
                </a:solidFill>
                <a:latin typeface="+mn-lt"/>
              </a:rPr>
              <a:t>42 CFR §483.80 for skilled nursing facilities and nursing facilities</a:t>
            </a:r>
            <a:r>
              <a:rPr lang="da-DK" sz="1200" b="0" i="0" u="none" strike="noStrike" baseline="0" dirty="0">
                <a:solidFill>
                  <a:srgbClr val="000000"/>
                </a:solidFill>
                <a:latin typeface="+mn-lt"/>
              </a:rPr>
              <a:t>: </a:t>
            </a:r>
            <a:r>
              <a:rPr lang="en-US" sz="1200" b="0" i="0" u="none" strike="noStrike" baseline="0" dirty="0">
                <a:solidFill>
                  <a:srgbClr val="000000"/>
                </a:solidFill>
                <a:latin typeface="+mn-lt"/>
              </a:rPr>
              <a:t>“The facility must establish and maintain an infection prevention and control program designed to provide a safe, sanitary, and comfortable environment and to help prevent the development and transmission of communicable diseases and infections.” </a:t>
            </a:r>
          </a:p>
          <a:p>
            <a:endParaRPr lang="en-US" sz="1200" b="0" i="0" u="none" strike="noStrike" baseline="0" dirty="0">
              <a:solidFill>
                <a:srgbClr val="000000"/>
              </a:solidFill>
              <a:latin typeface="+mn-lt"/>
            </a:endParaRPr>
          </a:p>
          <a:p>
            <a:r>
              <a:rPr lang="en-US" sz="1200" dirty="0">
                <a:latin typeface="+mn-lt"/>
              </a:rPr>
              <a:t>The 2018 IDPH memo was to remind facilities that water management plans are required by CMS. There was also an IDPH Health Alert issued in July 2021 due to an increase in legionella cases in Illinois. There were concerns that buildings and systems that had not been occupied during the pandemic, where water might have been stagnant, might be contributing to the increase. </a:t>
            </a:r>
          </a:p>
          <a:p>
            <a:endParaRPr lang="en-US" sz="1200" dirty="0">
              <a:latin typeface="+mn-lt"/>
            </a:endParaRPr>
          </a:p>
          <a:p>
            <a:r>
              <a:rPr lang="en-US" sz="1200" dirty="0">
                <a:latin typeface="+mn-lt"/>
              </a:rPr>
              <a:t>Legionella is reportable as soon as possible but within 7 days.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27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May and June of this year Sections 300, Skilled and Intermediate Care; 330, Sheltered Care; and 340, Illinois Veterans’ Homes all contain a requirement for testing the water supply for legionella. The regulation states that the facility policies should be based on the American Society of Heating, Refrigerating, and Air Conditioning Engineers or ASHRAE Guideline and the Centers for Disease Control and Prevention </a:t>
            </a:r>
            <a:r>
              <a:rPr lang="en-US" i="1" dirty="0"/>
              <a:t>Toolkit for Controlling Legionella in Common Sources of Exposure. </a:t>
            </a:r>
          </a:p>
          <a:p>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A90CB-44A8-4934-901C-4A733AEE7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19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waterborne pathogens you may be familiar with. Legionella is likely the waterborne pathogen that has gotten the most press. There are many species and subgroups, but </a:t>
            </a:r>
            <a:r>
              <a:rPr lang="en-US" i="1" dirty="0"/>
              <a:t>Legionella</a:t>
            </a:r>
            <a:r>
              <a:rPr lang="en-US" dirty="0"/>
              <a:t> </a:t>
            </a:r>
            <a:r>
              <a:rPr lang="en-US" i="1" dirty="0"/>
              <a:t>pneumophila</a:t>
            </a:r>
            <a:r>
              <a:rPr lang="en-US" dirty="0"/>
              <a:t> is most often associated with diseases. It can cause Legionnaires Disease and Pontiac Fever. It became famous when it caused pneumonia in attendees at a Philadelphia convention of the American Legion in 1976 and the disease became known as </a:t>
            </a:r>
            <a:r>
              <a:rPr lang="en-US" b="0" i="0" dirty="0"/>
              <a:t>Legionnaires Disease</a:t>
            </a:r>
            <a:r>
              <a:rPr lang="en-US" dirty="0"/>
              <a:t>. This is a picture of the Bellevue Stratford Hotel where the convention was held in Philadelphia. It was later determined that eight years before, individuals working in Pontiac, Michigan had become less sick with the same bacteria. Hence the second illness, Pontiac Fever. Legionella has caused a rapidly increasing number of infections in the United States since 2000.  It is important to note that legionella does not spread from person to person. </a:t>
            </a:r>
          </a:p>
          <a:p>
            <a:endParaRPr lang="en-US" dirty="0"/>
          </a:p>
          <a:p>
            <a:r>
              <a:rPr lang="en-US" i="1" dirty="0"/>
              <a:t>Pseudomonas aeruginosa </a:t>
            </a:r>
            <a:r>
              <a:rPr lang="en-US" dirty="0"/>
              <a:t>is a gram-negative pathogen found in the environment including in water. It is often resistant to antibiotics commonly used to treat infection making it more difficult to treat. It can also cause pneumonia. </a:t>
            </a:r>
          </a:p>
          <a:p>
            <a:endParaRPr lang="en-US" dirty="0"/>
          </a:p>
          <a:p>
            <a:r>
              <a:rPr lang="en-US" i="1" dirty="0"/>
              <a:t>Acinetobacter baumannii </a:t>
            </a:r>
            <a:r>
              <a:rPr lang="en-US" dirty="0"/>
              <a:t>can persist in the environment for up to five months and rarely causes infection in individuals in the community. It is primarily a healthcare-associated pathogen that can cause infection or colonization and is transmitted through surfaces and or reusable equipment that is not adequately or properly cleaned and disinfected. </a:t>
            </a:r>
          </a:p>
          <a:p>
            <a:endParaRPr lang="en-US" dirty="0"/>
          </a:p>
          <a:p>
            <a:r>
              <a:rPr lang="en-US" i="1" dirty="0"/>
              <a:t>Stenotrophomonas maltophilia</a:t>
            </a:r>
            <a:r>
              <a:rPr lang="en-US" dirty="0"/>
              <a:t> is an environmental gram-negative pathogen primarily causing respiratory infections. It is particularly problematic as it is often multi-drug resistant. Among the many places it has been isolated, sink drains, ice machines, nebulizers, and water treatment and distribution systems are just a few. It can adhere to plastics and has the ability to form biofilms. </a:t>
            </a:r>
          </a:p>
          <a:p>
            <a:endParaRPr lang="en-US" dirty="0"/>
          </a:p>
          <a:p>
            <a:r>
              <a:rPr lang="en-US" dirty="0"/>
              <a:t>Nontuberculous mycobacteria or NTM, also known as environmental mycobacteria, are opportunistic pathogens. There are over 180 species. When cultured, some grew in 7 to 10 days and others take longer to grow needing more than 14 days. </a:t>
            </a:r>
          </a:p>
          <a:p>
            <a:endParaRPr lang="en-US" dirty="0"/>
          </a:p>
          <a:p>
            <a:r>
              <a:rPr lang="en-US" dirty="0"/>
              <a:t>Like many of the other waterborne pathogens </a:t>
            </a:r>
            <a:r>
              <a:rPr lang="en-US" i="1" dirty="0"/>
              <a:t>Elizabethkingia anophelis </a:t>
            </a:r>
            <a:r>
              <a:rPr lang="en-US" dirty="0"/>
              <a:t>can be found in the environment. However, unlike the other pathogens it infrequently causes disease. The Centers for Disease Control and Prevention report that fewer than five to ten cases occur per year per state. If this pathogen sounds familiar, it may be because there was a large outbreak in Wisconsin in 2016. Cases were also identified in Illinois and Michigan. The primary type of infection was bacteremia, but respiratory and joint infections also occurred. It was determined that the Illinois cases were not related to the Wisconsin cases. Reports from investigation of the Illinois cases suggested that there likely was ongoing sporadic infection in critically ill nursing home residents. In the Illinois cases, environmental samples matched some of the clinical samples. </a:t>
            </a:r>
          </a:p>
          <a:p>
            <a:endParaRPr lang="en-US" dirty="0"/>
          </a:p>
          <a:p>
            <a:r>
              <a:rPr lang="en-US" dirty="0"/>
              <a:t>So, how is this information relevant? Contamination from and exposure to water creates the risk for infection.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04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Now that the we have discussed the risks water can pose, and the pathogens of importance, we will focus on how patients can be exposed.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Tap water is not sterile. In most communities, water is supplied from the municipality and the water has been treated to make it safe for drinking. Tap water can safely be used for drinking, handwashing, cooking, and dishwashing.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There are other uses of tap water that are not recommended, particularly among immunocompromised individuals.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Recommendations for the flush solution for feeding tubes vary. The American Society for Parenteral and Enteral Nutrition recommend the use of purified water for flushing feeding tubes, particularly when the individual is critically ill or immunocompromised when the tap water microbial and chemical safety is unknown. Utilize your annual infection prevention and control risk assessment to guide the decision on the best solution for flushing feeding tubes based on your resident population. Document your decision process and discuss it at the Infection Prevention and Control Committee meeting. It can also be a discussion for the water management committee.</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Because they are difficult to completely dry, the CDC recommends the preferential use of sterile water for rinsing reusable respiratory devices including CPAP machines and nebulizers.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Only sterile fluids should be used in nebulizers and care should be taken to use aseptic technique when filling the reservoir.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25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In addition to using tap water correctly, it is important to have an understanding of how the sink itself may introduce risk.</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The design of sinks is an important consideration. They should be designed to prevent splashing.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In the </a:t>
            </a:r>
            <a:r>
              <a:rPr lang="en-US" sz="1200" i="1" dirty="0"/>
              <a:t>Guidelines for Design and Construction of Residential Health, Care, and Support Facilities</a:t>
            </a:r>
            <a:r>
              <a:rPr lang="en-US" sz="1200" dirty="0"/>
              <a:t> of the Facilities Guidelines Institute or FGI, guidance is provided that the point of water discharge for handwashing sinks should be at least 8.5 inches above the bottom of the sink in resident rooms and bathrooms and 10 inches from the bottom for all other locations. In research using fluorescent gel inoculated just below the sink strainer completed at four Ohio hospitals, shallow sink bowls were more likely to disperse the fluorescent gel outside the sink bowl. The researchers determined that if the water flow was decreased it decreased or eliminated dispersal.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For staff, residents and the public, handwashing fixtures should allow for hands-free operation. The use of wrist blades are allowed. If sensor-regulated devices are utilized, they should be adjustable for both water temperature as well as the length of time the water flows. The sink must be able to operate if there is a loss of normal power. Many sensor-regulated devices are either battery operated or have a battery back up.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Placement of the sink is equally important, and placement can create risk that is likely linked to the dispersal from splash. With the intent of ensuring handwashing compliance, sinks were placed at the head of the bed in an intensive care unit. During the investigation of an outbreak of multidrug-resistant </a:t>
            </a:r>
            <a:r>
              <a:rPr lang="en-US" sz="1200" i="1" dirty="0"/>
              <a:t>Pseudomonas aeruginosa</a:t>
            </a:r>
            <a:r>
              <a:rPr lang="en-US" sz="1200" dirty="0"/>
              <a:t> in the intensive care unit</a:t>
            </a:r>
            <a:r>
              <a:rPr lang="en-US" sz="1200" i="1" dirty="0"/>
              <a:t>, </a:t>
            </a:r>
            <a:r>
              <a:rPr lang="en-US" sz="1200" dirty="0"/>
              <a:t>it was determined that biofilms in the sink drain were linked to the outbreak. The investigators determined that a shallow sink and gooseneck faucet created splash that traveled one meter or more than three feet from the sink. Researchers at the University of Virginia Health System recommended strategic design to ensure sinks are not within one meter or three feet from patient care areas.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In all cases, resident care items should never be placed on the counter next to any sink. In the top photo enteral feeding and a flush syringe are stored just in front of the hand soap dispenser and on the edge of the sink bowl. Not only is there risk for splash, but also dripping water from wet hands accessing the soap. In the bottom photo is an ideal sink design. There is limited counter space around the sink bowl. Counterspace is recessed outside of the splash zone close to the sink. This allows for the safe preparation of medications, enteral feeding, and other resident care supplies. </a:t>
            </a:r>
          </a:p>
          <a:p>
            <a:pPr marL="0" lvl="0" indent="0" algn="l" rtl="0">
              <a:lnSpc>
                <a:spcPct val="100000"/>
              </a:lnSpc>
              <a:spcBef>
                <a:spcPts val="0"/>
              </a:spcBef>
              <a:spcAft>
                <a:spcPts val="0"/>
              </a:spcAft>
              <a:buSzPts val="1400"/>
              <a:buNone/>
            </a:pPr>
            <a:endParaRPr lang="en-US" sz="1200" dirty="0"/>
          </a:p>
          <a:p>
            <a:pPr marL="0" lvl="0" indent="0" algn="l" rtl="0">
              <a:spcBef>
                <a:spcPts val="0"/>
              </a:spcBef>
              <a:spcAft>
                <a:spcPts val="0"/>
              </a:spcAft>
              <a:buClr>
                <a:schemeClr val="dk1"/>
              </a:buClr>
              <a:buSzPts val="1400"/>
              <a:buFont typeface="Arial"/>
              <a:buNone/>
            </a:pPr>
            <a:r>
              <a:rPr lang="en-US" sz="1200" dirty="0"/>
              <a:t>Ideally there are </a:t>
            </a: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separate sinks</a:t>
            </a:r>
            <a:r>
              <a:rPr lang="en-US" sz="1200" dirty="0"/>
              <a:t> for staff handwashing, resident use and for cleaning resident care equipment. Additionally, nutritional supplements, intravenous fluids, medications, dialysate, and body fluids should not be discarded in a handwashing sink. If a clinical sink or hopper is not available for discarding wastes, the toilet should be utilized. Emptying any of those items into a handwashing sink can act as nutrients and support the growth of waterborne pathogens.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While design and placement of sinks are not always modifiable in existing buildings, physical separation of sinks and clean work areas should be included in the design of any renovation or new construction.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65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Dead legs are sections of pipes that create a dead end. No water flows through them. Just like the air, if the water is not flowing through the pipes the potential pathogens can not be eliminated or reduced.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Dead legs result when equipment utilizing water is removed. Pictured are examples of deadlegs. In the photo on the left, a wall mounted handwashing sink was removed from the corridor and in the photos on the right, an ice machine was removed. These dead legs are visible, so they are easier to remove once it is realized. Dead legs can also be left in a wall. In those cases, the equipment or device is removed, but the unused portion of the pipe is left behind in the wall. This condition often results when renovation or construction occurs, and space is repurposed or reconfigured.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It is important to specify in your construction Infection Control Risk Assessment (ICRA) to remove any dead legs created or discovered. The pipe should be removed back to the location where the pipe branches and should be capped off.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A dead leg is a potential problem because it creates a space where water can remain stagnant at room temperature. The hot water gets cooler and the cold water gets hotter. In those conditions, any pathogens present can multiply and eventually spread to the main supply pipes. Additionally, if the water pressure drops, the stagnant water can mix with the circulating water and introduce the pathogens into the general water circulation. During construction, vibration can also disturb water in the deadleg. </a:t>
            </a:r>
          </a:p>
          <a:p>
            <a:pPr marL="0" lvl="0" indent="0" algn="l" rtl="0">
              <a:lnSpc>
                <a:spcPct val="100000"/>
              </a:lnSpc>
              <a:spcBef>
                <a:spcPts val="0"/>
              </a:spcBef>
              <a:spcAft>
                <a:spcPts val="0"/>
              </a:spcAft>
              <a:buSzPts val="1400"/>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48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other potential sources of waterborne pathogens in the environment. Showers particularly if they haven’t been used for extended periods of time, decorative water features (both inside and outside), cooling towers, and ice machines are some of the locations.  Exposure risk from showers, water features, and cooling towers is related to droplet or aerosolization, while exposure from the ice machine is related to aspiration. Note that if included in the design in congregate care, indoor water features should have a special ventilation feature above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 in press article in the American Journal of Infection Control describes an outbreak with </a:t>
            </a:r>
            <a:r>
              <a:rPr lang="en-US" sz="1200" b="0" i="1" dirty="0">
                <a:solidFill>
                  <a:srgbClr val="202124"/>
                </a:solidFill>
                <a:effectLst/>
                <a:latin typeface="+mn-lt"/>
              </a:rPr>
              <a:t>Delftia acidovorans, </a:t>
            </a:r>
            <a:r>
              <a:rPr lang="en-US" sz="1200" b="0" i="0" dirty="0">
                <a:solidFill>
                  <a:srgbClr val="202124"/>
                </a:solidFill>
                <a:effectLst/>
                <a:latin typeface="+mn-lt"/>
              </a:rPr>
              <a:t>an emergent opportunistic pathogen that demonstrates antibiotic resistance,</a:t>
            </a:r>
            <a:r>
              <a:rPr lang="en-US" sz="1200" b="0" dirty="0">
                <a:latin typeface="+mn-lt"/>
              </a:rPr>
              <a:t> </a:t>
            </a:r>
            <a:r>
              <a:rPr lang="en-US" sz="1200" dirty="0">
                <a:latin typeface="+mn-lt"/>
              </a:rPr>
              <a:t>related to the dialysis wall boxes and prime buckets. Water cultures were negative. They concluded that the outbreak “</a:t>
            </a:r>
            <a:r>
              <a:rPr lang="en-US" sz="1200" b="0" i="0" u="none" strike="noStrike" baseline="0" dirty="0">
                <a:latin typeface="+mn-lt"/>
              </a:rPr>
              <a:t>was most likely due to indirect exposures to contaminated wall boxes and possibly saline prime buckets due to poor hand hygiene and station disinfection.” The investigation highlighted the association of hands and the environment in the transmission of pathogens. If you aren’t familiar with the dialysis boxes, they have a connection for the water source and in some cases the bicarbonate and acid solutions, as well as a drain. They eliminate the need to connect the water source at the handwashing sink and run a hose to the toilet.  It will be important to assign the responsibility for disinfecting the box and maintaining the area. </a:t>
            </a:r>
            <a:endParaRPr lang="en-US" sz="1200" dirty="0">
              <a:latin typeface="+mn-lt"/>
            </a:endParaRPr>
          </a:p>
          <a:p>
            <a:pPr algn="l"/>
            <a:endParaRPr lang="en-US" sz="1200" b="0" i="0" u="none" strike="noStrike" baseline="0" dirty="0">
              <a:latin typeface="+mn-lt"/>
            </a:endParaRPr>
          </a:p>
          <a:p>
            <a:pPr algn="l"/>
            <a:r>
              <a:rPr lang="en-US" sz="1200" b="0" i="0" u="none" strike="noStrike" baseline="0" dirty="0">
                <a:latin typeface="+mn-lt"/>
              </a:rPr>
              <a:t>When reviewing construction or renovation plans ask if dialysis boxes will be utilized and ensure the placement doesn’t add to a splash risk. </a:t>
            </a:r>
          </a:p>
          <a:p>
            <a:pPr algn="l"/>
            <a:endParaRPr lang="en-US" sz="1200" b="0" i="0" u="none" strike="noStrike" baseline="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415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400"/>
              <a:buNone/>
            </a:pPr>
            <a:r>
              <a:rPr lang="en-US" sz="1200" dirty="0"/>
              <a:t>The next step in creating a safe environment is to develop a Water Management Program. </a:t>
            </a:r>
          </a:p>
          <a:p>
            <a:pPr marL="0" lvl="0" indent="0" algn="l" rtl="0">
              <a:spcBef>
                <a:spcPts val="0"/>
              </a:spcBef>
              <a:spcAft>
                <a:spcPts val="0"/>
              </a:spcAft>
              <a:buSzPts val="1400"/>
              <a:buNone/>
            </a:pPr>
            <a:endParaRPr lang="en-US" sz="1200" dirty="0"/>
          </a:p>
          <a:p>
            <a:pPr marL="0" lvl="0" indent="0" algn="l" rtl="0">
              <a:spcBef>
                <a:spcPts val="0"/>
              </a:spcBef>
              <a:spcAft>
                <a:spcPts val="0"/>
              </a:spcAft>
              <a:buSzPts val="1400"/>
              <a:buNone/>
            </a:pPr>
            <a:r>
              <a:rPr lang="en-US" sz="1200" dirty="0"/>
              <a:t>The first link on this page is a CDC checklist that can be used to establish the water management program as well as evaluate it once established. The second link takes you to free training to assist with development of your water management program. </a:t>
            </a:r>
          </a:p>
          <a:p>
            <a:pPr marL="0" lvl="0" indent="0" algn="l" rtl="0">
              <a:spcBef>
                <a:spcPts val="0"/>
              </a:spcBef>
              <a:spcAft>
                <a:spcPts val="0"/>
              </a:spcAft>
              <a:buSzPts val="1400"/>
              <a:buNone/>
            </a:pPr>
            <a:endParaRPr lang="en-US" sz="1200" dirty="0"/>
          </a:p>
          <a:p>
            <a:pPr marL="0" lvl="0" indent="0" algn="l" rtl="0">
              <a:spcBef>
                <a:spcPts val="0"/>
              </a:spcBef>
              <a:spcAft>
                <a:spcPts val="0"/>
              </a:spcAft>
              <a:buSzPts val="1400"/>
              <a:buNone/>
            </a:pPr>
            <a:r>
              <a:rPr lang="en-US" sz="1200" dirty="0"/>
              <a:t>The Water Management Program has seven components. </a:t>
            </a:r>
          </a:p>
          <a:p>
            <a:pPr marL="457200" lvl="0" indent="-304800" algn="l" rtl="0">
              <a:spcBef>
                <a:spcPts val="0"/>
              </a:spcBef>
              <a:spcAft>
                <a:spcPts val="0"/>
              </a:spcAft>
              <a:buSzPts val="1200"/>
              <a:buAutoNum type="arabicPeriod"/>
            </a:pPr>
            <a:r>
              <a:rPr lang="en-US" sz="1200" dirty="0"/>
              <a:t>Developing a water management team.</a:t>
            </a:r>
          </a:p>
          <a:p>
            <a:pPr marL="457200" lvl="0" indent="-304800" algn="l" rtl="0">
              <a:spcBef>
                <a:spcPts val="0"/>
              </a:spcBef>
              <a:spcAft>
                <a:spcPts val="0"/>
              </a:spcAft>
              <a:buSzPts val="1200"/>
              <a:buAutoNum type="arabicPeriod"/>
            </a:pPr>
            <a:r>
              <a:rPr lang="en-US" sz="1200" dirty="0"/>
              <a:t>Describing the building water system in text and through a diagram.</a:t>
            </a:r>
          </a:p>
          <a:p>
            <a:pPr marL="457200" lvl="0" indent="-304800" algn="l" rtl="0">
              <a:spcBef>
                <a:spcPts val="0"/>
              </a:spcBef>
              <a:spcAft>
                <a:spcPts val="0"/>
              </a:spcAft>
              <a:buSzPts val="1200"/>
              <a:buAutoNum type="arabicPeriod"/>
            </a:pPr>
            <a:r>
              <a:rPr lang="en-US" sz="1200" dirty="0"/>
              <a:t>Identifying the areas where waterborne pathogens can grow and spread as well as the control measures and corrective actions. </a:t>
            </a:r>
          </a:p>
          <a:p>
            <a:pPr marL="457200" lvl="0" indent="-304800" algn="l" rtl="0">
              <a:spcBef>
                <a:spcPts val="0"/>
              </a:spcBef>
              <a:spcAft>
                <a:spcPts val="0"/>
              </a:spcAft>
              <a:buSzPts val="1200"/>
              <a:buAutoNum type="arabicPeriod"/>
            </a:pPr>
            <a:r>
              <a:rPr lang="en-US" sz="1200" dirty="0"/>
              <a:t>Deciding where the control measures will be implemented and how they will be monitored.</a:t>
            </a:r>
          </a:p>
          <a:p>
            <a:pPr marL="457200" lvl="0" indent="-304800" algn="l" rtl="0">
              <a:spcBef>
                <a:spcPts val="0"/>
              </a:spcBef>
              <a:spcAft>
                <a:spcPts val="0"/>
              </a:spcAft>
              <a:buSzPts val="1200"/>
              <a:buAutoNum type="arabicPeriod"/>
            </a:pPr>
            <a:r>
              <a:rPr lang="en-US" sz="1200" dirty="0"/>
              <a:t>Establishing interventions if the control measures are not met.</a:t>
            </a:r>
          </a:p>
          <a:p>
            <a:pPr marL="457200" lvl="0" indent="-304800" algn="l" rtl="0">
              <a:spcBef>
                <a:spcPts val="0"/>
              </a:spcBef>
              <a:spcAft>
                <a:spcPts val="0"/>
              </a:spcAft>
              <a:buSzPts val="1200"/>
              <a:buAutoNum type="arabicPeriod"/>
            </a:pPr>
            <a:r>
              <a:rPr lang="en-US" sz="1200" dirty="0"/>
              <a:t>Ensuring the Water Management Program is working as designed and is effective through verification and validation.</a:t>
            </a:r>
          </a:p>
          <a:p>
            <a:pPr marL="457200" lvl="0" indent="-304800" algn="l" rtl="0">
              <a:spcBef>
                <a:spcPts val="0"/>
              </a:spcBef>
              <a:spcAft>
                <a:spcPts val="0"/>
              </a:spcAft>
              <a:buSzPts val="1200"/>
              <a:buAutoNum type="arabicPeriod"/>
            </a:pPr>
            <a:r>
              <a:rPr lang="en-US" sz="1200" dirty="0"/>
              <a:t>Documenting and communicating all aspects of the water management program. </a:t>
            </a:r>
          </a:p>
          <a:p>
            <a:pPr marL="0" lvl="0" indent="0" algn="l" rtl="0">
              <a:lnSpc>
                <a:spcPct val="100000"/>
              </a:lnSpc>
              <a:spcBef>
                <a:spcPts val="0"/>
              </a:spcBef>
              <a:spcAft>
                <a:spcPts val="0"/>
              </a:spcAft>
              <a:buSzPts val="1400"/>
              <a:buNone/>
            </a:pPr>
            <a:endParaRPr lang="en-US" sz="1200" dirty="0"/>
          </a:p>
          <a:p>
            <a:pPr algn="l">
              <a:buFont typeface="Arial" panose="020B0604020202020204" pitchFamily="34" charset="0"/>
              <a:buNone/>
            </a:pPr>
            <a:r>
              <a:rPr lang="en-US" sz="1200" dirty="0"/>
              <a:t>The program should be reviewed annually as well as when any water systems, components or products change. As mentioned, construction can create deadlegs and often results in water shutdowns. Be sure to complete a construction Infection Control Risk Assessment or ICRA and include risk mitigation measures related to water if plumbing systems are impacted during the construction project. The fourth link is a recent article that describes a Water Management for Construction—Infection Control Risk Assessment (WMC-ICRA) tool, which may be a helpful add on to the standard construction ICRA. </a:t>
            </a:r>
          </a:p>
          <a:p>
            <a:pPr algn="l">
              <a:buFont typeface="Arial" panose="020B0604020202020204" pitchFamily="34" charset="0"/>
              <a:buNone/>
            </a:pPr>
            <a:endParaRPr lang="en-US" sz="1200" dirty="0">
              <a:highlight>
                <a:srgbClr val="FFF2CC"/>
              </a:highlight>
            </a:endParaRPr>
          </a:p>
          <a:p>
            <a:pPr algn="l">
              <a:buFont typeface="Arial" panose="020B0604020202020204" pitchFamily="34" charset="0"/>
              <a:buNone/>
            </a:pPr>
            <a:r>
              <a:rPr lang="en-US" sz="1200" dirty="0"/>
              <a:t>CDC recommends a full investigation for 1 or more</a:t>
            </a:r>
            <a:r>
              <a:rPr lang="en-US" b="0" i="0" dirty="0">
                <a:solidFill>
                  <a:srgbClr val="000000"/>
                </a:solidFill>
                <a:effectLst/>
                <a:latin typeface="Open Sans" panose="020B0606030504020204" pitchFamily="34" charset="0"/>
              </a:rPr>
              <a:t> cases of presumptive healthcare-associated Legionnaires’ disease at any time and for 2 or more cases of possible healthcare-associated Legionnaires’ disease within 12 months of each other. The local health department will likely contact you if you report a case. </a:t>
            </a: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marL="0" lvl="0" indent="0" algn="l" rtl="0">
              <a:lnSpc>
                <a:spcPct val="100000"/>
              </a:lnSpc>
              <a:spcBef>
                <a:spcPts val="0"/>
              </a:spcBef>
              <a:spcAft>
                <a:spcPts val="0"/>
              </a:spcAft>
              <a:buSzPts val="1400"/>
              <a:buNone/>
            </a:pPr>
            <a:r>
              <a:rPr lang="en-US" sz="1200" dirty="0"/>
              <a:t>Since one case of legionella is considered an outbreak, it will likely warrant mitigation measures, which may result in a change to your water management program. As scientific information about waterborne pathogens advances, there may be changes to guidelines, best practices, and regulations that also warrant a revision of your Water Management P</a:t>
            </a: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lan</a:t>
            </a:r>
            <a:r>
              <a:rPr lang="en-US" sz="1200" dirty="0"/>
              <a:t>. It is a living document.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86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As with many aspects of creating a safe environment, managing the Water Management Program will be a team effort. The water management team will be a diverse group of both clinical and non-clinical team members.  Consider members from outside of the facility that can provide expertise that you may not have.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The diverse group of disciplines should include someone from the administrative team such as administrator or manager. Because much of the plan specifically involves the infrastructure of the water systems, an individual from the maintenance or engineering staff must be included. A facility may choose to bring in a water management company to provide subject matter expertise and advise on the interventions. Even if they are not a standing member of the team, having an expert available on an </a:t>
            </a:r>
            <a:r>
              <a:rPr lang="en-US" sz="1200" i="1" dirty="0"/>
              <a:t>ad hoc </a:t>
            </a:r>
            <a:r>
              <a:rPr lang="en-US" sz="1200" dirty="0"/>
              <a:t>basis can be beneficial to problem solving. A team member who can represent the quality, regulatory, and risk aspects of the water management plan will keep the team on task as it relates to compliance issues. And last but not least, you should have access to an infectious disease consultant who can help manage a resident should they develop a waterborne infection. The infectious disease consultant can also provide guidance if waterborne pathogens are found in the environment.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A team leader should be identified; however, they should not be the only member of the team that has responsibilities and should delegate to other members of the team. For instance, there may be a team member who is more expert at maintaining databases who could manage the documentation. </a:t>
            </a:r>
            <a:endPar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endParaRPr>
          </a:p>
          <a:p>
            <a:pPr marL="0" lvl="0" indent="0" algn="l" rtl="0">
              <a:lnSpc>
                <a:spcPct val="100000"/>
              </a:lnSpc>
              <a:spcBef>
                <a:spcPts val="0"/>
              </a:spcBef>
              <a:spcAft>
                <a:spcPts val="0"/>
              </a:spcAft>
              <a:buSzPts val="1400"/>
              <a:buNone/>
            </a:pPr>
            <a:endPar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endParaRPr>
          </a:p>
          <a:p>
            <a:pPr marL="0" lvl="0" indent="0" algn="l" rtl="0">
              <a:lnSpc>
                <a:spcPct val="100000"/>
              </a:lnSpc>
              <a:spcBef>
                <a:spcPts val="0"/>
              </a:spcBef>
              <a:spcAft>
                <a:spcPts val="0"/>
              </a:spcAft>
              <a:buSzPts val="1400"/>
              <a:buNone/>
            </a:pP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Because having a Water Management Plan is a relatively new requirement, many facilities are just learning how to develop a program. Building a diverse team with shared responsibilities will help with development of the plan and program. Remember that this was a CMS directive from 2017 aimed at creating a safe environment.</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62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28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To</a:t>
            </a:r>
            <a:r>
              <a:rPr lang="en-US" sz="1200" dirty="0"/>
              <a:t> establish the facility specific Water Management Plan, the team will need a description of how the water enters the building and all the paths it can take before exiting the building. It may be helpful to break up the description into sections such as: where the water enters, the cold water distribution, the components of heating and storing the water, how the hot water is distributed, and where the water is discharged.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To make it easier to understand and visualize, the plan’s narrative language will also need to be converted to a building water flow diagram. Describing the water system and creating a flow diagram is one of the seven elements of the CDC water management program, so all facilities should be working towards creating those components. If you have a contract with a water management company, they can be instrumental in creating the flow diagram. The description and flow diagram will be especially important in facilities that have had facility onset cases of </a:t>
            </a:r>
            <a:r>
              <a:rPr lang="en-US" sz="1200" i="1" dirty="0"/>
              <a:t>Legionella</a:t>
            </a:r>
            <a:r>
              <a:rPr lang="en-US" sz="1200" dirty="0"/>
              <a:t> or other waterborne pathogens such as </a:t>
            </a:r>
            <a:r>
              <a:rPr lang="en-US" sz="1200" i="1" dirty="0"/>
              <a:t>Elizabethkingia.</a:t>
            </a:r>
            <a:r>
              <a:rPr lang="en-US" sz="1200" dirty="0"/>
              <a:t> Once the basic flow diagram is established, the hazardous conditions should be added. This example with the hazards identified is from the CDC. Note that the hazards help to identify the risk points in the flow.  Points where stagnation is a risk, such as infrequently used showers may require risk mitigation measures such as flushing to remove the stagnant </a:t>
            </a: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water</a:t>
            </a:r>
            <a:r>
              <a:rPr lang="en-US" sz="1200" dirty="0"/>
              <a:t>. Also, old pipes with biofilm as well as areas where there are disruptions in the water system caused by construction are points of risk that may need to be addressed. A tour of the building can help to identify the risk points. In facilities that are just beginning to establish a program, mitigation measures can be implemented to address those risk points before you have fully developed the written description and flow diagram.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It is important to keep the unintended consequences of control measures in mind as well. Raising the water in the hot water heater to greater than or equal to 124℉ will prevent the growth of legionella but will also put residents, staff, and visitors at risk for scalding if point of use mixing valves are not in place. IDPH regulations for h</a:t>
            </a:r>
            <a:r>
              <a:rPr lang="en-US" b="0" i="0" dirty="0">
                <a:solidFill>
                  <a:srgbClr val="000000"/>
                </a:solidFill>
                <a:effectLst/>
                <a:latin typeface="Times New Roman" panose="02020603050405020304" pitchFamily="18" charset="0"/>
              </a:rPr>
              <a:t>ot water at shower, bathing, and hand-washing facilities establish the do not exceed temperature of 110º at the point of </a:t>
            </a:r>
            <a:r>
              <a:rPr lang="en-US" sz="1200" dirty="0">
                <a:highlight>
                  <a:srgbClr val="FFFFFF"/>
                </a:highlight>
              </a:rPr>
              <a:t>discharge</a:t>
            </a:r>
            <a:r>
              <a:rPr lang="en-US" sz="1200" dirty="0"/>
              <a:t>.</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As you can see once again, having a diverse team will help to ensure all aspects of water management are addressed.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112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Base the control measures on what you learned about the facility design, water system components, and equipment while establishing the flow diagram.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Establish where the control measures will be applied based on the hazards you identified. In general, there are three types of ongoing control measures: visual, disinfectant level check, and temperature check.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For some hazards, you will be able to visually identify when control measures are not adequate. Decorative water features may have a slime or odor developing indicating that the chemical treatment has not been maintained appropriately. Ice machines may have a build up of calcium in the drain or mold build up around the dispenser indicating that preventive maintenance has not been completed . Visual inspections are easy for anyone to perform but should be regularly assigned to an individual to ensure they are consistently performed.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Checks on the disinfectant level will require some technical expertise and monitoring know how. Devices like a handheld chlorimeter can be utilized to measure the chloride ion content in water.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The disinfectant will decay over time based on many of the facility systems and water qualities, so you cannot just rely on the fact that the municipality has treated the water. Some facilities may opt to add disinfectant as a control measure. It can be important in both cases to verify the disinfectant levels in the facility water supply. Additionally, high levels of the disinfectant can damage pipes and fixtures and/or harm building occupants. If chlorine is used as the disinfectant, it may be important to monitor the pH of the water because the pH can impact the effectiveness of the chlorine.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Monitoring the temperature can serve at least two purposes: ensuring safety at the point of use and confirming that the chlorine is not impacted by the temperature. By knowing the temperature of building water, you will be able to gauge the risk for waterborne pathogens and the potential need for risk mitigation measures.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In addition to the routine inspections and monitoring, do not lose sight of initial start up measures that are required at the beginning of the cooling season and/or as new systems are brought on line. Having a checklist for the annual start up of the cooling towers will help ensure compliance. Manufacturer’s will provide guidance that should be followed when commissioning new equipment.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144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older review article, but still relevant. It suggests evaluation criteria for water treatment disinfection methods. </a:t>
            </a:r>
          </a:p>
          <a:p>
            <a:endParaRPr lang="en-US" dirty="0"/>
          </a:p>
          <a:p>
            <a:r>
              <a:rPr lang="en-US" dirty="0"/>
              <a:t>When evaluating methods, ask the companies for facilities in your region that utilize the system and contact them to discuss their experiences.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505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The Water Management Plan will only be as good as its implementation. To ensure its effectiveness, the plan must be verified and validated.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Verification is proving that you are doing what you said you would do, that you are implementing the plan as designed. To provide an unbiased assessment, assign team members who are not routinely responsible for that component of the plan to cross check the elements. Think of it as an extra set of eyes attesting to the implementation.</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Validation is the confirmation. The validation will rely heavily on the documentation. It ensures the hazards have been controlled. The validation will include culture results if your plan includes cultures. CDC has developed an Excel spreadsheet for documenting water culture results. Visual, disinfectant, and temperature checks are also validation measures but must be documented.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Verification and validation should be part of each water management team meeting and should be reflected in the meeting minutes.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83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The comprehensive Water Management Plan relies heavily on the documentation and communication of all the elements. The package is not complete until it is codified into the facility infection prevention and control and environment of care program processes in a written document that includes the program elements, but also the compliance monitoring.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List the water management team member names and roles in the plan.</a:t>
            </a:r>
          </a:p>
          <a:p>
            <a:pPr marL="0" lvl="0" indent="0" algn="l" rtl="0">
              <a:spcBef>
                <a:spcPts val="0"/>
              </a:spcBef>
              <a:spcAft>
                <a:spcPts val="0"/>
              </a:spcAft>
              <a:buSzPts val="1400"/>
              <a:buNone/>
            </a:pPr>
            <a:r>
              <a:rPr lang="en-US" sz="1200" dirty="0"/>
              <a:t>Mention the population at risk for waterborne pathogens in your annual risk assessment and refer to the risk assessment in the Water Management Plan. This will indicate a well thought out and comprehensive Infection Prevention and Control Program. </a:t>
            </a:r>
          </a:p>
          <a:p>
            <a:pPr marL="0" lvl="0" indent="0" algn="l" rtl="0">
              <a:spcBef>
                <a:spcPts val="0"/>
              </a:spcBef>
              <a:spcAft>
                <a:spcPts val="0"/>
              </a:spcAft>
              <a:buSzPts val="1400"/>
              <a:buNone/>
            </a:pPr>
            <a:endParaRPr lang="en-US" sz="1200" dirty="0"/>
          </a:p>
          <a:p>
            <a:pPr marL="0" lvl="0" indent="0" algn="l" rtl="0">
              <a:spcBef>
                <a:spcPts val="0"/>
              </a:spcBef>
              <a:spcAft>
                <a:spcPts val="0"/>
              </a:spcAft>
              <a:buSzPts val="1400"/>
              <a:buNone/>
            </a:pPr>
            <a:r>
              <a:rPr lang="en-US" sz="1200" dirty="0"/>
              <a:t>Keep the written description and process flow diagram of the facility water systems up to date. A water management plan is not a one and done document.</a:t>
            </a:r>
          </a:p>
          <a:p>
            <a:pPr marL="0" lvl="0" indent="0" algn="l" rtl="0">
              <a:spcBef>
                <a:spcPts val="0"/>
              </a:spcBef>
              <a:spcAft>
                <a:spcPts val="0"/>
              </a:spcAft>
              <a:buSzPts val="1400"/>
              <a:buNone/>
            </a:pPr>
            <a:r>
              <a:rPr lang="en-US" sz="1200" dirty="0"/>
              <a:t>Establish the control measures and limits in the plan and maintain records of documentation. Indicate the actions necessary if the limits are not met or they are exceeded.</a:t>
            </a:r>
          </a:p>
          <a:p>
            <a:pPr marL="0" lvl="0" indent="0" algn="l" rtl="0">
              <a:spcBef>
                <a:spcPts val="0"/>
              </a:spcBef>
              <a:spcAft>
                <a:spcPts val="0"/>
              </a:spcAft>
              <a:buSzPts val="1400"/>
              <a:buNone/>
            </a:pPr>
            <a:r>
              <a:rPr lang="en-US" sz="1200" dirty="0"/>
              <a:t>As with any process, and a water management plan is a process, verify and validate that the process is meeting the intent. </a:t>
            </a:r>
          </a:p>
          <a:p>
            <a:pPr marL="0" lvl="0" indent="0" algn="l" rtl="0">
              <a:spcBef>
                <a:spcPts val="0"/>
              </a:spcBef>
              <a:spcAft>
                <a:spcPts val="0"/>
              </a:spcAft>
              <a:buClr>
                <a:schemeClr val="dk1"/>
              </a:buClr>
              <a:buSzPts val="1400"/>
              <a:buFont typeface="Arial"/>
              <a:buNone/>
            </a:pPr>
            <a:endParaRPr lang="en-US" sz="1200" dirty="0"/>
          </a:p>
          <a:p>
            <a:pPr marL="0" lvl="0" indent="0" algn="l" rtl="0">
              <a:lnSpc>
                <a:spcPct val="100000"/>
              </a:lnSpc>
              <a:spcBef>
                <a:spcPts val="0"/>
              </a:spcBef>
              <a:spcAft>
                <a:spcPts val="0"/>
              </a:spcAft>
              <a:buSzPts val="1400"/>
              <a:buNone/>
            </a:pPr>
            <a:r>
              <a:rPr lang="en-US" sz="1200" dirty="0"/>
              <a:t>While it is great to have perfect documentation, the information is not valuable unless it is shared with others. Having a perfect binder in a locked office will not meet the intent. Share the high-level aspects of the plan at appropriate meetings. Provide the why. For example: “We have decided to remove the indoor decorative water feature because we felt it was a risk we may not be able to adequately control for.” Sharing that type of information will indicate the emphasis on creating a safe environment.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Include consultants when communicating monitoring results, sharing water management meeting minutes, and when updating the water management plan. To provide the best guidance, consultants need complete information, both on the control measures, but also the clinical outcomes.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As previously mentioned, one case of healthcare onset legionella is considered an outbreak and must be reported to the health department. The health department can act as a resource. They would much rather provide guidance on the front end than they would like to manage a large outbreak investigation.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50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Risk mitigation measures are both proactive and reactive. They will depend on the facility systems and equipment. The control measures, as defined by the water management plan, must be implemented. Failure to do so may put residents, team members, and visitors at risk.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This table is an example of some, but certainly not all, of the possible risk mitigation measures, the limitations and/or possible failures associated with the mitigation measure, as well as the ways to ensure compliance.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Just like policies, the water management plan must be specific to each individual facility. A plan developed at the corporate level can be a starting point but is not precise enough for the specific facility risks.</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Establish the frequency and sample size for the risk mitigation measures.</a:t>
            </a:r>
            <a:r>
              <a:rPr lang="en-US" sz="1200" dirty="0">
                <a:solidFill>
                  <a:srgbClr val="7F7F7F"/>
                </a:solidFill>
              </a:rPr>
              <a:t> </a:t>
            </a:r>
            <a:r>
              <a:rPr lang="en-US" sz="1200" dirty="0"/>
              <a:t>Include the frequency and sample size in the preventive maintenance schedules and then stick to them.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The process flow diagram should include a list of all water containing equipment. Walk the building with the facilities team to ensure all fixtures and equipment are included. Missing a component could lead to a control failure and result in an outbreak.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As with most of what we do in healthcare, if it is not documented it was not done. To ensure documentation is adequate and accurate, perform quality checks or audits on the documentation.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Always follow the manufacturer’s instructions for use in operating and maintaining equipment. Failure to do so with water containing equipment can result in conditions that will support the growth and spread of waterborne pathogens.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If you contract with a third party to manage and/or maintain your water management plan and/or systems, do not assume that no news is good news. Ensure the third party is in compliance with all aspects of the contract. Request and maintain copies of service visits. Include the timelines for the contracted service activities on the facility preventive maintenance schedules so that they are not overlooked.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As mentioned earlier, the water management program is a team effort, so assign the responsibility for ensuring compliance with the mitigation measures to members of the water management team.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250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t>Water is a necessary component in healthcare, but it can also create great risk. You may recognize the OSHA Hierarchy of Controls we have referenced before. The water management plan is aimed at eliminating the risk, implementing engineering controls, and ensuring administrative controls.</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Using resources available from the CDC will support the development of the water management program. </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dirty="0"/>
              <a:t>To fully implement the program, the expectations and compliance measures must be clearly spelled out in the water management plan.</a:t>
            </a:r>
          </a:p>
          <a:p>
            <a:pPr marL="0" lvl="0" indent="0" algn="l" rtl="0">
              <a:lnSpc>
                <a:spcPct val="100000"/>
              </a:lnSpc>
              <a:spcBef>
                <a:spcPts val="0"/>
              </a:spcBef>
              <a:spcAft>
                <a:spcPts val="0"/>
              </a:spcAft>
              <a:buSzPts val="1400"/>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353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unusual and/or highly resistant gram-negative organism is identified, think water. Consider the following questions:  How is water used for resident care? Is the resident care provided close to a water source? It may help guide interventions to prevent additional cases. </a:t>
            </a:r>
          </a:p>
          <a:p>
            <a:endParaRPr lang="en-US" dirty="0"/>
          </a:p>
          <a:p>
            <a:r>
              <a:rPr lang="en-US" dirty="0"/>
              <a:t>Take a walk for safety. Walking with the facilities team will help to identify all potential sources of water to include in the water management plan. They are most familiar with the building infrastructure, and you are most familiar with how equipment and devices interface with water. Keep your eyes open for water related risk from splash/spray when on rounds. </a:t>
            </a:r>
          </a:p>
          <a:p>
            <a:endParaRPr lang="en-US" dirty="0"/>
          </a:p>
          <a:p>
            <a:r>
              <a:rPr lang="en-US" dirty="0"/>
              <a:t>The water management plan will not prevent harm if it is not implemented as designed. Verify and validate. Ensure quality controls are completed and documentation is complete.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2EC-BE05-492E-9183-CED8E349C8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471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9752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09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152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8" name="Shape 118"/>
          <p:cNvSpPr>
            <a:spLocks noGrp="1"/>
          </p:cNvSpPr>
          <p:nvPr>
            <p:ph type="body" sz="quarter" idx="1"/>
          </p:nvPr>
        </p:nvSpPr>
        <p:spPr>
          <a:prstGeom prst="rect">
            <a:avLst/>
          </a:prstGeom>
        </p:spPr>
        <p:txBody>
          <a:bodyPr/>
          <a:lstStyle/>
          <a:p>
            <a:r>
              <a:rPr lang="en-US" dirty="0"/>
              <a:t>Add – NEED TO BE REGISTERED TO Receive CE, if watching as part of a group recommend registering separately anyway so that you can receive credit</a:t>
            </a:r>
          </a:p>
          <a:p>
            <a:r>
              <a:rPr lang="en-US" dirty="0"/>
              <a:t>Deadline for Survey</a:t>
            </a:r>
          </a:p>
          <a:p>
            <a:r>
              <a:rPr lang="en-US" dirty="0"/>
              <a:t>Separate Slide in the beginning</a:t>
            </a:r>
            <a:endParaRPr dirty="0"/>
          </a:p>
        </p:txBody>
      </p:sp>
    </p:spTree>
    <p:extLst>
      <p:ext uri="{BB962C8B-B14F-4D97-AF65-F5344CB8AC3E}">
        <p14:creationId xmlns:p14="http://schemas.microsoft.com/office/powerpoint/2010/main" val="47389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F90FA-F96E-4AC9-87A2-020CC55996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66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F90FA-F96E-4AC9-87A2-020CC55996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5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A90CB-44A8-4934-901C-4A733AEE7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A90CB-44A8-4934-901C-4A733AEE7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17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A90CB-44A8-4934-901C-4A733AEE7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210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13.xml"/><Relationship Id="rId5" Type="http://schemas.openxmlformats.org/officeDocument/2006/relationships/image" Target="../media/image45.png"/><Relationship Id="rId4" Type="http://schemas.openxmlformats.org/officeDocument/2006/relationships/image" Target="../media/image36.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14.xml"/><Relationship Id="rId4" Type="http://schemas.openxmlformats.org/officeDocument/2006/relationships/image" Target="../media/image36.emf"/></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5.emf"/><Relationship Id="rId4" Type="http://schemas.openxmlformats.org/officeDocument/2006/relationships/oleObject" Target="../embeddings/oleObject10.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tags" Target="../tags/tag17.xml"/><Relationship Id="rId4" Type="http://schemas.openxmlformats.org/officeDocument/2006/relationships/image" Target="../media/image35.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18.xml"/><Relationship Id="rId4" Type="http://schemas.openxmlformats.org/officeDocument/2006/relationships/image" Target="../media/image35.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19.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5.emf"/><Relationship Id="rId4" Type="http://schemas.openxmlformats.org/officeDocument/2006/relationships/oleObject" Target="../embeddings/oleObject14.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22.xml"/><Relationship Id="rId4" Type="http://schemas.openxmlformats.org/officeDocument/2006/relationships/image" Target="../media/image35.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23.xml"/><Relationship Id="rId4" Type="http://schemas.openxmlformats.org/officeDocument/2006/relationships/image" Target="../media/image35.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tags" Target="../tags/tag24.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25.xml"/><Relationship Id="rId5" Type="http://schemas.openxmlformats.org/officeDocument/2006/relationships/image" Target="../media/image39.png"/><Relationship Id="rId4" Type="http://schemas.openxmlformats.org/officeDocument/2006/relationships/image" Target="../media/image35.emf"/></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30.xml"/><Relationship Id="rId7" Type="http://schemas.openxmlformats.org/officeDocument/2006/relationships/image" Target="../media/image3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6.emf"/><Relationship Id="rId5" Type="http://schemas.openxmlformats.org/officeDocument/2006/relationships/oleObject" Target="../embeddings/oleObject20.bin"/><Relationship Id="rId4"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6.xml"/><Relationship Id="rId1" Type="http://schemas.openxmlformats.org/officeDocument/2006/relationships/tags" Target="../tags/tag31.xml"/><Relationship Id="rId5" Type="http://schemas.openxmlformats.org/officeDocument/2006/relationships/image" Target="../media/image42.png"/><Relationship Id="rId4" Type="http://schemas.openxmlformats.org/officeDocument/2006/relationships/image" Target="../media/image41.emf"/></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6.xml"/><Relationship Id="rId1" Type="http://schemas.openxmlformats.org/officeDocument/2006/relationships/tags" Target="../tags/tag32.xml"/><Relationship Id="rId5" Type="http://schemas.openxmlformats.org/officeDocument/2006/relationships/image" Target="../media/image45.png"/><Relationship Id="rId4" Type="http://schemas.openxmlformats.org/officeDocument/2006/relationships/image" Target="../media/image41.emf"/></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6.xml"/><Relationship Id="rId1" Type="http://schemas.openxmlformats.org/officeDocument/2006/relationships/tags" Target="../tags/tag33.xml"/><Relationship Id="rId4" Type="http://schemas.openxmlformats.org/officeDocument/2006/relationships/image" Target="../media/image36.emf"/></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36.xml"/><Relationship Id="rId7" Type="http://schemas.openxmlformats.org/officeDocument/2006/relationships/image" Target="../media/image3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6.emf"/><Relationship Id="rId5" Type="http://schemas.openxmlformats.org/officeDocument/2006/relationships/oleObject" Target="../embeddings/oleObject24.bin"/><Relationship Id="rId4"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6.xml"/><Relationship Id="rId1" Type="http://schemas.openxmlformats.org/officeDocument/2006/relationships/tags" Target="../tags/tag37.xml"/><Relationship Id="rId5" Type="http://schemas.openxmlformats.org/officeDocument/2006/relationships/image" Target="../media/image39.png"/><Relationship Id="rId4" Type="http://schemas.openxmlformats.org/officeDocument/2006/relationships/image" Target="../media/image4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6.xml"/><Relationship Id="rId1" Type="http://schemas.openxmlformats.org/officeDocument/2006/relationships/tags" Target="../tags/tag38.xml"/><Relationship Id="rId5" Type="http://schemas.openxmlformats.org/officeDocument/2006/relationships/image" Target="../media/image45.png"/><Relationship Id="rId4" Type="http://schemas.openxmlformats.org/officeDocument/2006/relationships/image" Target="../media/image3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39.xml"/><Relationship Id="rId4" Type="http://schemas.openxmlformats.org/officeDocument/2006/relationships/image" Target="../media/image36.emf"/></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5.emf"/><Relationship Id="rId4" Type="http://schemas.openxmlformats.org/officeDocument/2006/relationships/oleObject" Target="../embeddings/oleObject28.bin"/></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tags" Target="../tags/tag42.xml"/><Relationship Id="rId4" Type="http://schemas.openxmlformats.org/officeDocument/2006/relationships/image" Target="../media/image35.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43.xml"/><Relationship Id="rId4" Type="http://schemas.openxmlformats.org/officeDocument/2006/relationships/image" Target="../media/image35.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44.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35.emf"/><Relationship Id="rId4" Type="http://schemas.openxmlformats.org/officeDocument/2006/relationships/oleObject" Target="../embeddings/oleObject32.bin"/></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tags" Target="../tags/tag47.xml"/><Relationship Id="rId4" Type="http://schemas.openxmlformats.org/officeDocument/2006/relationships/image" Target="../media/image35.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48.xml"/><Relationship Id="rId4" Type="http://schemas.openxmlformats.org/officeDocument/2006/relationships/image" Target="../media/image35.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49.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50.xml"/><Relationship Id="rId5" Type="http://schemas.openxmlformats.org/officeDocument/2006/relationships/image" Target="../media/image39.png"/><Relationship Id="rId4" Type="http://schemas.openxmlformats.org/officeDocument/2006/relationships/image" Target="../media/image35.emf"/></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twitter.com/TelligenQI" TargetMode="External"/><Relationship Id="rId12"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facebook.com/telligenqiconnect" TargetMode="External"/><Relationship Id="rId4" Type="http://schemas.openxmlformats.org/officeDocument/2006/relationships/hyperlink" Target="https://www.linkedin.com/company/telligen-qi-connect" TargetMode="External"/><Relationship Id="rId9"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svg"/><Relationship Id="rId3" Type="http://schemas.openxmlformats.org/officeDocument/2006/relationships/hyperlink" Target="https://www.linkedin.com/company/telligen-qi-connect" TargetMode="External"/><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hyperlink" Target="https://twitter.com/TelligenQI" TargetMode="External"/><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s://www.facebook.com/telligenqiconnect"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telligenqiconnect" TargetMode="External"/><Relationship Id="rId7" Type="http://schemas.openxmlformats.org/officeDocument/2006/relationships/image" Target="../media/image8.svg"/><Relationship Id="rId2" Type="http://schemas.openxmlformats.org/officeDocument/2006/relationships/hyperlink" Target="mailto:qiconnect@telligen.com" TargetMode="External"/><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https://twitter.com/TelligenQI" TargetMode="External"/><Relationship Id="rId10" Type="http://schemas.openxmlformats.org/officeDocument/2006/relationships/image" Target="../media/image11.png"/><Relationship Id="rId4" Type="http://schemas.openxmlformats.org/officeDocument/2006/relationships/hyperlink" Target="https://www.linkedin.com/company/telligen-qin-qio/" TargetMode="External"/><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4" Type="http://schemas.openxmlformats.org/officeDocument/2006/relationships/image" Target="../media/image34.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5.xml"/><Relationship Id="rId7" Type="http://schemas.openxmlformats.org/officeDocument/2006/relationships/image" Target="../media/image3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6.emf"/><Relationship Id="rId5" Type="http://schemas.openxmlformats.org/officeDocument/2006/relationships/oleObject" Target="../embeddings/oleObject2.bin"/><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6.xml"/><Relationship Id="rId5" Type="http://schemas.openxmlformats.org/officeDocument/2006/relationships/image" Target="../media/image42.png"/><Relationship Id="rId4" Type="http://schemas.openxmlformats.org/officeDocument/2006/relationships/image" Target="../media/image41.emf"/></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7.xml"/><Relationship Id="rId5" Type="http://schemas.openxmlformats.org/officeDocument/2006/relationships/image" Target="../media/image45.png"/><Relationship Id="rId4" Type="http://schemas.openxmlformats.org/officeDocument/2006/relationships/image" Target="../media/image41.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xml"/><Relationship Id="rId4" Type="http://schemas.openxmlformats.org/officeDocument/2006/relationships/image" Target="../media/image36.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11.xml"/><Relationship Id="rId7" Type="http://schemas.openxmlformats.org/officeDocument/2006/relationships/image" Target="../media/image3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6.emf"/><Relationship Id="rId5" Type="http://schemas.openxmlformats.org/officeDocument/2006/relationships/oleObject" Target="../embeddings/oleObject6.bin"/><Relationship Id="rId4"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image" Target="../media/image41.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30"/>
            <a:ext cx="10363200" cy="1470025"/>
          </a:xfrm>
          <a:prstGeom prst="rect">
            <a:avLst/>
          </a:prstGeom>
        </p:spPr>
        <p:txBody>
          <a:bodyPr/>
          <a:lstStyle>
            <a:lvl1pPr>
              <a:defRPr sz="2400">
                <a:latin typeface="Trajan Pro"/>
                <a:ea typeface="Trajan Pro"/>
                <a:cs typeface="Trajan Pro"/>
                <a:sym typeface="Trajan Pro"/>
              </a:defRPr>
            </a:lvl1pPr>
          </a:lstStyle>
          <a:p>
            <a:r>
              <a:rPr dirty="0"/>
              <a:t>Title Text</a:t>
            </a: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342900" algn="ctr">
              <a:buSzTx/>
              <a:buFontTx/>
              <a:buNone/>
              <a:defRPr>
                <a:solidFill>
                  <a:srgbClr val="888888"/>
                </a:solidFill>
              </a:defRPr>
            </a:lvl2pPr>
            <a:lvl3pPr marL="0" indent="685800" algn="ctr">
              <a:buSzTx/>
              <a:buFontTx/>
              <a:buNone/>
              <a:defRPr>
                <a:solidFill>
                  <a:srgbClr val="888888"/>
                </a:solidFill>
              </a:defRPr>
            </a:lvl3pPr>
            <a:lvl4pPr marL="0" indent="1028700" algn="ctr">
              <a:buSzTx/>
              <a:buFontTx/>
              <a:buNone/>
              <a:defRPr>
                <a:solidFill>
                  <a:srgbClr val="888888"/>
                </a:solidFill>
              </a:defRPr>
            </a:lvl4pPr>
            <a:lvl5pPr marL="0" indent="1371600" algn="ctr">
              <a:buSzTx/>
              <a:buFontTx/>
              <a:buNone/>
              <a:defRPr>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Rectangle 7"/>
          <p:cNvSpPr/>
          <p:nvPr/>
        </p:nvSpPr>
        <p:spPr>
          <a:xfrm>
            <a:off x="9144000" y="6019800"/>
            <a:ext cx="2540000" cy="838200"/>
          </a:xfrm>
          <a:prstGeom prst="rect">
            <a:avLst/>
          </a:prstGeom>
          <a:solidFill>
            <a:srgbClr val="FFFFFF"/>
          </a:solidFill>
          <a:ln w="12700">
            <a:miter lim="400000"/>
          </a:ln>
        </p:spPr>
        <p:txBody>
          <a:bodyPr lIns="34289" rIns="34289" anchor="ctr"/>
          <a:lstStyle/>
          <a:p>
            <a:pPr algn="ctr">
              <a:defRPr>
                <a:solidFill>
                  <a:srgbClr val="FFFFFF"/>
                </a:solidFill>
              </a:defRPr>
            </a:pPr>
            <a:endParaRPr sz="1350" dirty="0"/>
          </a:p>
        </p:txBody>
      </p:sp>
      <p:pic>
        <p:nvPicPr>
          <p:cNvPr id="15"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0496" y="457200"/>
            <a:ext cx="6851009" cy="1524004"/>
          </a:xfrm>
          <a:prstGeom prst="rect">
            <a:avLst/>
          </a:prstGeom>
          <a:ln w="12700">
            <a:miter lim="400000"/>
          </a:ln>
        </p:spPr>
      </p:pic>
      <p:sp>
        <p:nvSpPr>
          <p:cNvPr id="16" name="Slide Number"/>
          <p:cNvSpPr txBox="1">
            <a:spLocks noGrp="1"/>
          </p:cNvSpPr>
          <p:nvPr>
            <p:ph type="sldNum" sz="quarter" idx="2"/>
          </p:nvPr>
        </p:nvSpPr>
        <p:spPr>
          <a:xfrm>
            <a:off x="11570508" y="6438900"/>
            <a:ext cx="226983" cy="230832"/>
          </a:xfrm>
          <a:prstGeom prst="rect">
            <a:avLst/>
          </a:prstGeom>
        </p:spPr>
        <p:txBody>
          <a:bodyPr/>
          <a:lstStyle/>
          <a:p>
            <a:fld id="{86CB4B4D-7CA3-9044-876B-883B54F8677D}" type="slidenum">
              <a:t>‹#›</a:t>
            </a:fld>
            <a:endParaRPr dirty="0"/>
          </a:p>
        </p:txBody>
      </p:sp>
      <p:sp>
        <p:nvSpPr>
          <p:cNvPr id="2" name="Footer Placeholder 1">
            <a:extLst>
              <a:ext uri="{FF2B5EF4-FFF2-40B4-BE49-F238E27FC236}">
                <a16:creationId xmlns:a16="http://schemas.microsoft.com/office/drawing/2014/main" id="{DC21B83F-E718-4864-B21B-B474CECE4E64}"/>
              </a:ext>
            </a:extLst>
          </p:cNvPr>
          <p:cNvSpPr>
            <a:spLocks noGrp="1"/>
          </p:cNvSpPr>
          <p:nvPr>
            <p:ph type="ftr" sz="quarter" idx="10"/>
          </p:nvPr>
        </p:nvSpPr>
        <p:spPr/>
        <p:txBody>
          <a:bodyPr/>
          <a:lstStyle/>
          <a:p>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B3AF-569D-40D4-A731-9D0D2E74FE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A98942-792D-4231-9379-49AE954B236D}"/>
              </a:ext>
            </a:extLst>
          </p:cNvPr>
          <p:cNvSpPr>
            <a:spLocks noGrp="1"/>
          </p:cNvSpPr>
          <p:nvPr>
            <p:ph type="dt" sz="half" idx="10"/>
          </p:nvPr>
        </p:nvSpPr>
        <p:spPr/>
        <p:txBody>
          <a:bodyPr/>
          <a:lstStyle/>
          <a:p>
            <a:fld id="{C9F5477D-7FF4-4F21-806E-C5324D37A93C}" type="datetime1">
              <a:rPr lang="en-US" smtClean="0"/>
              <a:t>10/14/2022</a:t>
            </a:fld>
            <a:endParaRPr lang="en-US" dirty="0"/>
          </a:p>
        </p:txBody>
      </p:sp>
      <p:sp>
        <p:nvSpPr>
          <p:cNvPr id="4" name="Footer Placeholder 3">
            <a:extLst>
              <a:ext uri="{FF2B5EF4-FFF2-40B4-BE49-F238E27FC236}">
                <a16:creationId xmlns:a16="http://schemas.microsoft.com/office/drawing/2014/main" id="{D171C29D-FF43-4FFA-B40E-742F52D4C4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37B877-A994-414D-9442-81842AA5DBA8}"/>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29306255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557113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69640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939693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097134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91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29235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188331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306945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046900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166702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FDD6C-23F7-4F5A-812B-211C741BF50C}"/>
              </a:ext>
            </a:extLst>
          </p:cNvPr>
          <p:cNvSpPr>
            <a:spLocks noGrp="1"/>
          </p:cNvSpPr>
          <p:nvPr>
            <p:ph type="dt" sz="half" idx="10"/>
          </p:nvPr>
        </p:nvSpPr>
        <p:spPr/>
        <p:txBody>
          <a:bodyPr/>
          <a:lstStyle/>
          <a:p>
            <a:fld id="{881EA010-6D18-4955-A628-447F5EBFD4B6}" type="datetime1">
              <a:rPr lang="en-US" smtClean="0"/>
              <a:t>10/14/2022</a:t>
            </a:fld>
            <a:endParaRPr lang="en-US" dirty="0"/>
          </a:p>
        </p:txBody>
      </p:sp>
      <p:sp>
        <p:nvSpPr>
          <p:cNvPr id="3" name="Footer Placeholder 2">
            <a:extLst>
              <a:ext uri="{FF2B5EF4-FFF2-40B4-BE49-F238E27FC236}">
                <a16:creationId xmlns:a16="http://schemas.microsoft.com/office/drawing/2014/main" id="{E4CEC974-CA15-4B69-8633-1804DD58D1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E5072A-53BA-4763-B1A9-556A9937B3DA}"/>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4025164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142148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269851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31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35046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257454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670015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359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84616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53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Rectangle 12"/>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7"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19" name="Rectangle 18"/>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3"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4"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5"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07369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6681-7938-4856-9C59-73E2A1EE3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CCC8F-0695-476E-AA86-6A81DFB9D3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EEC304-A501-4A51-A165-4C2FD5F37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FECF7-27EB-41AD-A8B8-C9FFE4F7E1A1}"/>
              </a:ext>
            </a:extLst>
          </p:cNvPr>
          <p:cNvSpPr>
            <a:spLocks noGrp="1"/>
          </p:cNvSpPr>
          <p:nvPr>
            <p:ph type="dt" sz="half" idx="10"/>
          </p:nvPr>
        </p:nvSpPr>
        <p:spPr/>
        <p:txBody>
          <a:bodyPr/>
          <a:lstStyle/>
          <a:p>
            <a:fld id="{5ADAC095-8736-42CE-B2B6-864457F662A3}" type="datetime1">
              <a:rPr lang="en-US" smtClean="0"/>
              <a:t>10/14/2022</a:t>
            </a:fld>
            <a:endParaRPr lang="en-US" dirty="0"/>
          </a:p>
        </p:txBody>
      </p:sp>
      <p:sp>
        <p:nvSpPr>
          <p:cNvPr id="6" name="Footer Placeholder 5">
            <a:extLst>
              <a:ext uri="{FF2B5EF4-FFF2-40B4-BE49-F238E27FC236}">
                <a16:creationId xmlns:a16="http://schemas.microsoft.com/office/drawing/2014/main" id="{31F55DB4-81DA-42CA-9421-A26AC80093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0BAEDE-5404-4A4B-A7B6-F21C29BA9F2F}"/>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0959961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613788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31814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59647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57274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65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56229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71616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78616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974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13470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B1A3-846B-4359-8A53-71F35D372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F9567-F302-4989-8AE2-57095BDB2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8C41E2-B869-4ECC-A1F5-AAF9CA9D4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2D8FF-5CE3-412D-AA34-42CC489A790A}"/>
              </a:ext>
            </a:extLst>
          </p:cNvPr>
          <p:cNvSpPr>
            <a:spLocks noGrp="1"/>
          </p:cNvSpPr>
          <p:nvPr>
            <p:ph type="dt" sz="half" idx="10"/>
          </p:nvPr>
        </p:nvSpPr>
        <p:spPr/>
        <p:txBody>
          <a:bodyPr/>
          <a:lstStyle/>
          <a:p>
            <a:fld id="{1DB92B87-AE1C-4255-9230-5EC1CFD7F973}" type="datetime1">
              <a:rPr lang="en-US" smtClean="0"/>
              <a:t>10/14/2022</a:t>
            </a:fld>
            <a:endParaRPr lang="en-US" dirty="0"/>
          </a:p>
        </p:txBody>
      </p:sp>
      <p:sp>
        <p:nvSpPr>
          <p:cNvPr id="6" name="Footer Placeholder 5">
            <a:extLst>
              <a:ext uri="{FF2B5EF4-FFF2-40B4-BE49-F238E27FC236}">
                <a16:creationId xmlns:a16="http://schemas.microsoft.com/office/drawing/2014/main" id="{E843DDD9-24A2-4D0F-B7E7-E4F8298174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6B7AE7-A6F8-4CDB-859D-4A7B24E8C73C}"/>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42446120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7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850383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78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835126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4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40427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05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789305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049797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860902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EA17-8B62-4564-BAC7-606B9B53F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338B9-4E1A-407B-A585-9E8DD823A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7FDD8-103A-4686-AE44-9FBDDAF726D4}"/>
              </a:ext>
            </a:extLst>
          </p:cNvPr>
          <p:cNvSpPr>
            <a:spLocks noGrp="1"/>
          </p:cNvSpPr>
          <p:nvPr>
            <p:ph type="dt" sz="half" idx="10"/>
          </p:nvPr>
        </p:nvSpPr>
        <p:spPr/>
        <p:txBody>
          <a:bodyPr/>
          <a:lstStyle/>
          <a:p>
            <a:fld id="{0B791A7E-6E1C-48D9-9C06-FF1FA4484A67}" type="datetime1">
              <a:rPr lang="en-US" smtClean="0"/>
              <a:t>10/14/2022</a:t>
            </a:fld>
            <a:endParaRPr lang="en-US" dirty="0"/>
          </a:p>
        </p:txBody>
      </p:sp>
      <p:sp>
        <p:nvSpPr>
          <p:cNvPr id="5" name="Footer Placeholder 4">
            <a:extLst>
              <a:ext uri="{FF2B5EF4-FFF2-40B4-BE49-F238E27FC236}">
                <a16:creationId xmlns:a16="http://schemas.microsoft.com/office/drawing/2014/main" id="{8D3355B9-A82B-4F54-AEA6-F19A79FCCD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DD3E8-3AA8-4EAE-AD30-7513A27FBC8D}"/>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26542878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346000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80505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8139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64543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06037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227456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180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9"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3" name="Rectangle 2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4"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5"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8"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83270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48236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642574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631F9-F27F-4A8E-B160-FA9291274B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3A5C5-1944-4120-80A9-D7022A6913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7442C-3FA8-40AF-881F-973AE7F3712D}"/>
              </a:ext>
            </a:extLst>
          </p:cNvPr>
          <p:cNvSpPr>
            <a:spLocks noGrp="1"/>
          </p:cNvSpPr>
          <p:nvPr>
            <p:ph type="dt" sz="half" idx="10"/>
          </p:nvPr>
        </p:nvSpPr>
        <p:spPr/>
        <p:txBody>
          <a:bodyPr/>
          <a:lstStyle/>
          <a:p>
            <a:fld id="{2315D69A-0445-44B1-866C-E93EF1C50A40}" type="datetime1">
              <a:rPr lang="en-US" smtClean="0"/>
              <a:t>10/14/2022</a:t>
            </a:fld>
            <a:endParaRPr lang="en-US" dirty="0"/>
          </a:p>
        </p:txBody>
      </p:sp>
      <p:sp>
        <p:nvSpPr>
          <p:cNvPr id="5" name="Footer Placeholder 4">
            <a:extLst>
              <a:ext uri="{FF2B5EF4-FFF2-40B4-BE49-F238E27FC236}">
                <a16:creationId xmlns:a16="http://schemas.microsoft.com/office/drawing/2014/main" id="{6C3584BD-364F-4844-9FD0-40901BE876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5214D9-C358-4611-A998-F992E4B8D0FC}"/>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22127790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6220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47135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208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19166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661857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046908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68046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25465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18113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3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DD42-9F41-4806-B2BB-90E152B41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4762A-BE3A-4614-9ABD-338A4BC6D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205E02-5396-480F-8ABB-A393E8271984}"/>
              </a:ext>
            </a:extLst>
          </p:cNvPr>
          <p:cNvSpPr>
            <a:spLocks noGrp="1"/>
          </p:cNvSpPr>
          <p:nvPr>
            <p:ph type="dt" sz="half" idx="10"/>
          </p:nvPr>
        </p:nvSpPr>
        <p:spPr/>
        <p:txBody>
          <a:bodyPr/>
          <a:lstStyle/>
          <a:p>
            <a:fld id="{4DA7E34C-FE7A-42C2-80CD-257D90946A08}" type="datetime1">
              <a:rPr lang="en-US" smtClean="0"/>
              <a:t>10/14/2022</a:t>
            </a:fld>
            <a:endParaRPr lang="en-US" dirty="0"/>
          </a:p>
        </p:txBody>
      </p:sp>
      <p:sp>
        <p:nvSpPr>
          <p:cNvPr id="5" name="Footer Placeholder 4">
            <a:extLst>
              <a:ext uri="{FF2B5EF4-FFF2-40B4-BE49-F238E27FC236}">
                <a16:creationId xmlns:a16="http://schemas.microsoft.com/office/drawing/2014/main" id="{621E1DBB-1674-4338-954C-94CDE013F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2B4B75-83E2-4322-AA58-4C672305A57E}"/>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40084100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593774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41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247038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91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293969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41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9658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93143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812905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65872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8AD5-F406-4D78-82A8-31FD4BD7C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6B9A4-0C41-4FAD-BB57-5329074A1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7AE3D-13B0-4C23-9E0F-C8FFC26DB215}"/>
              </a:ext>
            </a:extLst>
          </p:cNvPr>
          <p:cNvSpPr>
            <a:spLocks noGrp="1"/>
          </p:cNvSpPr>
          <p:nvPr>
            <p:ph type="dt" sz="half" idx="10"/>
          </p:nvPr>
        </p:nvSpPr>
        <p:spPr/>
        <p:txBody>
          <a:bodyPr/>
          <a:lstStyle/>
          <a:p>
            <a:fld id="{263F40AD-8FF7-488B-8E11-6CDAE3E8204A}" type="datetime1">
              <a:rPr lang="en-US" smtClean="0"/>
              <a:t>10/14/2022</a:t>
            </a:fld>
            <a:endParaRPr lang="en-US" dirty="0"/>
          </a:p>
        </p:txBody>
      </p:sp>
      <p:sp>
        <p:nvSpPr>
          <p:cNvPr id="5" name="Footer Placeholder 4">
            <a:extLst>
              <a:ext uri="{FF2B5EF4-FFF2-40B4-BE49-F238E27FC236}">
                <a16:creationId xmlns:a16="http://schemas.microsoft.com/office/drawing/2014/main" id="{94C6477A-1C06-476C-B88A-18D0472BE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22D138-084A-4795-B4F1-86ED55FFA59C}"/>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9322100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37900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04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63853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1651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93460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374546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80186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1515200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2173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72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0052-CE31-4C79-9A34-ADDD8E7D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9768E-FFE5-45EE-B12C-773527497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E6CAF-A41F-4D17-AF2B-F22E1369A543}"/>
              </a:ext>
            </a:extLst>
          </p:cNvPr>
          <p:cNvSpPr>
            <a:spLocks noGrp="1"/>
          </p:cNvSpPr>
          <p:nvPr>
            <p:ph type="dt" sz="half" idx="10"/>
          </p:nvPr>
        </p:nvSpPr>
        <p:spPr/>
        <p:txBody>
          <a:bodyPr/>
          <a:lstStyle/>
          <a:p>
            <a:fld id="{EE5D592F-013B-4794-909E-721AFFCD54BF}" type="datetime1">
              <a:rPr lang="en-US" smtClean="0"/>
              <a:t>10/14/2022</a:t>
            </a:fld>
            <a:endParaRPr lang="en-US" dirty="0"/>
          </a:p>
        </p:txBody>
      </p:sp>
      <p:sp>
        <p:nvSpPr>
          <p:cNvPr id="5" name="Footer Placeholder 4">
            <a:extLst>
              <a:ext uri="{FF2B5EF4-FFF2-40B4-BE49-F238E27FC236}">
                <a16:creationId xmlns:a16="http://schemas.microsoft.com/office/drawing/2014/main" id="{19FDEDB4-92AD-4046-A0B7-80F6FC989A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A61E45-8BA2-4E79-9474-1DB0577D08A1}"/>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51619556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1980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3778344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276813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96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088319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72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30"/>
            <a:ext cx="10363200" cy="1470025"/>
          </a:xfrm>
          <a:prstGeom prst="rect">
            <a:avLst/>
          </a:prstGeom>
        </p:spPr>
        <p:txBody>
          <a:bodyPr/>
          <a:lstStyle>
            <a:lvl1pPr>
              <a:defRPr sz="2400">
                <a:latin typeface="Trajan Pro"/>
                <a:ea typeface="Trajan Pro"/>
                <a:cs typeface="Trajan Pro"/>
                <a:sym typeface="Trajan Pro"/>
              </a:defRPr>
            </a:lvl1pPr>
          </a:lstStyle>
          <a:p>
            <a:r>
              <a:rPr dirty="0"/>
              <a:t>Title Text</a:t>
            </a: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342900" algn="ctr">
              <a:buSzTx/>
              <a:buFontTx/>
              <a:buNone/>
              <a:defRPr>
                <a:solidFill>
                  <a:srgbClr val="888888"/>
                </a:solidFill>
              </a:defRPr>
            </a:lvl2pPr>
            <a:lvl3pPr marL="0" indent="685800" algn="ctr">
              <a:buSzTx/>
              <a:buFontTx/>
              <a:buNone/>
              <a:defRPr>
                <a:solidFill>
                  <a:srgbClr val="888888"/>
                </a:solidFill>
              </a:defRPr>
            </a:lvl3pPr>
            <a:lvl4pPr marL="0" indent="1028700" algn="ctr">
              <a:buSzTx/>
              <a:buFontTx/>
              <a:buNone/>
              <a:defRPr>
                <a:solidFill>
                  <a:srgbClr val="888888"/>
                </a:solidFill>
              </a:defRPr>
            </a:lvl4pPr>
            <a:lvl5pPr marL="0" indent="1371600" algn="ctr">
              <a:buSzTx/>
              <a:buFontTx/>
              <a:buNone/>
              <a:defRPr>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Rectangle 7"/>
          <p:cNvSpPr/>
          <p:nvPr/>
        </p:nvSpPr>
        <p:spPr>
          <a:xfrm>
            <a:off x="9144000" y="6019800"/>
            <a:ext cx="2540000" cy="838200"/>
          </a:xfrm>
          <a:prstGeom prst="rect">
            <a:avLst/>
          </a:prstGeom>
          <a:solidFill>
            <a:srgbClr val="FFFFFF"/>
          </a:solidFill>
          <a:ln w="12700">
            <a:miter lim="400000"/>
          </a:ln>
        </p:spPr>
        <p:txBody>
          <a:bodyPr lIns="34289" rIns="34289" anchor="ctr"/>
          <a:lstStyle/>
          <a:p>
            <a:pPr algn="ctr">
              <a:defRPr>
                <a:solidFill>
                  <a:srgbClr val="FFFFFF"/>
                </a:solidFill>
              </a:defRPr>
            </a:pPr>
            <a:endParaRPr sz="1350" dirty="0"/>
          </a:p>
        </p:txBody>
      </p:sp>
      <p:pic>
        <p:nvPicPr>
          <p:cNvPr id="15" name="Picture 9" descr="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496" y="457200"/>
            <a:ext cx="6851009" cy="1524004"/>
          </a:xfrm>
          <a:prstGeom prst="rect">
            <a:avLst/>
          </a:prstGeom>
          <a:ln w="12700">
            <a:miter lim="400000"/>
          </a:ln>
        </p:spPr>
      </p:pic>
      <p:sp>
        <p:nvSpPr>
          <p:cNvPr id="16" name="Slide Number"/>
          <p:cNvSpPr txBox="1">
            <a:spLocks noGrp="1"/>
          </p:cNvSpPr>
          <p:nvPr>
            <p:ph type="sldNum" sz="quarter" idx="2"/>
          </p:nvPr>
        </p:nvSpPr>
        <p:spPr>
          <a:xfrm>
            <a:off x="11570508" y="6438900"/>
            <a:ext cx="226983" cy="230832"/>
          </a:xfrm>
          <a:prstGeom prst="rect">
            <a:avLst/>
          </a:prstGeom>
        </p:spPr>
        <p:txBody>
          <a:bodyPr/>
          <a:lstStyle/>
          <a:p>
            <a:fld id="{86CB4B4D-7CA3-9044-876B-883B54F8677D}" type="slidenum">
              <a:t>‹#›</a:t>
            </a:fld>
            <a:endParaRPr dirty="0"/>
          </a:p>
        </p:txBody>
      </p:sp>
      <p:sp>
        <p:nvSpPr>
          <p:cNvPr id="2" name="Footer Placeholder 1">
            <a:extLst>
              <a:ext uri="{FF2B5EF4-FFF2-40B4-BE49-F238E27FC236}">
                <a16:creationId xmlns:a16="http://schemas.microsoft.com/office/drawing/2014/main" id="{DC21B83F-E718-4864-B21B-B474CECE4E64}"/>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04635610"/>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1458-DB89-4401-BC85-348F6DA672B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FF37E6-2156-4460-A7C6-B2F1EA645C06}"/>
              </a:ext>
            </a:extLst>
          </p:cNvPr>
          <p:cNvSpPr>
            <a:spLocks noGrp="1"/>
          </p:cNvSpPr>
          <p:nvPr>
            <p:ph type="sldNum" sz="quarter" idx="10"/>
          </p:nvPr>
        </p:nvSpPr>
        <p:spPr>
          <a:xfrm>
            <a:off x="11621308" y="6423500"/>
            <a:ext cx="226983" cy="230832"/>
          </a:xfrm>
        </p:spPr>
        <p:txBody>
          <a:bodyPr/>
          <a:lstStyle/>
          <a:p>
            <a:fld id="{86CB4B4D-7CA3-9044-876B-883B54F8677D}" type="slidenum">
              <a:rPr lang="en-US" smtClean="0"/>
              <a:t>‹#›</a:t>
            </a:fld>
            <a:endParaRPr lang="en-US" dirty="0"/>
          </a:p>
        </p:txBody>
      </p:sp>
      <p:sp>
        <p:nvSpPr>
          <p:cNvPr id="5" name="Content Placeholder 4">
            <a:extLst>
              <a:ext uri="{FF2B5EF4-FFF2-40B4-BE49-F238E27FC236}">
                <a16:creationId xmlns:a16="http://schemas.microsoft.com/office/drawing/2014/main" id="{1AF19AB1-246C-49CB-B5B0-06B4D5B72FE1}"/>
              </a:ext>
            </a:extLst>
          </p:cNvPr>
          <p:cNvSpPr>
            <a:spLocks noGrp="1"/>
          </p:cNvSpPr>
          <p:nvPr>
            <p:ph sz="quarter" idx="11"/>
          </p:nvPr>
        </p:nvSpPr>
        <p:spPr>
          <a:xfrm>
            <a:off x="4572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3161E0E8-71C5-4E1A-89D1-77FCDDF3513B}"/>
              </a:ext>
            </a:extLst>
          </p:cNvPr>
          <p:cNvSpPr>
            <a:spLocks noGrp="1"/>
          </p:cNvSpPr>
          <p:nvPr>
            <p:ph sz="quarter" idx="12"/>
          </p:nvPr>
        </p:nvSpPr>
        <p:spPr>
          <a:xfrm>
            <a:off x="62484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5446"/>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xfrm>
            <a:off x="11582400" y="6432209"/>
            <a:ext cx="226983" cy="230832"/>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34435C57-4BA8-447C-AC13-BD31671D85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0896394"/>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7" y="6166096"/>
            <a:ext cx="2117236" cy="463304"/>
          </a:xfrm>
          <a:prstGeom prst="rect">
            <a:avLst/>
          </a:prstGeom>
          <a:ln w="12700">
            <a:miter lim="400000"/>
          </a:ln>
        </p:spPr>
      </p:pic>
      <p:sp>
        <p:nvSpPr>
          <p:cNvPr id="81" name="Title Text"/>
          <p:cNvSpPr txBox="1">
            <a:spLocks noGrp="1"/>
          </p:cNvSpPr>
          <p:nvPr>
            <p:ph type="title"/>
          </p:nvPr>
        </p:nvSpPr>
        <p:spPr>
          <a:xfrm>
            <a:off x="609600" y="273050"/>
            <a:ext cx="4011085" cy="1162050"/>
          </a:xfrm>
          <a:prstGeom prst="rect">
            <a:avLst/>
          </a:prstGeom>
        </p:spPr>
        <p:txBody>
          <a:bodyPr anchor="b"/>
          <a:lstStyle>
            <a:lvl1pPr algn="l">
              <a:defRPr sz="1500">
                <a:solidFill>
                  <a:srgbClr val="1F497D"/>
                </a:solidFill>
              </a:defRPr>
            </a:lvl1pPr>
          </a:lstStyle>
          <a:p>
            <a:r>
              <a:t>Title Text</a:t>
            </a:r>
          </a:p>
        </p:txBody>
      </p:sp>
      <p:sp>
        <p:nvSpPr>
          <p:cNvPr id="82" name="Body Level One…"/>
          <p:cNvSpPr txBox="1">
            <a:spLocks noGrp="1"/>
          </p:cNvSpPr>
          <p:nvPr>
            <p:ph type="body" idx="1"/>
          </p:nvPr>
        </p:nvSpPr>
        <p:spPr>
          <a:xfrm>
            <a:off x="4766733" y="273055"/>
            <a:ext cx="6815667" cy="5853113"/>
          </a:xfrm>
          <a:prstGeom prst="rect">
            <a:avLst/>
          </a:prstGeom>
        </p:spPr>
        <p:txBody>
          <a:bodyPr/>
          <a:lstStyle>
            <a:lvl1pPr>
              <a:spcBef>
                <a:spcPts val="525"/>
              </a:spcBef>
              <a:defRPr sz="2400"/>
            </a:lvl1pPr>
            <a:lvl2pPr marL="587828" indent="-244928">
              <a:spcBef>
                <a:spcPts val="525"/>
              </a:spcBef>
              <a:defRPr sz="2400"/>
            </a:lvl2pPr>
            <a:lvl3pPr marL="914400" indent="-228600">
              <a:spcBef>
                <a:spcPts val="525"/>
              </a:spcBef>
              <a:defRPr sz="2400"/>
            </a:lvl3pPr>
            <a:lvl4pPr marL="1303020" indent="-274320">
              <a:spcBef>
                <a:spcPts val="525"/>
              </a:spcBef>
              <a:defRPr sz="2400"/>
            </a:lvl4pPr>
            <a:lvl5pPr marL="1645920" indent="-274320">
              <a:spcBef>
                <a:spcPts val="525"/>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13"/>
          </p:nvPr>
        </p:nvSpPr>
        <p:spPr>
          <a:xfrm>
            <a:off x="609602" y="1435103"/>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4" name="Slide Number"/>
          <p:cNvSpPr txBox="1">
            <a:spLocks noGrp="1"/>
          </p:cNvSpPr>
          <p:nvPr>
            <p:ph type="sldNum" sz="quarter" idx="2"/>
          </p:nvPr>
        </p:nvSpPr>
        <p:spPr>
          <a:xfrm>
            <a:off x="11480803" y="6398568"/>
            <a:ext cx="226983" cy="230832"/>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1477035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2BFE-1F74-4D7D-ABC8-4612E5E8A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00272-2CBA-40E4-B63E-2010D683A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9ECBB-3401-47E0-9BDC-C4F3A48FD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E9D0D-19DC-4EB8-AF9B-09964DA45522}"/>
              </a:ext>
            </a:extLst>
          </p:cNvPr>
          <p:cNvSpPr>
            <a:spLocks noGrp="1"/>
          </p:cNvSpPr>
          <p:nvPr>
            <p:ph type="dt" sz="half" idx="10"/>
          </p:nvPr>
        </p:nvSpPr>
        <p:spPr/>
        <p:txBody>
          <a:bodyPr/>
          <a:lstStyle/>
          <a:p>
            <a:fld id="{ED4061B8-6649-4874-B389-2F343FA08CC6}" type="datetime1">
              <a:rPr lang="en-US" smtClean="0"/>
              <a:t>10/14/2022</a:t>
            </a:fld>
            <a:endParaRPr lang="en-US" dirty="0"/>
          </a:p>
        </p:txBody>
      </p:sp>
      <p:sp>
        <p:nvSpPr>
          <p:cNvPr id="6" name="Footer Placeholder 5">
            <a:extLst>
              <a:ext uri="{FF2B5EF4-FFF2-40B4-BE49-F238E27FC236}">
                <a16:creationId xmlns:a16="http://schemas.microsoft.com/office/drawing/2014/main" id="{6CE1FC16-B9C2-403B-B2E3-16430B586D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9B036D-E8D3-4113-A515-70B659DED588}"/>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4239680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BF2D7-C1FC-A198-007F-DDED13381631}"/>
              </a:ext>
            </a:extLst>
          </p:cNvPr>
          <p:cNvSpPr>
            <a:spLocks noGrp="1"/>
          </p:cNvSpPr>
          <p:nvPr>
            <p:ph type="dt" sz="half" idx="10"/>
          </p:nvPr>
        </p:nvSpPr>
        <p:spPr/>
        <p:txBody>
          <a:bodyPr/>
          <a:lstStyle/>
          <a:p>
            <a:fld id="{58BE8F8F-F501-4283-9932-87DF9DFD8617}" type="datetimeFigureOut">
              <a:rPr lang="en-US" smtClean="0"/>
              <a:t>10/14/2022</a:t>
            </a:fld>
            <a:endParaRPr lang="en-US" dirty="0"/>
          </a:p>
        </p:txBody>
      </p:sp>
      <p:sp>
        <p:nvSpPr>
          <p:cNvPr id="3" name="Footer Placeholder 2">
            <a:extLst>
              <a:ext uri="{FF2B5EF4-FFF2-40B4-BE49-F238E27FC236}">
                <a16:creationId xmlns:a16="http://schemas.microsoft.com/office/drawing/2014/main" id="{6DA12D45-38F0-6A27-955F-AC4DC75EEA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AB0B1B-62DE-E785-5CFE-ADBAA4971689}"/>
              </a:ext>
            </a:extLst>
          </p:cNvPr>
          <p:cNvSpPr>
            <a:spLocks noGrp="1"/>
          </p:cNvSpPr>
          <p:nvPr>
            <p:ph type="sldNum" sz="quarter" idx="12"/>
          </p:nvPr>
        </p:nvSpPr>
        <p:spPr/>
        <p:txBody>
          <a:bodyPr/>
          <a:lstStyle/>
          <a:p>
            <a:fld id="{E67D0B7D-AF04-4682-9D3E-E1386E8766C7}" type="slidenum">
              <a:rPr lang="en-US" smtClean="0"/>
              <a:t>‹#›</a:t>
            </a:fld>
            <a:endParaRPr lang="en-US" dirty="0"/>
          </a:p>
        </p:txBody>
      </p:sp>
    </p:spTree>
    <p:extLst>
      <p:ext uri="{BB962C8B-B14F-4D97-AF65-F5344CB8AC3E}">
        <p14:creationId xmlns:p14="http://schemas.microsoft.com/office/powerpoint/2010/main" val="30517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1458-DB89-4401-BC85-348F6DA672B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FF37E6-2156-4460-A7C6-B2F1EA645C06}"/>
              </a:ext>
            </a:extLst>
          </p:cNvPr>
          <p:cNvSpPr>
            <a:spLocks noGrp="1"/>
          </p:cNvSpPr>
          <p:nvPr>
            <p:ph type="sldNum" sz="quarter" idx="10"/>
          </p:nvPr>
        </p:nvSpPr>
        <p:spPr>
          <a:xfrm>
            <a:off x="11621308" y="6423500"/>
            <a:ext cx="226983" cy="230832"/>
          </a:xfrm>
        </p:spPr>
        <p:txBody>
          <a:bodyPr/>
          <a:lstStyle/>
          <a:p>
            <a:fld id="{86CB4B4D-7CA3-9044-876B-883B54F8677D}" type="slidenum">
              <a:rPr lang="en-US" smtClean="0"/>
              <a:t>‹#›</a:t>
            </a:fld>
            <a:endParaRPr lang="en-US" dirty="0"/>
          </a:p>
        </p:txBody>
      </p:sp>
      <p:sp>
        <p:nvSpPr>
          <p:cNvPr id="5" name="Content Placeholder 4">
            <a:extLst>
              <a:ext uri="{FF2B5EF4-FFF2-40B4-BE49-F238E27FC236}">
                <a16:creationId xmlns:a16="http://schemas.microsoft.com/office/drawing/2014/main" id="{1AF19AB1-246C-49CB-B5B0-06B4D5B72FE1}"/>
              </a:ext>
            </a:extLst>
          </p:cNvPr>
          <p:cNvSpPr>
            <a:spLocks noGrp="1"/>
          </p:cNvSpPr>
          <p:nvPr>
            <p:ph sz="quarter" idx="11"/>
          </p:nvPr>
        </p:nvSpPr>
        <p:spPr>
          <a:xfrm>
            <a:off x="4572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3161E0E8-71C5-4E1A-89D1-77FCDDF3513B}"/>
              </a:ext>
            </a:extLst>
          </p:cNvPr>
          <p:cNvSpPr>
            <a:spLocks noGrp="1"/>
          </p:cNvSpPr>
          <p:nvPr>
            <p:ph sz="quarter" idx="12"/>
          </p:nvPr>
        </p:nvSpPr>
        <p:spPr>
          <a:xfrm>
            <a:off x="62484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6834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9585-81AB-4188-A2D3-1AAC78B3B2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89873-3AC2-49AD-9041-5C35E431D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0E0381-753A-4258-821B-0A811F5DF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5CAF3-EEFE-488E-995F-1E16DC4DE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6AD0D-EE0F-47A3-A2AB-00A5D17CD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57CA69-81FB-4CCB-BDC7-D03241189DC3}"/>
              </a:ext>
            </a:extLst>
          </p:cNvPr>
          <p:cNvSpPr>
            <a:spLocks noGrp="1"/>
          </p:cNvSpPr>
          <p:nvPr>
            <p:ph type="dt" sz="half" idx="10"/>
          </p:nvPr>
        </p:nvSpPr>
        <p:spPr/>
        <p:txBody>
          <a:bodyPr/>
          <a:lstStyle/>
          <a:p>
            <a:fld id="{BE6ED1C7-0CA7-4B90-B496-FAA50316005E}" type="datetime1">
              <a:rPr lang="en-US" smtClean="0"/>
              <a:t>10/14/2022</a:t>
            </a:fld>
            <a:endParaRPr lang="en-US" dirty="0"/>
          </a:p>
        </p:txBody>
      </p:sp>
      <p:sp>
        <p:nvSpPr>
          <p:cNvPr id="8" name="Footer Placeholder 7">
            <a:extLst>
              <a:ext uri="{FF2B5EF4-FFF2-40B4-BE49-F238E27FC236}">
                <a16:creationId xmlns:a16="http://schemas.microsoft.com/office/drawing/2014/main" id="{49E1AE66-7E7B-4AC9-BD8B-F2D0D590F7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40759D-2814-4995-852A-C0C7024B4448}"/>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3043512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71A2-FF5B-47B7-B59F-F7D96EBAE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5B0AA-3A81-401E-B14B-2C3B1D648B6A}"/>
              </a:ext>
            </a:extLst>
          </p:cNvPr>
          <p:cNvSpPr>
            <a:spLocks noGrp="1"/>
          </p:cNvSpPr>
          <p:nvPr>
            <p:ph type="dt" sz="half" idx="10"/>
          </p:nvPr>
        </p:nvSpPr>
        <p:spPr/>
        <p:txBody>
          <a:bodyPr/>
          <a:lstStyle/>
          <a:p>
            <a:fld id="{38F6B5E3-06E9-4A2C-89C7-BE8B760ECF62}" type="datetime1">
              <a:rPr lang="en-US" smtClean="0"/>
              <a:t>10/14/2022</a:t>
            </a:fld>
            <a:endParaRPr lang="en-US" dirty="0"/>
          </a:p>
        </p:txBody>
      </p:sp>
      <p:sp>
        <p:nvSpPr>
          <p:cNvPr id="4" name="Footer Placeholder 3">
            <a:extLst>
              <a:ext uri="{FF2B5EF4-FFF2-40B4-BE49-F238E27FC236}">
                <a16:creationId xmlns:a16="http://schemas.microsoft.com/office/drawing/2014/main" id="{F232D36C-BA55-43D7-A184-A424BFB4F2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A0E68D-9A81-4549-B3B1-0025C697B22F}"/>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4259085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675B4-3A4B-4175-BA8B-0D921FF66A8C}"/>
              </a:ext>
            </a:extLst>
          </p:cNvPr>
          <p:cNvSpPr>
            <a:spLocks noGrp="1"/>
          </p:cNvSpPr>
          <p:nvPr>
            <p:ph type="dt" sz="half" idx="10"/>
          </p:nvPr>
        </p:nvSpPr>
        <p:spPr/>
        <p:txBody>
          <a:bodyPr/>
          <a:lstStyle/>
          <a:p>
            <a:fld id="{5864D84E-530A-467B-BD18-170F3E854592}" type="datetime1">
              <a:rPr lang="en-US" smtClean="0"/>
              <a:t>10/14/2022</a:t>
            </a:fld>
            <a:endParaRPr lang="en-US" dirty="0"/>
          </a:p>
        </p:txBody>
      </p:sp>
      <p:sp>
        <p:nvSpPr>
          <p:cNvPr id="3" name="Footer Placeholder 2">
            <a:extLst>
              <a:ext uri="{FF2B5EF4-FFF2-40B4-BE49-F238E27FC236}">
                <a16:creationId xmlns:a16="http://schemas.microsoft.com/office/drawing/2014/main" id="{F383D984-9062-4D4C-A5DE-543F8982A0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949432-2E63-40C0-8B43-A2CB18937761}"/>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861282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0C96-FBE7-45C9-A546-4ECD7B621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94A03-2E36-4366-B72F-4B3252F45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B1A41-B2AC-4963-B806-091A7AEF4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64B30-49BE-4463-81AA-263E23276CE4}"/>
              </a:ext>
            </a:extLst>
          </p:cNvPr>
          <p:cNvSpPr>
            <a:spLocks noGrp="1"/>
          </p:cNvSpPr>
          <p:nvPr>
            <p:ph type="dt" sz="half" idx="10"/>
          </p:nvPr>
        </p:nvSpPr>
        <p:spPr/>
        <p:txBody>
          <a:bodyPr/>
          <a:lstStyle/>
          <a:p>
            <a:fld id="{196E6D9D-B99D-4057-BF48-BA3ED1F34A44}" type="datetime1">
              <a:rPr lang="en-US" smtClean="0"/>
              <a:t>10/14/2022</a:t>
            </a:fld>
            <a:endParaRPr lang="en-US" dirty="0"/>
          </a:p>
        </p:txBody>
      </p:sp>
      <p:sp>
        <p:nvSpPr>
          <p:cNvPr id="6" name="Footer Placeholder 5">
            <a:extLst>
              <a:ext uri="{FF2B5EF4-FFF2-40B4-BE49-F238E27FC236}">
                <a16:creationId xmlns:a16="http://schemas.microsoft.com/office/drawing/2014/main" id="{BC0ECEA0-989F-4B36-AD9D-83B4A89745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ABC6DE-D5D0-45AB-8E6C-A88346D096CF}"/>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239113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2B17-63FC-43A8-8473-11ADB06BE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4F331-577F-4D32-B689-73CFBB207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710563-4387-412C-A0B4-3BC4E10CA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C968C-F4D3-4627-AD77-E22100C61146}"/>
              </a:ext>
            </a:extLst>
          </p:cNvPr>
          <p:cNvSpPr>
            <a:spLocks noGrp="1"/>
          </p:cNvSpPr>
          <p:nvPr>
            <p:ph type="dt" sz="half" idx="10"/>
          </p:nvPr>
        </p:nvSpPr>
        <p:spPr/>
        <p:txBody>
          <a:bodyPr/>
          <a:lstStyle/>
          <a:p>
            <a:fld id="{DFDA8160-C54D-4D7D-9D08-C65C806B205D}" type="datetime1">
              <a:rPr lang="en-US" smtClean="0"/>
              <a:t>10/14/2022</a:t>
            </a:fld>
            <a:endParaRPr lang="en-US" dirty="0"/>
          </a:p>
        </p:txBody>
      </p:sp>
      <p:sp>
        <p:nvSpPr>
          <p:cNvPr id="6" name="Footer Placeholder 5">
            <a:extLst>
              <a:ext uri="{FF2B5EF4-FFF2-40B4-BE49-F238E27FC236}">
                <a16:creationId xmlns:a16="http://schemas.microsoft.com/office/drawing/2014/main" id="{CCE78F4D-2E75-4E3F-A77F-9FAEE7FDD3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5173D0-1E21-430E-BDAA-EDD5FB7AFC8B}"/>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2283112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F9D8-84EC-4D4E-917C-EB33E44FC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25625-2FAD-4EE7-8A39-543250CBF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8080E-F0A4-415A-BAD7-BDB03E596C83}"/>
              </a:ext>
            </a:extLst>
          </p:cNvPr>
          <p:cNvSpPr>
            <a:spLocks noGrp="1"/>
          </p:cNvSpPr>
          <p:nvPr>
            <p:ph type="dt" sz="half" idx="10"/>
          </p:nvPr>
        </p:nvSpPr>
        <p:spPr/>
        <p:txBody>
          <a:bodyPr/>
          <a:lstStyle/>
          <a:p>
            <a:fld id="{B9CE1573-F708-4DB1-8216-91AED8D576C4}" type="datetime1">
              <a:rPr lang="en-US" smtClean="0"/>
              <a:t>10/14/2022</a:t>
            </a:fld>
            <a:endParaRPr lang="en-US" dirty="0"/>
          </a:p>
        </p:txBody>
      </p:sp>
      <p:sp>
        <p:nvSpPr>
          <p:cNvPr id="5" name="Footer Placeholder 4">
            <a:extLst>
              <a:ext uri="{FF2B5EF4-FFF2-40B4-BE49-F238E27FC236}">
                <a16:creationId xmlns:a16="http://schemas.microsoft.com/office/drawing/2014/main" id="{0B2C3022-DB47-46D1-854C-CF956226CB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6A3E77-C050-49E0-90C3-9A315E33AFDC}"/>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1080424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F69D5-3BB2-4E85-970A-A13B2887C6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F01AC-EB18-4609-A67B-C4EB35D93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2BC08-C4B6-45C8-A6DF-66E8061C3F29}"/>
              </a:ext>
            </a:extLst>
          </p:cNvPr>
          <p:cNvSpPr>
            <a:spLocks noGrp="1"/>
          </p:cNvSpPr>
          <p:nvPr>
            <p:ph type="dt" sz="half" idx="10"/>
          </p:nvPr>
        </p:nvSpPr>
        <p:spPr/>
        <p:txBody>
          <a:bodyPr/>
          <a:lstStyle/>
          <a:p>
            <a:fld id="{6BD0A4A4-B350-4E1B-A9D1-5A22D2958F7D}" type="datetime1">
              <a:rPr lang="en-US" smtClean="0"/>
              <a:t>10/14/2022</a:t>
            </a:fld>
            <a:endParaRPr lang="en-US" dirty="0"/>
          </a:p>
        </p:txBody>
      </p:sp>
      <p:sp>
        <p:nvSpPr>
          <p:cNvPr id="5" name="Footer Placeholder 4">
            <a:extLst>
              <a:ext uri="{FF2B5EF4-FFF2-40B4-BE49-F238E27FC236}">
                <a16:creationId xmlns:a16="http://schemas.microsoft.com/office/drawing/2014/main" id="{5C78D3B4-F316-4E28-B5EA-35564B0862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D645DA-B6B8-4BBA-BDD7-B90D6D0C9870}"/>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233601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QIN-QIO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p>
          <a:p>
            <a:r>
              <a:rPr lang="en-US" dirty="0"/>
              <a:t>Other info</a:t>
            </a:r>
          </a:p>
        </p:txBody>
      </p:sp>
      <p:sp>
        <p:nvSpPr>
          <p:cNvPr id="6" name="Slide Number Placeholder 5"/>
          <p:cNvSpPr>
            <a:spLocks noGrp="1"/>
          </p:cNvSpPr>
          <p:nvPr>
            <p:ph type="sldNum" sz="quarter" idx="12"/>
          </p:nvPr>
        </p:nvSpPr>
        <p:spPr/>
        <p:txBody>
          <a:bodyPr/>
          <a:lstStyle>
            <a:lvl1pPr algn="ctr">
              <a:defRPr/>
            </a:lvl1pPr>
          </a:lstStyle>
          <a:p>
            <a:fld id="{953D466F-0B71-3646-A63E-72276CFD0D9A}" type="slidenum">
              <a:rPr lang="en-US" smtClean="0"/>
              <a:pPr/>
              <a:t>‹#›</a:t>
            </a:fld>
            <a:endParaRPr lang="en-US" dirty="0"/>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a:extLst>
              <a:ext uri="{FF2B5EF4-FFF2-40B4-BE49-F238E27FC236}">
                <a16:creationId xmlns:a16="http://schemas.microsoft.com/office/drawing/2014/main" id="{3A958773-2C42-4129-B5A5-DA471F398E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26890" y="5972001"/>
            <a:ext cx="1752600" cy="908119"/>
          </a:xfrm>
          <a:prstGeom prst="rect">
            <a:avLst/>
          </a:prstGeom>
        </p:spPr>
      </p:pic>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0953" y="6009341"/>
            <a:ext cx="3889376" cy="833437"/>
          </a:xfrm>
          <a:prstGeom prst="rect">
            <a:avLst/>
          </a:prstGeom>
        </p:spPr>
      </p:pic>
      <p:pic>
        <p:nvPicPr>
          <p:cNvPr id="8" name="Graphic 7">
            <a:hlinkClick r:id="rId4"/>
            <a:extLst>
              <a:ext uri="{FF2B5EF4-FFF2-40B4-BE49-F238E27FC236}">
                <a16:creationId xmlns:a16="http://schemas.microsoft.com/office/drawing/2014/main" id="{C0FB8206-FAD6-43B0-87BB-5B6E69E013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650" y="6278686"/>
            <a:ext cx="400050" cy="400050"/>
          </a:xfrm>
          <a:prstGeom prst="rect">
            <a:avLst/>
          </a:prstGeom>
        </p:spPr>
      </p:pic>
      <p:pic>
        <p:nvPicPr>
          <p:cNvPr id="9" name="Graphic 8">
            <a:hlinkClick r:id="rId7"/>
            <a:extLst>
              <a:ext uri="{FF2B5EF4-FFF2-40B4-BE49-F238E27FC236}">
                <a16:creationId xmlns:a16="http://schemas.microsoft.com/office/drawing/2014/main" id="{4C1523C8-0CE7-4D17-8DAD-8B11FDC6D63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8127" y="6278686"/>
            <a:ext cx="400050" cy="400050"/>
          </a:xfrm>
          <a:prstGeom prst="rect">
            <a:avLst/>
          </a:prstGeom>
        </p:spPr>
      </p:pic>
      <p:pic>
        <p:nvPicPr>
          <p:cNvPr id="10" name="Graphic 9">
            <a:hlinkClick r:id="rId10"/>
            <a:extLst>
              <a:ext uri="{FF2B5EF4-FFF2-40B4-BE49-F238E27FC236}">
                <a16:creationId xmlns:a16="http://schemas.microsoft.com/office/drawing/2014/main" id="{F2C0C45D-46EB-4E88-B928-40A47D7F968F}"/>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62763" y="6278685"/>
            <a:ext cx="400051" cy="400051"/>
          </a:xfrm>
          <a:prstGeom prst="rect">
            <a:avLst/>
          </a:prstGeom>
        </p:spPr>
      </p:pic>
    </p:spTree>
    <p:extLst>
      <p:ext uri="{BB962C8B-B14F-4D97-AF65-F5344CB8AC3E}">
        <p14:creationId xmlns:p14="http://schemas.microsoft.com/office/powerpoint/2010/main" val="2438013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HQIC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p>
          <a:p>
            <a:r>
              <a:rPr lang="en-US" dirty="0"/>
              <a:t>Other info</a:t>
            </a:r>
          </a:p>
        </p:txBody>
      </p:sp>
      <p:sp>
        <p:nvSpPr>
          <p:cNvPr id="6" name="Slide Number Placeholder 5"/>
          <p:cNvSpPr>
            <a:spLocks noGrp="1"/>
          </p:cNvSpPr>
          <p:nvPr>
            <p:ph type="sldNum" sz="quarter" idx="12"/>
          </p:nvPr>
        </p:nvSpPr>
        <p:spPr/>
        <p:txBody>
          <a:bodyPr/>
          <a:lstStyle>
            <a:lvl1pPr algn="ctr">
              <a:defRPr/>
            </a:lvl1pPr>
          </a:lstStyle>
          <a:p>
            <a:fld id="{953D466F-0B71-3646-A63E-72276CFD0D9A}" type="slidenum">
              <a:rPr lang="en-US" smtClean="0"/>
              <a:pPr/>
              <a:t>‹#›</a:t>
            </a:fld>
            <a:endParaRPr lang="en-US" dirty="0"/>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341" y="5997887"/>
            <a:ext cx="3889376" cy="833437"/>
          </a:xfrm>
          <a:prstGeom prst="rect">
            <a:avLst/>
          </a:prstGeom>
        </p:spPr>
      </p:pic>
      <p:pic>
        <p:nvPicPr>
          <p:cNvPr id="8" name="Graphic 7">
            <a:hlinkClick r:id="rId3"/>
            <a:extLst>
              <a:ext uri="{FF2B5EF4-FFF2-40B4-BE49-F238E27FC236}">
                <a16:creationId xmlns:a16="http://schemas.microsoft.com/office/drawing/2014/main" id="{C0FB8206-FAD6-43B0-87BB-5B6E69E013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5650" y="6278686"/>
            <a:ext cx="400050" cy="400050"/>
          </a:xfrm>
          <a:prstGeom prst="rect">
            <a:avLst/>
          </a:prstGeom>
        </p:spPr>
      </p:pic>
      <p:pic>
        <p:nvPicPr>
          <p:cNvPr id="9" name="Graphic 8">
            <a:hlinkClick r:id="rId6"/>
            <a:extLst>
              <a:ext uri="{FF2B5EF4-FFF2-40B4-BE49-F238E27FC236}">
                <a16:creationId xmlns:a16="http://schemas.microsoft.com/office/drawing/2014/main" id="{4C1523C8-0CE7-4D17-8DAD-8B11FDC6D6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8127" y="6278686"/>
            <a:ext cx="400050" cy="400050"/>
          </a:xfrm>
          <a:prstGeom prst="rect">
            <a:avLst/>
          </a:prstGeom>
        </p:spPr>
      </p:pic>
      <p:pic>
        <p:nvPicPr>
          <p:cNvPr id="10" name="Graphic 9">
            <a:hlinkClick r:id="rId9"/>
            <a:extLst>
              <a:ext uri="{FF2B5EF4-FFF2-40B4-BE49-F238E27FC236}">
                <a16:creationId xmlns:a16="http://schemas.microsoft.com/office/drawing/2014/main" id="{F2C0C45D-46EB-4E88-B928-40A47D7F968F}"/>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62763" y="6278685"/>
            <a:ext cx="400051" cy="400051"/>
          </a:xfrm>
          <a:prstGeom prst="rect">
            <a:avLst/>
          </a:prstGeom>
        </p:spPr>
      </p:pic>
      <p:pic>
        <p:nvPicPr>
          <p:cNvPr id="12" name="Graphic 11">
            <a:extLst>
              <a:ext uri="{FF2B5EF4-FFF2-40B4-BE49-F238E27FC236}">
                <a16:creationId xmlns:a16="http://schemas.microsoft.com/office/drawing/2014/main" id="{C039CF2B-802A-4AB5-AB2C-6ECF683DF24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77283" y="6199324"/>
            <a:ext cx="1851020" cy="510626"/>
          </a:xfrm>
          <a:prstGeom prst="rect">
            <a:avLst/>
          </a:prstGeom>
        </p:spPr>
      </p:pic>
    </p:spTree>
    <p:extLst>
      <p:ext uri="{BB962C8B-B14F-4D97-AF65-F5344CB8AC3E}">
        <p14:creationId xmlns:p14="http://schemas.microsoft.com/office/powerpoint/2010/main" val="2622981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efore we beg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Before We Begin</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4520405"/>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Be sure to add </a:t>
            </a:r>
            <a:r>
              <a:rPr kumimoji="0" lang="en-US" sz="2400" b="0" i="0" u="none" strike="noStrike" kern="1200" cap="none" spc="0" normalizeH="0" baseline="0" noProof="0" dirty="0">
                <a:ln>
                  <a:noFill/>
                </a:ln>
                <a:solidFill>
                  <a:schemeClr val="accent1"/>
                </a:solidFill>
                <a:effectLst/>
                <a:uLnTx/>
                <a:uFillTx/>
                <a:latin typeface="Calibri"/>
                <a:ea typeface="+mn-ea"/>
                <a:cs typeface="+mn-cs"/>
                <a:hlinkClick r:id="rId2"/>
              </a:rPr>
              <a:t>qiconnect@telligen.com</a:t>
            </a:r>
            <a:r>
              <a:rPr kumimoji="0" lang="en-US" sz="2400" b="0" i="0" u="none" strike="noStrike" kern="1200" cap="none" spc="0" normalizeH="0" baseline="0" noProof="0" dirty="0">
                <a:ln>
                  <a:noFill/>
                </a:ln>
                <a:solidFill>
                  <a:schemeClr val="accent1"/>
                </a:solidFill>
                <a:effectLst/>
                <a:uLnTx/>
                <a:uFillTx/>
                <a:latin typeface="Calibri"/>
                <a:ea typeface="+mn-ea"/>
                <a:cs typeface="+mn-cs"/>
              </a:rPr>
              <a:t> </a:t>
            </a:r>
            <a:r>
              <a:rPr kumimoji="0" lang="en-US" sz="2400" b="0" i="0" u="none" strike="noStrike" kern="1200" cap="none" spc="0" normalizeH="0" baseline="0" noProof="0" dirty="0">
                <a:ln>
                  <a:noFill/>
                </a:ln>
                <a:solidFill>
                  <a:srgbClr val="59595B"/>
                </a:solidFill>
                <a:effectLst/>
                <a:uLnTx/>
                <a:uFillTx/>
                <a:latin typeface="Calibri"/>
                <a:ea typeface="+mn-ea"/>
                <a:cs typeface="+mn-cs"/>
              </a:rPr>
              <a:t>to your trusted list of email contacts</a:t>
            </a:r>
          </a:p>
          <a:p>
            <a:pPr marL="628650" marR="0" lvl="1"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If you unsubscribe, you’ll miss out on every communication we share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We’re on social media, follow us for updates and events!</a:t>
            </a: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Facebook: </a:t>
            </a:r>
            <a:r>
              <a:rPr lang="en-US" sz="2400" dirty="0">
                <a:hlinkClick r:id="rId3"/>
              </a:rPr>
              <a:t>https://www.facebook.com/telligenqiconnect</a:t>
            </a: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LinkedIn: </a:t>
            </a:r>
            <a:r>
              <a:rPr lang="en-US" sz="2400" dirty="0">
                <a:hlinkClick r:id="rId4"/>
              </a:rPr>
              <a:t>https://www.linkedin.com/company/telligen-qin-qio/</a:t>
            </a: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Twitter: </a:t>
            </a:r>
            <a:r>
              <a:rPr lang="en-US" sz="2400" dirty="0">
                <a:hlinkClick r:id="rId5"/>
              </a:rPr>
              <a:t>https://twitter.com/TelligenQI</a:t>
            </a:r>
            <a:endParaRPr lang="en-US" sz="2400" dirty="0"/>
          </a:p>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(Insert any relative campaigns/initiatives here such as the #PLEDGE270)</a:t>
            </a: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p:txBody>
      </p:sp>
      <p:pic>
        <p:nvPicPr>
          <p:cNvPr id="11" name="Graphic 10">
            <a:hlinkClick r:id="rId4"/>
            <a:extLst>
              <a:ext uri="{FF2B5EF4-FFF2-40B4-BE49-F238E27FC236}">
                <a16:creationId xmlns:a16="http://schemas.microsoft.com/office/drawing/2014/main" id="{5A04F460-A48B-4113-9605-E3D540356CD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801" y="3949216"/>
            <a:ext cx="400050" cy="400050"/>
          </a:xfrm>
          <a:prstGeom prst="rect">
            <a:avLst/>
          </a:prstGeom>
        </p:spPr>
      </p:pic>
      <p:pic>
        <p:nvPicPr>
          <p:cNvPr id="12" name="Graphic 11">
            <a:hlinkClick r:id="rId5"/>
            <a:extLst>
              <a:ext uri="{FF2B5EF4-FFF2-40B4-BE49-F238E27FC236}">
                <a16:creationId xmlns:a16="http://schemas.microsoft.com/office/drawing/2014/main" id="{7408705C-9F63-4C96-86AE-04D0D0C548B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5474" y="4581801"/>
            <a:ext cx="400050" cy="400050"/>
          </a:xfrm>
          <a:prstGeom prst="rect">
            <a:avLst/>
          </a:prstGeom>
        </p:spPr>
      </p:pic>
      <p:pic>
        <p:nvPicPr>
          <p:cNvPr id="14" name="Graphic 13">
            <a:hlinkClick r:id="rId3"/>
            <a:extLst>
              <a:ext uri="{FF2B5EF4-FFF2-40B4-BE49-F238E27FC236}">
                <a16:creationId xmlns:a16="http://schemas.microsoft.com/office/drawing/2014/main" id="{FC271886-B129-427F-9D61-F02698CE06F5}"/>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6800" y="3313983"/>
            <a:ext cx="400051" cy="400051"/>
          </a:xfrm>
          <a:prstGeom prst="rect">
            <a:avLst/>
          </a:prstGeom>
        </p:spPr>
      </p:pic>
    </p:spTree>
    <p:extLst>
      <p:ext uri="{BB962C8B-B14F-4D97-AF65-F5344CB8AC3E}">
        <p14:creationId xmlns:p14="http://schemas.microsoft.com/office/powerpoint/2010/main" val="24793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xfrm>
            <a:off x="11582400" y="6432209"/>
            <a:ext cx="226983" cy="230832"/>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34435C57-4BA8-447C-AC13-BD31671D85BF}"/>
              </a:ext>
            </a:extLst>
          </p:cNvPr>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 Supports Quality Improvement (QI)</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38266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Telligen is a population health solutions company (www.telligen.com)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Our Mission: Transform Lives and Economies by Improving Health</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We partner with U.S. government agencies, state Medicaid agencies, and health plans to improve health outcomes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 November 2019, Telligen was selected by the Centers for Medicare &amp; Medicaid Services (CMS) to serve as the Quality Innovation Network-Quality Improvement Organization (QIN-QIO) for Colorado, Illinois, Iowa and Oklahoma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 October 2020, Telligen was selected by CMS to serve as a Hospital Quality Improvement Contractor (HQIC) to provide targeted quality improvement assistance to small, rural and critical access hospitals</a:t>
            </a:r>
          </a:p>
        </p:txBody>
      </p:sp>
    </p:spTree>
    <p:extLst>
      <p:ext uri="{BB962C8B-B14F-4D97-AF65-F5344CB8AC3E}">
        <p14:creationId xmlns:p14="http://schemas.microsoft.com/office/powerpoint/2010/main" val="416016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What Do QIN-QIOs Do?</a:t>
            </a:r>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417037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QIO Program Purpose</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To improve the efficiency, effectiveness, economy, and quality of services delivered to Medicare beneficiaries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QIN-QIOs</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Bring Medicare beneficiaries, providers and communities together in data-driven initiatives that increase patient safety, make communities healthier, better coordinate post-hospital care, and improve clinical quality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59595B"/>
              </a:solidFill>
              <a:effectLst/>
              <a:uLnTx/>
              <a:uFillTx/>
              <a:latin typeface="Calibri"/>
              <a:ea typeface="+mn-ea"/>
              <a:cs typeface="+mn-cs"/>
            </a:endParaRP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Provide technical assistance and convene learning and action networks at no-cost to support healthcare QI at the community level</a:t>
            </a:r>
          </a:p>
        </p:txBody>
      </p:sp>
    </p:spTree>
    <p:extLst>
      <p:ext uri="{BB962C8B-B14F-4D97-AF65-F5344CB8AC3E}">
        <p14:creationId xmlns:p14="http://schemas.microsoft.com/office/powerpoint/2010/main" val="364290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view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97D38C-96A9-4FAE-85DE-888F5169674F}"/>
              </a:ext>
            </a:extLst>
          </p:cNvPr>
          <p:cNvSpPr txBox="1">
            <a:spLocks/>
          </p:cNvSpPr>
          <p:nvPr userDrawn="1"/>
        </p:nvSpPr>
        <p:spPr>
          <a:xfrm>
            <a:off x="838200" y="1828800"/>
            <a:ext cx="5181600" cy="438889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Quality improvement expertise to include comprehensive COVID-19 support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Customized technical assistance  ̶  Telligen has expertise in Human-Centered Design, Community Organizing, Motivational Interviewing, Patient and Family Engagement, and TeamSTEPPS®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Timely, relevant, and useful tools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Actionable data, analytics support, and national benchmarking</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What We – Offer At No Cost!</a:t>
            </a:r>
          </a:p>
        </p:txBody>
      </p:sp>
      <p:sp>
        <p:nvSpPr>
          <p:cNvPr id="17" name="TextBox 16">
            <a:extLst>
              <a:ext uri="{FF2B5EF4-FFF2-40B4-BE49-F238E27FC236}">
                <a16:creationId xmlns:a16="http://schemas.microsoft.com/office/drawing/2014/main" id="{1069AF64-82E6-4EA6-A2F5-5AA881B9C5F1}"/>
              </a:ext>
            </a:extLst>
          </p:cNvPr>
          <p:cNvSpPr txBox="1"/>
          <p:nvPr userDrawn="1"/>
        </p:nvSpPr>
        <p:spPr>
          <a:xfrm>
            <a:off x="6172200" y="1835287"/>
            <a:ext cx="5181600" cy="362150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A network to share and spread your best practices and outcomes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Extension for Community Healthcare Outcomes (ECHO) series with case-based learning. Telligen is a trained ECHO hub.</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Learning collaboratives using the Institute of Healthcare Improvement’s (IHI) Breakthrough Series Collaborative model </a:t>
            </a:r>
          </a:p>
        </p:txBody>
      </p:sp>
    </p:spTree>
    <p:extLst>
      <p:ext uri="{BB962C8B-B14F-4D97-AF65-F5344CB8AC3E}">
        <p14:creationId xmlns:p14="http://schemas.microsoft.com/office/powerpoint/2010/main" val="300711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verview #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97D38C-96A9-4FAE-85DE-888F5169674F}"/>
              </a:ext>
            </a:extLst>
          </p:cNvPr>
          <p:cNvSpPr txBox="1">
            <a:spLocks/>
          </p:cNvSpPr>
          <p:nvPr userDrawn="1"/>
        </p:nvSpPr>
        <p:spPr>
          <a:xfrm>
            <a:off x="5634789" y="2379109"/>
            <a:ext cx="6248400" cy="2964914"/>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Telligen QI Connect™ initiatives place healthcare providers and consumers at the center to make healthcare safer, more accessible, and more cost-effective through the Centers for Medicare &amp; Medicaid Services (CMS) Quality Innovation Network-Quality Improvement Organization (QIN-QIO) and Hospital Quality Improvement Contractor (HQIC) programs.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Telligen QI Connect™ is operated by Telligen, which is funded by CMS to deliver improvement services at no cost to you or your organization.</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5634789" y="1815976"/>
            <a:ext cx="5492416"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 QI Connect™</a:t>
            </a:r>
          </a:p>
        </p:txBody>
      </p:sp>
      <p:pic>
        <p:nvPicPr>
          <p:cNvPr id="9" name="Picture 2">
            <a:extLst>
              <a:ext uri="{FF2B5EF4-FFF2-40B4-BE49-F238E27FC236}">
                <a16:creationId xmlns:a16="http://schemas.microsoft.com/office/drawing/2014/main" id="{CB2EBEBA-CD56-46B2-9C76-32D5A8BAAE7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85800" y="217284"/>
            <a:ext cx="4803696" cy="642343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User network outline">
            <a:extLst>
              <a:ext uri="{FF2B5EF4-FFF2-40B4-BE49-F238E27FC236}">
                <a16:creationId xmlns:a16="http://schemas.microsoft.com/office/drawing/2014/main" id="{D69B434D-4C45-4246-BD59-B6D3267F6D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34789" y="1145014"/>
            <a:ext cx="651711" cy="651711"/>
          </a:xfrm>
          <a:prstGeom prst="rect">
            <a:avLst/>
          </a:prstGeom>
        </p:spPr>
      </p:pic>
    </p:spTree>
    <p:extLst>
      <p:ext uri="{BB962C8B-B14F-4D97-AF65-F5344CB8AC3E}">
        <p14:creationId xmlns:p14="http://schemas.microsoft.com/office/powerpoint/2010/main" val="95624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verview #5">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7162800" y="1367676"/>
            <a:ext cx="3581400"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Focus Areas</a:t>
            </a:r>
          </a:p>
        </p:txBody>
      </p:sp>
      <p:pic>
        <p:nvPicPr>
          <p:cNvPr id="1026" name="Picture 2">
            <a:extLst>
              <a:ext uri="{FF2B5EF4-FFF2-40B4-BE49-F238E27FC236}">
                <a16:creationId xmlns:a16="http://schemas.microsoft.com/office/drawing/2014/main" id="{E3232388-13C8-4CA2-A654-386F366FA34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5800" y="501692"/>
            <a:ext cx="6728741" cy="58546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9CC86B9-4345-486C-955E-F8BCCB21328C}"/>
              </a:ext>
            </a:extLst>
          </p:cNvPr>
          <p:cNvSpPr txBox="1">
            <a:spLocks/>
          </p:cNvSpPr>
          <p:nvPr userDrawn="1"/>
        </p:nvSpPr>
        <p:spPr>
          <a:xfrm>
            <a:off x="7162800" y="1952928"/>
            <a:ext cx="4724400" cy="3508653"/>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COVID-19 Response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Public Health Emergency Preparedness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Hospital Leader Engagement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Behavior Health and Opioid Misuse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Immunizations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Patient Safety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Antibiotic Stewardship</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Nursing Home Quality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Chronic Disease Management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Care Coordination</a:t>
            </a:r>
          </a:p>
        </p:txBody>
      </p:sp>
      <p:pic>
        <p:nvPicPr>
          <p:cNvPr id="4" name="Graphic 3" descr="Bullseye outline">
            <a:extLst>
              <a:ext uri="{FF2B5EF4-FFF2-40B4-BE49-F238E27FC236}">
                <a16:creationId xmlns:a16="http://schemas.microsoft.com/office/drawing/2014/main" id="{DA201AE6-27C6-4A13-90EB-B60D3DDAA2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6448" y="783644"/>
            <a:ext cx="631508" cy="631508"/>
          </a:xfrm>
          <a:prstGeom prst="rect">
            <a:avLst/>
          </a:prstGeom>
        </p:spPr>
      </p:pic>
    </p:spTree>
    <p:extLst>
      <p:ext uri="{BB962C8B-B14F-4D97-AF65-F5344CB8AC3E}">
        <p14:creationId xmlns:p14="http://schemas.microsoft.com/office/powerpoint/2010/main" val="525063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ebsit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6781800" y="2311569"/>
            <a:ext cx="5181600"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www.telligenqiconnect.com</a:t>
            </a:r>
          </a:p>
        </p:txBody>
      </p:sp>
      <p:sp>
        <p:nvSpPr>
          <p:cNvPr id="17" name="TextBox 16">
            <a:extLst>
              <a:ext uri="{FF2B5EF4-FFF2-40B4-BE49-F238E27FC236}">
                <a16:creationId xmlns:a16="http://schemas.microsoft.com/office/drawing/2014/main" id="{1069AF64-82E6-4EA6-A2F5-5AA881B9C5F1}"/>
              </a:ext>
            </a:extLst>
          </p:cNvPr>
          <p:cNvSpPr txBox="1"/>
          <p:nvPr userDrawn="1"/>
        </p:nvSpPr>
        <p:spPr>
          <a:xfrm>
            <a:off x="6781800" y="2819400"/>
            <a:ext cx="5181600" cy="1754326"/>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Visit our website to view featured stories, access resources, listen to our podcasts, log in to the secure portal, watch recorded events, or register for upcoming ones.</a:t>
            </a:r>
          </a:p>
        </p:txBody>
      </p:sp>
      <p:pic>
        <p:nvPicPr>
          <p:cNvPr id="5" name="Picture 4">
            <a:extLst>
              <a:ext uri="{FF2B5EF4-FFF2-40B4-BE49-F238E27FC236}">
                <a16:creationId xmlns:a16="http://schemas.microsoft.com/office/drawing/2014/main" id="{9016DA7F-32D2-4CF9-8E59-B3F1237DB7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1" y="914400"/>
            <a:ext cx="5797274" cy="214959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118FA96-62FA-434B-BAC8-5913B33324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3063993"/>
            <a:ext cx="5797275" cy="2773752"/>
          </a:xfrm>
          <a:prstGeom prst="rect">
            <a:avLst/>
          </a:prstGeom>
          <a:ln>
            <a:noFill/>
          </a:ln>
          <a:effectLst>
            <a:outerShdw blurRad="292100" dist="139700" dir="2700000" algn="tl" rotWithShape="0">
              <a:srgbClr val="333333">
                <a:alpha val="65000"/>
              </a:srgbClr>
            </a:outerShdw>
          </a:effectLst>
        </p:spPr>
      </p:pic>
      <p:pic>
        <p:nvPicPr>
          <p:cNvPr id="15" name="Graphic 14" descr="Internet outline">
            <a:extLst>
              <a:ext uri="{FF2B5EF4-FFF2-40B4-BE49-F238E27FC236}">
                <a16:creationId xmlns:a16="http://schemas.microsoft.com/office/drawing/2014/main" id="{2446346D-1C57-4C43-AE50-02D1B6CE91B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81800" y="1600454"/>
            <a:ext cx="914400" cy="914400"/>
          </a:xfrm>
          <a:prstGeom prst="rect">
            <a:avLst/>
          </a:prstGeom>
        </p:spPr>
      </p:pic>
    </p:spTree>
    <p:extLst>
      <p:ext uri="{BB962C8B-B14F-4D97-AF65-F5344CB8AC3E}">
        <p14:creationId xmlns:p14="http://schemas.microsoft.com/office/powerpoint/2010/main" val="514588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ure Portal">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AF1148-850B-472C-BA9E-62FAAF49355C}"/>
              </a:ext>
            </a:extLst>
          </p:cNvPr>
          <p:cNvSpPr txBox="1"/>
          <p:nvPr userDrawn="1"/>
        </p:nvSpPr>
        <p:spPr>
          <a:xfrm>
            <a:off x="6100010" y="1824252"/>
            <a:ext cx="5277853"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Secure Portal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1" name="TextBox 10">
            <a:extLst>
              <a:ext uri="{FF2B5EF4-FFF2-40B4-BE49-F238E27FC236}">
                <a16:creationId xmlns:a16="http://schemas.microsoft.com/office/drawing/2014/main" id="{D6207CDE-D218-4793-9A6F-54608703BF6B}"/>
              </a:ext>
            </a:extLst>
          </p:cNvPr>
          <p:cNvSpPr txBox="1"/>
          <p:nvPr userDrawn="1"/>
        </p:nvSpPr>
        <p:spPr>
          <a:xfrm>
            <a:off x="6095999" y="2332083"/>
            <a:ext cx="5257800" cy="2854115"/>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Telligen QI Connect™ Secure Portal provides users exclusive access to events, tools, resources and data reports to support your healthcare quality improvement work with Telligen.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online network offers an opportunity to share and learn about innovative practices, all at no cost.</a:t>
            </a:r>
          </a:p>
        </p:txBody>
      </p:sp>
      <p:pic>
        <p:nvPicPr>
          <p:cNvPr id="2050" name="Picture 2">
            <a:extLst>
              <a:ext uri="{FF2B5EF4-FFF2-40B4-BE49-F238E27FC236}">
                <a16:creationId xmlns:a16="http://schemas.microsoft.com/office/drawing/2014/main" id="{0DB928A4-807A-484A-8389-E8CAE5FFA91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18267" y="750229"/>
            <a:ext cx="4744015" cy="3154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5513816-F8D8-4C48-9054-606F7D3D1D2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18267" y="2858953"/>
            <a:ext cx="4744122"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Graphic 4" descr="Lock outline">
            <a:extLst>
              <a:ext uri="{FF2B5EF4-FFF2-40B4-BE49-F238E27FC236}">
                <a16:creationId xmlns:a16="http://schemas.microsoft.com/office/drawing/2014/main" id="{52F45A82-786E-43B7-914F-61340EA41C7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95999" y="1371600"/>
            <a:ext cx="533401" cy="533401"/>
          </a:xfrm>
          <a:prstGeom prst="rect">
            <a:avLst/>
          </a:prstGeom>
        </p:spPr>
      </p:pic>
    </p:spTree>
    <p:extLst>
      <p:ext uri="{BB962C8B-B14F-4D97-AF65-F5344CB8AC3E}">
        <p14:creationId xmlns:p14="http://schemas.microsoft.com/office/powerpoint/2010/main" val="2395809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day's Speaker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43200" y="1588920"/>
            <a:ext cx="8610600" cy="1280160"/>
          </a:xfrm>
        </p:spPr>
        <p:txBody>
          <a:bodyPr/>
          <a:lstStyle>
            <a:lvl1pPr marL="0" indent="0">
              <a:buNone/>
              <a:defRPr sz="1800"/>
            </a:lvl1pPr>
            <a:lvl2pPr marL="342900" indent="0">
              <a:buNone/>
              <a:defRPr sz="1600"/>
            </a:lvl2pPr>
            <a:lvl3pPr marL="685800" indent="0">
              <a:buNone/>
              <a:defRPr sz="1200"/>
            </a:lvl3pPr>
            <a:lvl4pPr marL="1028700" indent="0">
              <a:buNone/>
              <a:defRPr sz="1100"/>
            </a:lvl4pPr>
          </a:lstStyle>
          <a:p>
            <a:pPr lvl="0"/>
            <a:r>
              <a:rPr lang="en-US" dirty="0"/>
              <a:t>Name (+ Professional Credentials), Title and Organization</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7" name="TextBox 6">
            <a:extLst>
              <a:ext uri="{FF2B5EF4-FFF2-40B4-BE49-F238E27FC236}">
                <a16:creationId xmlns:a16="http://schemas.microsoft.com/office/drawing/2014/main" id="{4AA1AB03-75E5-466E-8FBD-F10517A9F6EE}"/>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Today’s Speaker(s)</a:t>
            </a:r>
            <a:endParaRPr lang="en-US" dirty="0"/>
          </a:p>
        </p:txBody>
      </p:sp>
      <p:sp>
        <p:nvSpPr>
          <p:cNvPr id="9" name="Picture Placeholder 2">
            <a:extLst>
              <a:ext uri="{FF2B5EF4-FFF2-40B4-BE49-F238E27FC236}">
                <a16:creationId xmlns:a16="http://schemas.microsoft.com/office/drawing/2014/main" id="{92BB4012-9E24-4555-A65D-6C2F42DF6045}"/>
              </a:ext>
            </a:extLst>
          </p:cNvPr>
          <p:cNvSpPr>
            <a:spLocks noGrp="1" noChangeAspect="1"/>
          </p:cNvSpPr>
          <p:nvPr>
            <p:ph type="pic" idx="14" hasCustomPrompt="1"/>
          </p:nvPr>
        </p:nvSpPr>
        <p:spPr>
          <a:xfrm>
            <a:off x="1029311" y="1588920"/>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
        <p:nvSpPr>
          <p:cNvPr id="11" name="Content Placeholder 2">
            <a:extLst>
              <a:ext uri="{FF2B5EF4-FFF2-40B4-BE49-F238E27FC236}">
                <a16:creationId xmlns:a16="http://schemas.microsoft.com/office/drawing/2014/main" id="{803C2934-0882-4EE0-B2DE-BA3BE1055DF8}"/>
              </a:ext>
            </a:extLst>
          </p:cNvPr>
          <p:cNvSpPr>
            <a:spLocks noGrp="1"/>
          </p:cNvSpPr>
          <p:nvPr>
            <p:ph idx="15" hasCustomPrompt="1"/>
          </p:nvPr>
        </p:nvSpPr>
        <p:spPr>
          <a:xfrm>
            <a:off x="2743200" y="3035937"/>
            <a:ext cx="8610600" cy="1280160"/>
          </a:xfrm>
        </p:spPr>
        <p:txBody>
          <a:bodyPr/>
          <a:lstStyle>
            <a:lvl1pPr marL="0" indent="0">
              <a:buNone/>
              <a:defRPr sz="1800"/>
            </a:lvl1pPr>
            <a:lvl2pPr marL="342900" indent="0">
              <a:buNone/>
              <a:defRPr sz="1600"/>
            </a:lvl2pPr>
            <a:lvl3pPr marL="685800" indent="0">
              <a:buNone/>
              <a:defRPr sz="1200"/>
            </a:lvl3pPr>
            <a:lvl4pPr marL="1028700" indent="0">
              <a:buNone/>
              <a:defRPr sz="1100"/>
            </a:lvl4pPr>
          </a:lstStyle>
          <a:p>
            <a:pPr lvl="0"/>
            <a:r>
              <a:rPr lang="en-US" dirty="0"/>
              <a:t>Name (+ Professional Credentials), Title and Organization</a:t>
            </a:r>
          </a:p>
        </p:txBody>
      </p:sp>
      <p:sp>
        <p:nvSpPr>
          <p:cNvPr id="12" name="Picture Placeholder 2">
            <a:extLst>
              <a:ext uri="{FF2B5EF4-FFF2-40B4-BE49-F238E27FC236}">
                <a16:creationId xmlns:a16="http://schemas.microsoft.com/office/drawing/2014/main" id="{98C26845-DA21-4842-A44E-BE60D7496F48}"/>
              </a:ext>
            </a:extLst>
          </p:cNvPr>
          <p:cNvSpPr>
            <a:spLocks noGrp="1" noChangeAspect="1"/>
          </p:cNvSpPr>
          <p:nvPr>
            <p:ph type="pic" idx="16" hasCustomPrompt="1"/>
          </p:nvPr>
        </p:nvSpPr>
        <p:spPr>
          <a:xfrm>
            <a:off x="1029311" y="3035937"/>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
        <p:nvSpPr>
          <p:cNvPr id="13" name="Content Placeholder 2">
            <a:extLst>
              <a:ext uri="{FF2B5EF4-FFF2-40B4-BE49-F238E27FC236}">
                <a16:creationId xmlns:a16="http://schemas.microsoft.com/office/drawing/2014/main" id="{0604ACB0-AC39-4C7D-9792-D9BD0ABF54FD}"/>
              </a:ext>
            </a:extLst>
          </p:cNvPr>
          <p:cNvSpPr>
            <a:spLocks noGrp="1"/>
          </p:cNvSpPr>
          <p:nvPr>
            <p:ph idx="17" hasCustomPrompt="1"/>
          </p:nvPr>
        </p:nvSpPr>
        <p:spPr>
          <a:xfrm>
            <a:off x="2743200" y="4511040"/>
            <a:ext cx="8610600" cy="1280160"/>
          </a:xfrm>
        </p:spPr>
        <p:txBody>
          <a:bodyPr/>
          <a:lstStyle>
            <a:lvl1pPr marL="0" indent="0">
              <a:buNone/>
              <a:defRPr sz="1800"/>
            </a:lvl1pPr>
            <a:lvl2pPr marL="342900" indent="0">
              <a:buNone/>
              <a:defRPr sz="1600"/>
            </a:lvl2pPr>
            <a:lvl3pPr marL="685800" indent="0">
              <a:buNone/>
              <a:defRPr sz="1200"/>
            </a:lvl3pPr>
            <a:lvl4pPr marL="1028700" indent="0">
              <a:buNone/>
              <a:defRPr sz="1100"/>
            </a:lvl4pPr>
          </a:lstStyle>
          <a:p>
            <a:pPr lvl="0"/>
            <a:r>
              <a:rPr lang="en-US" dirty="0"/>
              <a:t>Name (+ Professional Credentials), Title and Organization</a:t>
            </a:r>
          </a:p>
        </p:txBody>
      </p:sp>
      <p:sp>
        <p:nvSpPr>
          <p:cNvPr id="14" name="Picture Placeholder 2">
            <a:extLst>
              <a:ext uri="{FF2B5EF4-FFF2-40B4-BE49-F238E27FC236}">
                <a16:creationId xmlns:a16="http://schemas.microsoft.com/office/drawing/2014/main" id="{4FB18EC1-B99C-41F1-B12B-C287C15000C8}"/>
              </a:ext>
            </a:extLst>
          </p:cNvPr>
          <p:cNvSpPr>
            <a:spLocks noGrp="1" noChangeAspect="1"/>
          </p:cNvSpPr>
          <p:nvPr>
            <p:ph type="pic" idx="18" hasCustomPrompt="1"/>
          </p:nvPr>
        </p:nvSpPr>
        <p:spPr>
          <a:xfrm>
            <a:off x="1029311" y="4511040"/>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Tree>
    <p:extLst>
      <p:ext uri="{BB962C8B-B14F-4D97-AF65-F5344CB8AC3E}">
        <p14:creationId xmlns:p14="http://schemas.microsoft.com/office/powerpoint/2010/main" val="2504402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ID-19 Disclaime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COVID-19 Disclaimers</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3344505"/>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Today’s content and answers to participants’ questions reflect Telligen’s best understanding based on currently available information about COVID-19 as of Tuesday, </a:t>
            </a:r>
            <a:fld id="{4155E1CD-8EF5-40EA-BE65-2D015CED835D}" type="datetime4">
              <a:rPr kumimoji="0" lang="en-US" sz="2000" b="0" i="0" u="none" strike="noStrike" kern="1200" cap="none" spc="0" normalizeH="0" baseline="0" noProof="0" smtClean="0">
                <a:ln>
                  <a:noFill/>
                </a:ln>
                <a:solidFill>
                  <a:srgbClr val="59595B"/>
                </a:solidFill>
                <a:effectLst/>
                <a:uLnTx/>
                <a:uFillTx/>
                <a:latin typeface="Calibri"/>
                <a:ea typeface="+mn-ea"/>
                <a:cs typeface="+mn-cs"/>
              </a:rPr>
              <a:t>October 14, 2022</a:t>
            </a:fld>
            <a:r>
              <a:rPr kumimoji="0" lang="en-US" sz="2000" b="0" i="0" u="none" strike="noStrike" kern="1200" cap="none" spc="0" normalizeH="0" baseline="0" noProof="0" dirty="0">
                <a:ln>
                  <a:noFill/>
                </a:ln>
                <a:solidFill>
                  <a:srgbClr val="59595B"/>
                </a:solidFill>
                <a:effectLst/>
                <a:uLnTx/>
                <a:uFillTx/>
                <a:latin typeface="Calibri"/>
                <a:ea typeface="+mn-ea"/>
                <a:cs typeface="+mn-cs"/>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However, COVID-19 is an emerging, rapidly evolving situation. Therefore, it remains critically important to continually check the CDC’s most up-to-date guidance, as well as the guidance from your state/local health department. CDC guidance for COVID-19 may be adapted by state (Colorado, Illinois, Iowa and Oklahoma) and local health departments to respond to rapidly changing local circumstances.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The views expressed by the speaker do not necessarily reflect the views of Telligen or the Centers for Medicare &amp; Medicaid Services. Presentation content is for information purposes only and does not constitute medical advice; it is not intended to be a substitute for professional medical advice, diagnosis or treatment. </a:t>
            </a:r>
          </a:p>
        </p:txBody>
      </p:sp>
    </p:spTree>
    <p:extLst>
      <p:ext uri="{BB962C8B-B14F-4D97-AF65-F5344CB8AC3E}">
        <p14:creationId xmlns:p14="http://schemas.microsoft.com/office/powerpoint/2010/main" val="1776533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Disclaime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Video Disclaimers</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2133918"/>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This video conference utilizes links to other websites or third-party content to offer this webinar. Telligen is providing these links or third-party content to you as a convenience and has no liability, obligation or responsibility for any correspondence, purchase or promotion between you and any third party with a link on the Website, or for any content or links displayed on such sites to which you may be linked.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The information and opinions provided by third-party content are neither endorsed by nor do they necessarily reflect the opinions of Telligen or CMS. </a:t>
            </a:r>
          </a:p>
        </p:txBody>
      </p:sp>
    </p:spTree>
    <p:extLst>
      <p:ext uri="{BB962C8B-B14F-4D97-AF65-F5344CB8AC3E}">
        <p14:creationId xmlns:p14="http://schemas.microsoft.com/office/powerpoint/2010/main" val="69587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3567" y="6166096"/>
            <a:ext cx="2117236" cy="463304"/>
          </a:xfrm>
          <a:prstGeom prst="rect">
            <a:avLst/>
          </a:prstGeom>
          <a:ln w="12700">
            <a:miter lim="400000"/>
          </a:ln>
        </p:spPr>
      </p:pic>
      <p:sp>
        <p:nvSpPr>
          <p:cNvPr id="81" name="Title Text"/>
          <p:cNvSpPr txBox="1">
            <a:spLocks noGrp="1"/>
          </p:cNvSpPr>
          <p:nvPr>
            <p:ph type="title"/>
          </p:nvPr>
        </p:nvSpPr>
        <p:spPr>
          <a:xfrm>
            <a:off x="609600" y="273050"/>
            <a:ext cx="4011085" cy="1162050"/>
          </a:xfrm>
          <a:prstGeom prst="rect">
            <a:avLst/>
          </a:prstGeom>
        </p:spPr>
        <p:txBody>
          <a:bodyPr anchor="b"/>
          <a:lstStyle>
            <a:lvl1pPr algn="l">
              <a:defRPr sz="1500">
                <a:solidFill>
                  <a:srgbClr val="1F497D"/>
                </a:solidFill>
              </a:defRPr>
            </a:lvl1pPr>
          </a:lstStyle>
          <a:p>
            <a:r>
              <a:t>Title Text</a:t>
            </a:r>
          </a:p>
        </p:txBody>
      </p:sp>
      <p:sp>
        <p:nvSpPr>
          <p:cNvPr id="82" name="Body Level One…"/>
          <p:cNvSpPr txBox="1">
            <a:spLocks noGrp="1"/>
          </p:cNvSpPr>
          <p:nvPr>
            <p:ph type="body" idx="1"/>
          </p:nvPr>
        </p:nvSpPr>
        <p:spPr>
          <a:xfrm>
            <a:off x="4766733" y="273055"/>
            <a:ext cx="6815667" cy="5853113"/>
          </a:xfrm>
          <a:prstGeom prst="rect">
            <a:avLst/>
          </a:prstGeom>
        </p:spPr>
        <p:txBody>
          <a:bodyPr/>
          <a:lstStyle>
            <a:lvl1pPr>
              <a:spcBef>
                <a:spcPts val="525"/>
              </a:spcBef>
              <a:defRPr sz="2400"/>
            </a:lvl1pPr>
            <a:lvl2pPr marL="587828" indent="-244928">
              <a:spcBef>
                <a:spcPts val="525"/>
              </a:spcBef>
              <a:defRPr sz="2400"/>
            </a:lvl2pPr>
            <a:lvl3pPr marL="914400" indent="-228600">
              <a:spcBef>
                <a:spcPts val="525"/>
              </a:spcBef>
              <a:defRPr sz="2400"/>
            </a:lvl3pPr>
            <a:lvl4pPr marL="1303020" indent="-274320">
              <a:spcBef>
                <a:spcPts val="525"/>
              </a:spcBef>
              <a:defRPr sz="2400"/>
            </a:lvl4pPr>
            <a:lvl5pPr marL="1645920" indent="-274320">
              <a:spcBef>
                <a:spcPts val="525"/>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13"/>
          </p:nvPr>
        </p:nvSpPr>
        <p:spPr>
          <a:xfrm>
            <a:off x="609602" y="1435103"/>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4" name="Slide Number"/>
          <p:cNvSpPr txBox="1">
            <a:spLocks noGrp="1"/>
          </p:cNvSpPr>
          <p:nvPr>
            <p:ph type="sldNum" sz="quarter" idx="2"/>
          </p:nvPr>
        </p:nvSpPr>
        <p:spPr>
          <a:xfrm>
            <a:off x="11480803" y="6398568"/>
            <a:ext cx="226983" cy="230832"/>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8" name="Title 1">
            <a:extLst>
              <a:ext uri="{FF2B5EF4-FFF2-40B4-BE49-F238E27FC236}">
                <a16:creationId xmlns:a16="http://schemas.microsoft.com/office/drawing/2014/main" id="{18F7DDD4-9C1B-4515-8A04-0E9BD0381FF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302932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1851" y="3118649"/>
            <a:ext cx="10515600" cy="1500187"/>
          </a:xfrm>
        </p:spPr>
        <p:txBody>
          <a:bodyPr/>
          <a:lstStyle>
            <a:lvl1pPr marL="0" indent="0">
              <a:buNone/>
              <a:defRPr sz="1800">
                <a:solidFill>
                  <a:srgbClr val="59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subtext here</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itle 1">
            <a:extLst>
              <a:ext uri="{FF2B5EF4-FFF2-40B4-BE49-F238E27FC236}">
                <a16:creationId xmlns:a16="http://schemas.microsoft.com/office/drawing/2014/main" id="{864A4087-F711-2D4B-B724-0EFBD2A132F9}"/>
              </a:ext>
            </a:extLst>
          </p:cNvPr>
          <p:cNvSpPr>
            <a:spLocks noGrp="1"/>
          </p:cNvSpPr>
          <p:nvPr>
            <p:ph type="title" hasCustomPrompt="1"/>
          </p:nvPr>
        </p:nvSpPr>
        <p:spPr>
          <a:xfrm>
            <a:off x="1371599" y="1776568"/>
            <a:ext cx="9975851" cy="1279522"/>
          </a:xfrm>
        </p:spPr>
        <p:txBody>
          <a:bodyPr anchor="b"/>
          <a:lstStyle>
            <a:lvl1pPr>
              <a:defRPr sz="4500"/>
            </a:lvl1pPr>
          </a:lstStyle>
          <a:p>
            <a:r>
              <a:rPr lang="en-US" dirty="0"/>
              <a:t>New Section</a:t>
            </a:r>
          </a:p>
        </p:txBody>
      </p:sp>
      <p:pic>
        <p:nvPicPr>
          <p:cNvPr id="4" name="Graphic 3" descr="Caret Right with solid fill">
            <a:extLst>
              <a:ext uri="{FF2B5EF4-FFF2-40B4-BE49-F238E27FC236}">
                <a16:creationId xmlns:a16="http://schemas.microsoft.com/office/drawing/2014/main" id="{0C39A083-7A9F-4C43-A0C5-C29A37A0D6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2260301"/>
            <a:ext cx="914400" cy="914400"/>
          </a:xfrm>
          <a:prstGeom prst="rect">
            <a:avLst/>
          </a:prstGeom>
        </p:spPr>
      </p:pic>
    </p:spTree>
    <p:extLst>
      <p:ext uri="{BB962C8B-B14F-4D97-AF65-F5344CB8AC3E}">
        <p14:creationId xmlns:p14="http://schemas.microsoft.com/office/powerpoint/2010/main" val="3699077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0" name="Content Placeholder 4">
            <a:extLst>
              <a:ext uri="{FF2B5EF4-FFF2-40B4-BE49-F238E27FC236}">
                <a16:creationId xmlns:a16="http://schemas.microsoft.com/office/drawing/2014/main" id="{7A844C1F-938A-47AE-B6B4-1EB61A8DD112}"/>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2" name="Title 1">
            <a:extLst>
              <a:ext uri="{FF2B5EF4-FFF2-40B4-BE49-F238E27FC236}">
                <a16:creationId xmlns:a16="http://schemas.microsoft.com/office/drawing/2014/main" id="{C1C1ACF6-DABB-4315-BC5D-9A61A668445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180985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sp>
        <p:nvSpPr>
          <p:cNvPr id="12" name="Content Placeholder 4">
            <a:extLst>
              <a:ext uri="{FF2B5EF4-FFF2-40B4-BE49-F238E27FC236}">
                <a16:creationId xmlns:a16="http://schemas.microsoft.com/office/drawing/2014/main" id="{9E0B7887-46EA-4D9B-8D3E-7680DCF79FC9}"/>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4" name="Title 1">
            <a:extLst>
              <a:ext uri="{FF2B5EF4-FFF2-40B4-BE49-F238E27FC236}">
                <a16:creationId xmlns:a16="http://schemas.microsoft.com/office/drawing/2014/main" id="{7B858431-E0AD-46D5-AAB5-0E9DF4A7A65B}"/>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2927221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hotos or Tabl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Content Placeholder 4">
            <a:extLst>
              <a:ext uri="{FF2B5EF4-FFF2-40B4-BE49-F238E27FC236}">
                <a16:creationId xmlns:a16="http://schemas.microsoft.com/office/drawing/2014/main" id="{E4AE0EF8-34C7-4BCF-8EAC-3E8E10BA42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0" name="Title 1">
            <a:extLst>
              <a:ext uri="{FF2B5EF4-FFF2-40B4-BE49-F238E27FC236}">
                <a16:creationId xmlns:a16="http://schemas.microsoft.com/office/drawing/2014/main" id="{586534BB-EAE0-4AE6-98C8-244A426661B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408569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Content Placeholder 4">
            <a:extLst>
              <a:ext uri="{FF2B5EF4-FFF2-40B4-BE49-F238E27FC236}">
                <a16:creationId xmlns:a16="http://schemas.microsoft.com/office/drawing/2014/main" id="{E4AE0EF8-34C7-4BCF-8EAC-3E8E10BA42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0" name="Title 1">
            <a:extLst>
              <a:ext uri="{FF2B5EF4-FFF2-40B4-BE49-F238E27FC236}">
                <a16:creationId xmlns:a16="http://schemas.microsoft.com/office/drawing/2014/main" id="{586534BB-EAE0-4AE6-98C8-244A426661BE}"/>
              </a:ext>
            </a:extLst>
          </p:cNvPr>
          <p:cNvSpPr>
            <a:spLocks noGrp="1"/>
          </p:cNvSpPr>
          <p:nvPr>
            <p:ph type="title"/>
          </p:nvPr>
        </p:nvSpPr>
        <p:spPr>
          <a:xfrm>
            <a:off x="838200" y="0"/>
            <a:ext cx="10515600" cy="1600200"/>
          </a:xfrm>
        </p:spPr>
        <p:txBody>
          <a:bodyPr/>
          <a:lstStyle/>
          <a:p>
            <a:r>
              <a:rPr lang="en-US" dirty="0"/>
              <a:t>Click to edit Master title style</a:t>
            </a:r>
          </a:p>
        </p:txBody>
      </p:sp>
      <p:sp>
        <p:nvSpPr>
          <p:cNvPr id="6" name="Rectangle 5">
            <a:extLst>
              <a:ext uri="{FF2B5EF4-FFF2-40B4-BE49-F238E27FC236}">
                <a16:creationId xmlns:a16="http://schemas.microsoft.com/office/drawing/2014/main" id="{C143E45E-E178-4393-A71B-D8B540047A1D}"/>
              </a:ext>
            </a:extLst>
          </p:cNvPr>
          <p:cNvSpPr/>
          <p:nvPr userDrawn="1"/>
        </p:nvSpPr>
        <p:spPr>
          <a:xfrm>
            <a:off x="8382000" y="6176963"/>
            <a:ext cx="3733800" cy="6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207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3932237" cy="1628369"/>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1752600"/>
            <a:ext cx="3932237" cy="41163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6" name="Content Placeholder 4">
            <a:extLst>
              <a:ext uri="{FF2B5EF4-FFF2-40B4-BE49-F238E27FC236}">
                <a16:creationId xmlns:a16="http://schemas.microsoft.com/office/drawing/2014/main" id="{15F77C3F-2554-4219-ABED-222C590FF0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Tree>
    <p:extLst>
      <p:ext uri="{BB962C8B-B14F-4D97-AF65-F5344CB8AC3E}">
        <p14:creationId xmlns:p14="http://schemas.microsoft.com/office/powerpoint/2010/main" val="3873336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31523-FF52-42D6-9EA0-912C97E48A51}"/>
              </a:ext>
            </a:extLst>
          </p:cNvPr>
          <p:cNvSpPr/>
          <p:nvPr userDrawn="1"/>
        </p:nvSpPr>
        <p:spPr>
          <a:xfrm>
            <a:off x="8382000" y="6176963"/>
            <a:ext cx="3733800" cy="6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8" name="Title 1">
            <a:extLst>
              <a:ext uri="{FF2B5EF4-FFF2-40B4-BE49-F238E27FC236}">
                <a16:creationId xmlns:a16="http://schemas.microsoft.com/office/drawing/2014/main" id="{18F7DDD4-9C1B-4515-8A04-0E9BD0381FF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043925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pic>
        <p:nvPicPr>
          <p:cNvPr id="4" name="Graphic 3" descr="Caret Right with solid fill">
            <a:extLst>
              <a:ext uri="{FF2B5EF4-FFF2-40B4-BE49-F238E27FC236}">
                <a16:creationId xmlns:a16="http://schemas.microsoft.com/office/drawing/2014/main" id="{0C39A083-7A9F-4C43-A0C5-C29A37A0D6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3010886"/>
            <a:ext cx="914400" cy="914400"/>
          </a:xfrm>
          <a:prstGeom prst="rect">
            <a:avLst/>
          </a:prstGeom>
        </p:spPr>
      </p:pic>
      <p:sp>
        <p:nvSpPr>
          <p:cNvPr id="11" name="TextBox 10">
            <a:extLst>
              <a:ext uri="{FF2B5EF4-FFF2-40B4-BE49-F238E27FC236}">
                <a16:creationId xmlns:a16="http://schemas.microsoft.com/office/drawing/2014/main" id="{0028F978-E154-4A20-955C-281DFC68F3C9}"/>
              </a:ext>
            </a:extLst>
          </p:cNvPr>
          <p:cNvSpPr txBox="1"/>
          <p:nvPr userDrawn="1"/>
        </p:nvSpPr>
        <p:spPr>
          <a:xfrm>
            <a:off x="1360228" y="3036585"/>
            <a:ext cx="6107372" cy="784830"/>
          </a:xfrm>
          <a:prstGeom prst="rect">
            <a:avLst/>
          </a:prstGeom>
          <a:noFill/>
        </p:spPr>
        <p:txBody>
          <a:bodyPr wrap="square">
            <a:spAutoFit/>
          </a:bodyPr>
          <a:lstStyle/>
          <a:p>
            <a:r>
              <a:rPr kumimoji="0" lang="en-US" sz="45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Questions?</a:t>
            </a:r>
            <a:endParaRPr lang="en-US" sz="4500" dirty="0"/>
          </a:p>
        </p:txBody>
      </p:sp>
    </p:spTree>
    <p:extLst>
      <p:ext uri="{BB962C8B-B14F-4D97-AF65-F5344CB8AC3E}">
        <p14:creationId xmlns:p14="http://schemas.microsoft.com/office/powerpoint/2010/main" val="2639567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QIN-QI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F9DB6756-1D3A-4EBC-BD5F-DBAB1466BF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89396" y="762000"/>
            <a:ext cx="8813208" cy="4938887"/>
          </a:xfrm>
          <a:prstGeom prst="rect">
            <a:avLst/>
          </a:prstGeom>
        </p:spPr>
      </p:pic>
      <p:sp>
        <p:nvSpPr>
          <p:cNvPr id="9" name="TextBox 8">
            <a:extLst>
              <a:ext uri="{FF2B5EF4-FFF2-40B4-BE49-F238E27FC236}">
                <a16:creationId xmlns:a16="http://schemas.microsoft.com/office/drawing/2014/main" id="{C3A41906-37C3-4A19-95E7-107E2D242D89}"/>
              </a:ext>
            </a:extLst>
          </p:cNvPr>
          <p:cNvSpPr txBox="1"/>
          <p:nvPr userDrawn="1"/>
        </p:nvSpPr>
        <p:spPr>
          <a:xfrm>
            <a:off x="6085974" y="28201"/>
            <a:ext cx="6106026" cy="203133"/>
          </a:xfrm>
          <a:prstGeom prst="rect">
            <a:avLst/>
          </a:prstGeom>
          <a:noFill/>
        </p:spPr>
        <p:txBody>
          <a:bodyPr wrap="square">
            <a:spAutoFit/>
          </a:body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9595B"/>
                </a:solidFill>
                <a:effectLst/>
                <a:uLnTx/>
                <a:uFillTx/>
                <a:latin typeface="Calibri"/>
                <a:ea typeface="+mn-ea"/>
                <a:cs typeface="+mn-cs"/>
              </a:rPr>
              <a:t>Slide Deck Version 1.0 4122022</a:t>
            </a:r>
          </a:p>
        </p:txBody>
      </p:sp>
      <p:sp>
        <p:nvSpPr>
          <p:cNvPr id="2" name="TextBox 1">
            <a:extLst>
              <a:ext uri="{FF2B5EF4-FFF2-40B4-BE49-F238E27FC236}">
                <a16:creationId xmlns:a16="http://schemas.microsoft.com/office/drawing/2014/main" id="{C9DB524A-1287-4AFC-99CE-5AAF82A2C017}"/>
              </a:ext>
            </a:extLst>
          </p:cNvPr>
          <p:cNvSpPr txBox="1"/>
          <p:nvPr userDrawn="1"/>
        </p:nvSpPr>
        <p:spPr>
          <a:xfrm>
            <a:off x="457200" y="5947608"/>
            <a:ext cx="4953000" cy="830997"/>
          </a:xfrm>
          <a:prstGeom prst="rect">
            <a:avLst/>
          </a:prstGeom>
          <a:noFill/>
        </p:spPr>
        <p:txBody>
          <a:bodyPr wrap="square" rtlCol="0">
            <a:spAutoFit/>
          </a:bodyPr>
          <a:lstStyle/>
          <a:p>
            <a:r>
              <a:rPr lang="en-US" sz="800" i="1" dirty="0">
                <a:latin typeface="+mj-lt"/>
              </a:rPr>
              <a:t>This material was prepared by Telligen,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12SOW-QIN-04/29/22-4403</a:t>
            </a:r>
          </a:p>
        </p:txBody>
      </p:sp>
    </p:spTree>
    <p:extLst>
      <p:ext uri="{BB962C8B-B14F-4D97-AF65-F5344CB8AC3E}">
        <p14:creationId xmlns:p14="http://schemas.microsoft.com/office/powerpoint/2010/main" val="156863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50AF-B1AA-407A-A9E1-D834AD884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EDFF4B-E368-427F-8285-93032AB9D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15F10-4DEA-4DD8-9E2B-758E6013FE19}"/>
              </a:ext>
            </a:extLst>
          </p:cNvPr>
          <p:cNvSpPr>
            <a:spLocks noGrp="1"/>
          </p:cNvSpPr>
          <p:nvPr>
            <p:ph type="dt" sz="half" idx="10"/>
          </p:nvPr>
        </p:nvSpPr>
        <p:spPr/>
        <p:txBody>
          <a:bodyPr/>
          <a:lstStyle/>
          <a:p>
            <a:fld id="{5A2CF3E0-A53F-4E00-9153-A1C98C8A839F}" type="datetime1">
              <a:rPr lang="en-US" smtClean="0"/>
              <a:t>10/14/2022</a:t>
            </a:fld>
            <a:endParaRPr lang="en-US" dirty="0"/>
          </a:p>
        </p:txBody>
      </p:sp>
      <p:sp>
        <p:nvSpPr>
          <p:cNvPr id="5" name="Footer Placeholder 4">
            <a:extLst>
              <a:ext uri="{FF2B5EF4-FFF2-40B4-BE49-F238E27FC236}">
                <a16:creationId xmlns:a16="http://schemas.microsoft.com/office/drawing/2014/main" id="{B79DAFA0-B23A-4E7C-8A92-33E3A5B69D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C8CE5A-0BA0-47D7-BF1E-580366AD336B}"/>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1467722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HQIC)">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F9DB6756-1D3A-4EBC-BD5F-DBAB1466BF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89396" y="762000"/>
            <a:ext cx="8813208" cy="4938887"/>
          </a:xfrm>
          <a:prstGeom prst="rect">
            <a:avLst/>
          </a:prstGeom>
        </p:spPr>
      </p:pic>
      <p:sp>
        <p:nvSpPr>
          <p:cNvPr id="9" name="TextBox 8">
            <a:extLst>
              <a:ext uri="{FF2B5EF4-FFF2-40B4-BE49-F238E27FC236}">
                <a16:creationId xmlns:a16="http://schemas.microsoft.com/office/drawing/2014/main" id="{C3A41906-37C3-4A19-95E7-107E2D242D89}"/>
              </a:ext>
            </a:extLst>
          </p:cNvPr>
          <p:cNvSpPr txBox="1"/>
          <p:nvPr userDrawn="1"/>
        </p:nvSpPr>
        <p:spPr>
          <a:xfrm>
            <a:off x="6085974" y="28201"/>
            <a:ext cx="6106026" cy="203133"/>
          </a:xfrm>
          <a:prstGeom prst="rect">
            <a:avLst/>
          </a:prstGeom>
          <a:noFill/>
        </p:spPr>
        <p:txBody>
          <a:bodyPr wrap="square">
            <a:spAutoFit/>
          </a:body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9595B"/>
                </a:solidFill>
                <a:effectLst/>
                <a:uLnTx/>
                <a:uFillTx/>
                <a:latin typeface="Calibri"/>
                <a:ea typeface="+mn-ea"/>
                <a:cs typeface="+mn-cs"/>
              </a:rPr>
              <a:t>Slide Deck Version 1.0 4122022</a:t>
            </a:r>
          </a:p>
        </p:txBody>
      </p:sp>
      <p:sp>
        <p:nvSpPr>
          <p:cNvPr id="2" name="TextBox 1">
            <a:extLst>
              <a:ext uri="{FF2B5EF4-FFF2-40B4-BE49-F238E27FC236}">
                <a16:creationId xmlns:a16="http://schemas.microsoft.com/office/drawing/2014/main" id="{C9DB524A-1287-4AFC-99CE-5AAF82A2C017}"/>
              </a:ext>
            </a:extLst>
          </p:cNvPr>
          <p:cNvSpPr txBox="1"/>
          <p:nvPr userDrawn="1"/>
        </p:nvSpPr>
        <p:spPr>
          <a:xfrm>
            <a:off x="457200" y="5947608"/>
            <a:ext cx="4953000" cy="830997"/>
          </a:xfrm>
          <a:prstGeom prst="rect">
            <a:avLst/>
          </a:prstGeom>
          <a:noFill/>
        </p:spPr>
        <p:txBody>
          <a:bodyPr wrap="square" rtlCol="0">
            <a:spAutoFit/>
          </a:bodyPr>
          <a:lstStyle/>
          <a:p>
            <a:r>
              <a:rPr lang="en-US" sz="800" i="1" dirty="0">
                <a:latin typeface="+mj-lt"/>
              </a:rPr>
              <a:t>This material was prepared by Telligen, a Hospital Quality Improvement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HQIC-MM/DD/YY-####</a:t>
            </a:r>
          </a:p>
        </p:txBody>
      </p:sp>
    </p:spTree>
    <p:extLst>
      <p:ext uri="{BB962C8B-B14F-4D97-AF65-F5344CB8AC3E}">
        <p14:creationId xmlns:p14="http://schemas.microsoft.com/office/powerpoint/2010/main" val="266404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52" name="Google Shape;52;p9"/>
          <p:cNvSpPr txBox="1">
            <a:spLocks noGrp="1"/>
          </p:cNvSpPr>
          <p:nvPr>
            <p:ph type="sldNum" idx="12"/>
          </p:nvPr>
        </p:nvSpPr>
        <p:spPr>
          <a:xfrm>
            <a:off x="850600" y="0"/>
            <a:ext cx="10480800" cy="850400"/>
          </a:xfrm>
          <a:prstGeom prst="rect">
            <a:avLst/>
          </a:prstGeom>
        </p:spPr>
        <p:txBody>
          <a:bodyPr spcFirstLastPara="1" wrap="square" lIns="91425" tIns="91425" rIns="91425" bIns="91425" anchor="b" anchorCtr="0">
            <a:noAutofit/>
          </a:bodyPr>
          <a:lstStyle>
            <a:lvl1pPr lvl="0" algn="ctr" rtl="0">
              <a:buNone/>
              <a:defRPr>
                <a:latin typeface="Calibri" panose="020F0502020204030204" pitchFamily="34" charset="0"/>
                <a:cs typeface="Calibri" panose="020F0502020204030204" pitchFamily="34" charset="0"/>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4" name="Graphic 3">
            <a:extLst>
              <a:ext uri="{FF2B5EF4-FFF2-40B4-BE49-F238E27FC236}">
                <a16:creationId xmlns:a16="http://schemas.microsoft.com/office/drawing/2014/main" id="{CAF0DC0D-D44E-4042-9550-966779C40FD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0634" y="5027667"/>
            <a:ext cx="858489" cy="875832"/>
          </a:xfrm>
          <a:prstGeom prst="rect">
            <a:avLst/>
          </a:prstGeom>
        </p:spPr>
      </p:pic>
    </p:spTree>
    <p:extLst>
      <p:ext uri="{BB962C8B-B14F-4D97-AF65-F5344CB8AC3E}">
        <p14:creationId xmlns:p14="http://schemas.microsoft.com/office/powerpoint/2010/main" val="1156638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Rectangle 12"/>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7"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19" name="Rectangle 18"/>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3"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4"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5"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88542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76354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6751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426822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221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055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271388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43619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D053-221F-44C0-BB23-799DC4EC8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5815F-3415-4B52-9EB8-F5B4AD7C4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0D2BC-5085-41C4-8C2F-D7C77D04FBDE}"/>
              </a:ext>
            </a:extLst>
          </p:cNvPr>
          <p:cNvSpPr>
            <a:spLocks noGrp="1"/>
          </p:cNvSpPr>
          <p:nvPr>
            <p:ph type="dt" sz="half" idx="10"/>
          </p:nvPr>
        </p:nvSpPr>
        <p:spPr/>
        <p:txBody>
          <a:bodyPr/>
          <a:lstStyle/>
          <a:p>
            <a:fld id="{BAB5FB2A-88A1-4DDA-9F88-D2F9DAB0138C}" type="datetime1">
              <a:rPr lang="en-US" smtClean="0"/>
              <a:t>10/14/2022</a:t>
            </a:fld>
            <a:endParaRPr lang="en-US" dirty="0"/>
          </a:p>
        </p:txBody>
      </p:sp>
      <p:sp>
        <p:nvSpPr>
          <p:cNvPr id="5" name="Footer Placeholder 4">
            <a:extLst>
              <a:ext uri="{FF2B5EF4-FFF2-40B4-BE49-F238E27FC236}">
                <a16:creationId xmlns:a16="http://schemas.microsoft.com/office/drawing/2014/main" id="{CC219341-D8C8-4EFE-AE39-C1A371FDA6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C0C23F-8057-4295-82D9-355B00A8CA1E}"/>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515361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61783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75577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24188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40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21317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44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20731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91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893629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6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4C31-088E-46C6-98F5-0A9DB28F2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49D0B-19EA-4789-B3DA-B73A25E44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FE412-B237-49D6-8C5D-061D9942B89C}"/>
              </a:ext>
            </a:extLst>
          </p:cNvPr>
          <p:cNvSpPr>
            <a:spLocks noGrp="1"/>
          </p:cNvSpPr>
          <p:nvPr>
            <p:ph type="dt" sz="half" idx="10"/>
          </p:nvPr>
        </p:nvSpPr>
        <p:spPr/>
        <p:txBody>
          <a:bodyPr/>
          <a:lstStyle/>
          <a:p>
            <a:fld id="{A174ABDB-9AE4-4B5E-A971-5E83797BC240}" type="datetime1">
              <a:rPr lang="en-US" smtClean="0"/>
              <a:t>10/14/2022</a:t>
            </a:fld>
            <a:endParaRPr lang="en-US" dirty="0"/>
          </a:p>
        </p:txBody>
      </p:sp>
      <p:sp>
        <p:nvSpPr>
          <p:cNvPr id="5" name="Footer Placeholder 4">
            <a:extLst>
              <a:ext uri="{FF2B5EF4-FFF2-40B4-BE49-F238E27FC236}">
                <a16:creationId xmlns:a16="http://schemas.microsoft.com/office/drawing/2014/main" id="{2EF129F3-1498-4B8F-9926-5803D92962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1CF20D-74F5-4065-B281-76ADDEA4F959}"/>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406740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758264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949714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495851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387809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99672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22063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8574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6863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85327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303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6E00-3ABE-42CB-9062-7EDD27C80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AA5CF-5BE6-46B7-A49F-86ABBB811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56F44-03B8-43B9-B2B0-4A77EE612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7EDB27-A1B4-4960-955D-6C4118362B7E}"/>
              </a:ext>
            </a:extLst>
          </p:cNvPr>
          <p:cNvSpPr>
            <a:spLocks noGrp="1"/>
          </p:cNvSpPr>
          <p:nvPr>
            <p:ph type="dt" sz="half" idx="10"/>
          </p:nvPr>
        </p:nvSpPr>
        <p:spPr/>
        <p:txBody>
          <a:bodyPr/>
          <a:lstStyle/>
          <a:p>
            <a:fld id="{B09BFBF9-6EAA-44A1-A2E0-037156922157}" type="datetime1">
              <a:rPr lang="en-US" smtClean="0"/>
              <a:t>10/14/2022</a:t>
            </a:fld>
            <a:endParaRPr lang="en-US" dirty="0"/>
          </a:p>
        </p:txBody>
      </p:sp>
      <p:sp>
        <p:nvSpPr>
          <p:cNvPr id="6" name="Footer Placeholder 5">
            <a:extLst>
              <a:ext uri="{FF2B5EF4-FFF2-40B4-BE49-F238E27FC236}">
                <a16:creationId xmlns:a16="http://schemas.microsoft.com/office/drawing/2014/main" id="{9C802499-8392-4E53-ABB2-18C49311DE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D1B174-192D-4430-9F62-20668ECFDBEE}"/>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1087383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9"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3" name="Rectangle 2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4"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5"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8"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526694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02084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85092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37302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23492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291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8380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17355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46536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7258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0B02-A22D-433E-8FA0-29BF12ACC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41BA-8811-484B-967D-005A6ED42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66019-90FC-4DC1-A1DF-FF06ED549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8352-2C4D-412C-A209-2CCC439920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A55795-34C3-4770-9D6A-6A20B96903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A1DBB-4DD9-495D-A97F-DFBE0D7CC6F3}"/>
              </a:ext>
            </a:extLst>
          </p:cNvPr>
          <p:cNvSpPr>
            <a:spLocks noGrp="1"/>
          </p:cNvSpPr>
          <p:nvPr>
            <p:ph type="dt" sz="half" idx="10"/>
          </p:nvPr>
        </p:nvSpPr>
        <p:spPr/>
        <p:txBody>
          <a:bodyPr/>
          <a:lstStyle/>
          <a:p>
            <a:fld id="{1F9AEF52-240B-4832-9897-CBBB111EC33F}" type="datetime1">
              <a:rPr lang="en-US" smtClean="0"/>
              <a:t>10/14/2022</a:t>
            </a:fld>
            <a:endParaRPr lang="en-US" dirty="0"/>
          </a:p>
        </p:txBody>
      </p:sp>
      <p:sp>
        <p:nvSpPr>
          <p:cNvPr id="8" name="Footer Placeholder 7">
            <a:extLst>
              <a:ext uri="{FF2B5EF4-FFF2-40B4-BE49-F238E27FC236}">
                <a16:creationId xmlns:a16="http://schemas.microsoft.com/office/drawing/2014/main" id="{5CAFB7B9-D80C-4283-8CCB-1BAC7CCD34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9BE3D1-7F33-4FCA-BFA6-96926E19C6E1}"/>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4180141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31975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83216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26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137491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9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0446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99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81100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40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559963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5.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77.xml"/><Relationship Id="rId21" Type="http://schemas.openxmlformats.org/officeDocument/2006/relationships/slideLayout" Target="../slideLayouts/slideLayout72.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63" Type="http://schemas.openxmlformats.org/officeDocument/2006/relationships/slideLayout" Target="../slideLayouts/slideLayout114.xml"/><Relationship Id="rId68" Type="http://schemas.openxmlformats.org/officeDocument/2006/relationships/theme" Target="../theme/theme5.xml"/><Relationship Id="rId7" Type="http://schemas.openxmlformats.org/officeDocument/2006/relationships/slideLayout" Target="../slideLayouts/slideLayout58.xml"/><Relationship Id="rId71" Type="http://schemas.openxmlformats.org/officeDocument/2006/relationships/oleObject" Target="../embeddings/oleObject1.bin"/><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slideLayout" Target="../slideLayouts/slideLayout104.xml"/><Relationship Id="rId58" Type="http://schemas.openxmlformats.org/officeDocument/2006/relationships/slideLayout" Target="../slideLayouts/slideLayout109.xml"/><Relationship Id="rId66" Type="http://schemas.openxmlformats.org/officeDocument/2006/relationships/slideLayout" Target="../slideLayouts/slideLayout117.xml"/><Relationship Id="rId5" Type="http://schemas.openxmlformats.org/officeDocument/2006/relationships/slideLayout" Target="../slideLayouts/slideLayout56.xml"/><Relationship Id="rId61" Type="http://schemas.openxmlformats.org/officeDocument/2006/relationships/slideLayout" Target="../slideLayouts/slideLayout112.xml"/><Relationship Id="rId19" Type="http://schemas.openxmlformats.org/officeDocument/2006/relationships/slideLayout" Target="../slideLayouts/slideLayout7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56" Type="http://schemas.openxmlformats.org/officeDocument/2006/relationships/slideLayout" Target="../slideLayouts/slideLayout107.xml"/><Relationship Id="rId64" Type="http://schemas.openxmlformats.org/officeDocument/2006/relationships/slideLayout" Target="../slideLayouts/slideLayout115.xml"/><Relationship Id="rId69" Type="http://schemas.openxmlformats.org/officeDocument/2006/relationships/tags" Target="../tags/tag1.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72" Type="http://schemas.openxmlformats.org/officeDocument/2006/relationships/image" Target="../media/image35.emf"/><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59" Type="http://schemas.openxmlformats.org/officeDocument/2006/relationships/slideLayout" Target="../slideLayouts/slideLayout110.xml"/><Relationship Id="rId67" Type="http://schemas.openxmlformats.org/officeDocument/2006/relationships/slideLayout" Target="../slideLayouts/slideLayout118.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54" Type="http://schemas.openxmlformats.org/officeDocument/2006/relationships/slideLayout" Target="../slideLayouts/slideLayout105.xml"/><Relationship Id="rId62" Type="http://schemas.openxmlformats.org/officeDocument/2006/relationships/slideLayout" Target="../slideLayouts/slideLayout113.xml"/><Relationship Id="rId70" Type="http://schemas.openxmlformats.org/officeDocument/2006/relationships/tags" Target="../tags/tag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57" Type="http://schemas.openxmlformats.org/officeDocument/2006/relationships/slideLayout" Target="../slideLayouts/slideLayout108.xml"/><Relationship Id="rId10" Type="http://schemas.openxmlformats.org/officeDocument/2006/relationships/slideLayout" Target="../slideLayouts/slideLayout61.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60" Type="http://schemas.openxmlformats.org/officeDocument/2006/relationships/slideLayout" Target="../slideLayouts/slideLayout111.xml"/><Relationship Id="rId65" Type="http://schemas.openxmlformats.org/officeDocument/2006/relationships/slideLayout" Target="../slideLayouts/slideLayout116.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9" Type="http://schemas.openxmlformats.org/officeDocument/2006/relationships/slideLayout" Target="../slideLayouts/slideLayout90.xml"/><Relationship Id="rId34" Type="http://schemas.openxmlformats.org/officeDocument/2006/relationships/slideLayout" Target="../slideLayouts/slideLayout85.xml"/><Relationship Id="rId50" Type="http://schemas.openxmlformats.org/officeDocument/2006/relationships/slideLayout" Target="../slideLayouts/slideLayout101.xml"/><Relationship Id="rId55"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44.xml"/><Relationship Id="rId21" Type="http://schemas.openxmlformats.org/officeDocument/2006/relationships/slideLayout" Target="../slideLayouts/slideLayout139.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63" Type="http://schemas.openxmlformats.org/officeDocument/2006/relationships/slideLayout" Target="../slideLayouts/slideLayout181.xml"/><Relationship Id="rId68" Type="http://schemas.openxmlformats.org/officeDocument/2006/relationships/theme" Target="../theme/theme6.xml"/><Relationship Id="rId7" Type="http://schemas.openxmlformats.org/officeDocument/2006/relationships/slideLayout" Target="../slideLayouts/slideLayout125.xml"/><Relationship Id="rId71" Type="http://schemas.openxmlformats.org/officeDocument/2006/relationships/oleObject" Target="../embeddings/oleObject19.bin"/><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66" Type="http://schemas.openxmlformats.org/officeDocument/2006/relationships/slideLayout" Target="../slideLayouts/slideLayout184.xml"/><Relationship Id="rId5" Type="http://schemas.openxmlformats.org/officeDocument/2006/relationships/slideLayout" Target="../slideLayouts/slideLayout123.xml"/><Relationship Id="rId61" Type="http://schemas.openxmlformats.org/officeDocument/2006/relationships/slideLayout" Target="../slideLayouts/slideLayout179.xml"/><Relationship Id="rId19" Type="http://schemas.openxmlformats.org/officeDocument/2006/relationships/slideLayout" Target="../slideLayouts/slideLayout13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64" Type="http://schemas.openxmlformats.org/officeDocument/2006/relationships/slideLayout" Target="../slideLayouts/slideLayout182.xml"/><Relationship Id="rId69" Type="http://schemas.openxmlformats.org/officeDocument/2006/relationships/tags" Target="../tags/tag26.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72" Type="http://schemas.openxmlformats.org/officeDocument/2006/relationships/image" Target="../media/image35.emf"/><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67" Type="http://schemas.openxmlformats.org/officeDocument/2006/relationships/slideLayout" Target="../slideLayouts/slideLayout185.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62" Type="http://schemas.openxmlformats.org/officeDocument/2006/relationships/slideLayout" Target="../slideLayouts/slideLayout180.xml"/><Relationship Id="rId70" Type="http://schemas.openxmlformats.org/officeDocument/2006/relationships/tags" Target="../tags/tag2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slideLayout" Target="../slideLayouts/slideLayout178.xml"/><Relationship Id="rId65" Type="http://schemas.openxmlformats.org/officeDocument/2006/relationships/slideLayout" Target="../slideLayouts/slideLayout183.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9" Type="http://schemas.openxmlformats.org/officeDocument/2006/relationships/slideLayout" Target="../slideLayouts/slideLayout157.xml"/><Relationship Id="rId34" Type="http://schemas.openxmlformats.org/officeDocument/2006/relationships/slideLayout" Target="../slideLayouts/slideLayout152.xml"/><Relationship Id="rId50" Type="http://schemas.openxmlformats.org/officeDocument/2006/relationships/slideLayout" Target="../slideLayouts/slideLayout168.xml"/><Relationship Id="rId55"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8.xml"/><Relationship Id="rId7" Type="http://schemas.openxmlformats.org/officeDocument/2006/relationships/image" Target="../media/image46.jpeg"/><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theme" Target="../theme/theme7.xml"/><Relationship Id="rId5" Type="http://schemas.openxmlformats.org/officeDocument/2006/relationships/slideLayout" Target="../slideLayouts/slideLayout190.xml"/><Relationship Id="rId4"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8319" y="6166096"/>
            <a:ext cx="2062483" cy="463304"/>
          </a:xfrm>
          <a:prstGeom prst="rect">
            <a:avLst/>
          </a:prstGeom>
          <a:ln w="12700">
            <a:miter lim="400000"/>
          </a:ln>
        </p:spPr>
      </p:pic>
      <p:sp>
        <p:nvSpPr>
          <p:cNvPr id="3" name="Title Text"/>
          <p:cNvSpPr txBox="1">
            <a:spLocks noGrp="1"/>
          </p:cNvSpPr>
          <p:nvPr>
            <p:ph type="title"/>
          </p:nvPr>
        </p:nvSpPr>
        <p:spPr>
          <a:xfrm>
            <a:off x="609600" y="76200"/>
            <a:ext cx="109728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4" name="Body Level One…"/>
          <p:cNvSpPr txBox="1">
            <a:spLocks noGrp="1"/>
          </p:cNvSpPr>
          <p:nvPr>
            <p:ph type="body" idx="1"/>
          </p:nvPr>
        </p:nvSpPr>
        <p:spPr>
          <a:xfrm>
            <a:off x="609600" y="1447803"/>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355420" y="642350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dirty="0"/>
          </a:p>
        </p:txBody>
      </p:sp>
      <p:sp>
        <p:nvSpPr>
          <p:cNvPr id="6" name="Footer Placeholder 5">
            <a:extLst>
              <a:ext uri="{FF2B5EF4-FFF2-40B4-BE49-F238E27FC236}">
                <a16:creationId xmlns:a16="http://schemas.microsoft.com/office/drawing/2014/main" id="{0EA98C28-4DA6-4080-B8BE-0C485DD8E718}"/>
              </a:ext>
            </a:extLst>
          </p:cNvPr>
          <p:cNvSpPr>
            <a:spLocks noGrp="1"/>
          </p:cNvSpPr>
          <p:nvPr>
            <p:ph type="ftr" sz="quarter" idx="3"/>
          </p:nvPr>
        </p:nvSpPr>
        <p:spPr>
          <a:xfrm>
            <a:off x="609596" y="6356350"/>
            <a:ext cx="88087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6" r:id="rId4"/>
  </p:sldLayoutIdLst>
  <p:transition spd="med"/>
  <p:hf hdr="0" ftr="0" dt="0"/>
  <p:txStyles>
    <p:titleStyle>
      <a:lvl1pPr marL="0" marR="0" indent="0" algn="ctr" defTabSz="6858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9pPr>
    </p:titleStyle>
    <p:bodyStyle>
      <a:lvl1pPr marL="257175" marR="0" indent="-257175"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592931" marR="0" indent="-250031"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19545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2974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403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29832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A8D4F-ED2E-4986-A40C-1213D5CE9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B0BD6-DE69-4599-902D-C2504970E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CC0E3-2FD6-4332-9AFC-715FDD1C2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68E01-1A6D-4482-9FD1-07CC0DF121D1}" type="datetime1">
              <a:rPr lang="en-US" smtClean="0"/>
              <a:t>10/14/2022</a:t>
            </a:fld>
            <a:endParaRPr lang="en-US" dirty="0"/>
          </a:p>
        </p:txBody>
      </p:sp>
      <p:sp>
        <p:nvSpPr>
          <p:cNvPr id="5" name="Footer Placeholder 4">
            <a:extLst>
              <a:ext uri="{FF2B5EF4-FFF2-40B4-BE49-F238E27FC236}">
                <a16:creationId xmlns:a16="http://schemas.microsoft.com/office/drawing/2014/main" id="{46422329-A50D-4AE7-B072-991BA8B8E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1E306F-0765-46E9-ABD2-E2AA2B465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9C5F1-BCE8-4393-8917-223508E72BE1}" type="slidenum">
              <a:rPr lang="en-US" smtClean="0"/>
              <a:t>‹#›</a:t>
            </a:fld>
            <a:endParaRPr lang="en-US" dirty="0"/>
          </a:p>
        </p:txBody>
      </p:sp>
    </p:spTree>
    <p:extLst>
      <p:ext uri="{BB962C8B-B14F-4D97-AF65-F5344CB8AC3E}">
        <p14:creationId xmlns:p14="http://schemas.microsoft.com/office/powerpoint/2010/main" val="23752715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7599D-7560-477D-B73D-26175C642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81A05-3612-4843-88BB-275798EBD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A5D2-133F-41DB-AA53-B8E6EE806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DF29D-C779-448C-AB6E-6170748608D2}" type="datetime1">
              <a:rPr lang="en-US" smtClean="0"/>
              <a:t>10/14/2022</a:t>
            </a:fld>
            <a:endParaRPr lang="en-US" dirty="0"/>
          </a:p>
        </p:txBody>
      </p:sp>
      <p:sp>
        <p:nvSpPr>
          <p:cNvPr id="5" name="Footer Placeholder 4">
            <a:extLst>
              <a:ext uri="{FF2B5EF4-FFF2-40B4-BE49-F238E27FC236}">
                <a16:creationId xmlns:a16="http://schemas.microsoft.com/office/drawing/2014/main" id="{0FDA2EE3-33F8-4C5F-B745-1CEC1976D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D15133-28F8-4030-B75B-50F30068B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FA372-4396-430C-95F5-E170515E27C4}" type="slidenum">
              <a:rPr lang="en-US" smtClean="0"/>
              <a:t>‹#›</a:t>
            </a:fld>
            <a:endParaRPr lang="en-US" dirty="0"/>
          </a:p>
        </p:txBody>
      </p:sp>
    </p:spTree>
    <p:extLst>
      <p:ext uri="{BB962C8B-B14F-4D97-AF65-F5344CB8AC3E}">
        <p14:creationId xmlns:p14="http://schemas.microsoft.com/office/powerpoint/2010/main" val="19072721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descr="Shape&#10;&#10;Description automatically generated with medium confidence">
            <a:extLst>
              <a:ext uri="{FF2B5EF4-FFF2-40B4-BE49-F238E27FC236}">
                <a16:creationId xmlns:a16="http://schemas.microsoft.com/office/drawing/2014/main" id="{48C2E32A-0F7F-4E7B-A5B5-F8B2B11D0CA3}"/>
              </a:ext>
            </a:extLst>
          </p:cNvPr>
          <p:cNvPicPr>
            <a:picLocks noGrp="1" noRot="1" noChangeAspect="1" noMove="1" noResize="1" noEditPoints="1" noAdjustHandles="1" noChangeArrowheads="1" noChangeShapeType="1" noCrop="1"/>
          </p:cNvPicPr>
          <p:nvPr userDrawn="1"/>
        </p:nvPicPr>
        <p:blipFill>
          <a:blip r:embed="rId27">
            <a:extLst>
              <a:ext uri="{28A0092B-C50C-407E-A947-70E740481C1C}">
                <a14:useLocalDpi xmlns:a14="http://schemas.microsoft.com/office/drawing/2010/main"/>
              </a:ext>
            </a:extLst>
          </a:blip>
          <a:stretch>
            <a:fillRect/>
          </a:stretch>
        </p:blipFill>
        <p:spPr>
          <a:xfrm>
            <a:off x="0" y="-5597"/>
            <a:ext cx="12211898" cy="6869193"/>
          </a:xfrm>
          <a:prstGeom prst="rect">
            <a:avLst/>
          </a:prstGeom>
        </p:spPr>
      </p:pic>
      <p:sp>
        <p:nvSpPr>
          <p:cNvPr id="2" name="Title Placeholder 1"/>
          <p:cNvSpPr>
            <a:spLocks noGrp="1"/>
          </p:cNvSpPr>
          <p:nvPr>
            <p:ph type="title"/>
          </p:nvPr>
        </p:nvSpPr>
        <p:spPr>
          <a:xfrm>
            <a:off x="838200" y="1"/>
            <a:ext cx="10515600" cy="1600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29300" y="6363107"/>
            <a:ext cx="533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953D466F-0B71-3646-A63E-72276CFD0D9A}" type="slidenum">
              <a:rPr lang="en-US" smtClean="0"/>
              <a:pPr/>
              <a:t>‹#›</a:t>
            </a:fld>
            <a:endParaRPr lang="en-US" dirty="0"/>
          </a:p>
        </p:txBody>
      </p:sp>
      <p:pic>
        <p:nvPicPr>
          <p:cNvPr id="20" name="Picture 19" descr="Graphical user interface, logo&#10;&#10;Description automatically generated">
            <a:extLst>
              <a:ext uri="{FF2B5EF4-FFF2-40B4-BE49-F238E27FC236}">
                <a16:creationId xmlns:a16="http://schemas.microsoft.com/office/drawing/2014/main" id="{894B4A5E-D2FF-424D-ADB2-55065A404011}"/>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302624" y="6035757"/>
            <a:ext cx="3889376" cy="833437"/>
          </a:xfrm>
          <a:prstGeom prst="rect">
            <a:avLst/>
          </a:prstGeom>
        </p:spPr>
      </p:pic>
    </p:spTree>
    <p:extLst>
      <p:ext uri="{BB962C8B-B14F-4D97-AF65-F5344CB8AC3E}">
        <p14:creationId xmlns:p14="http://schemas.microsoft.com/office/powerpoint/2010/main" val="4243080313"/>
      </p:ext>
    </p:extLst>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 id="2147484846" r:id="rId13"/>
    <p:sldLayoutId id="2147484847" r:id="rId14"/>
    <p:sldLayoutId id="2147484848" r:id="rId15"/>
    <p:sldLayoutId id="2147484849" r:id="rId16"/>
    <p:sldLayoutId id="2147484850" r:id="rId17"/>
    <p:sldLayoutId id="2147484851" r:id="rId18"/>
    <p:sldLayoutId id="2147484852" r:id="rId19"/>
    <p:sldLayoutId id="2147484853" r:id="rId20"/>
    <p:sldLayoutId id="2147484854" r:id="rId21"/>
    <p:sldLayoutId id="2147484855" r:id="rId22"/>
    <p:sldLayoutId id="2147484856" r:id="rId23"/>
    <p:sldLayoutId id="2147484857" r:id="rId24"/>
    <p:sldLayoutId id="2147484858" r:id="rId25"/>
  </p:sldLayoutIdLst>
  <p:hf hdr="0" ftr="0" dt="0"/>
  <p:txStyles>
    <p:titleStyle>
      <a:lvl1pPr algn="l" defTabSz="685800" rtl="0" eaLnBrk="1" latinLnBrk="0" hangingPunct="1">
        <a:lnSpc>
          <a:spcPct val="90000"/>
        </a:lnSpc>
        <a:spcBef>
          <a:spcPct val="0"/>
        </a:spcBef>
        <a:buNone/>
        <a:defRPr sz="2700" b="0" kern="1200">
          <a:solidFill>
            <a:srgbClr val="009DDC"/>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rgbClr val="59595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9595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59595B"/>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59595B"/>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9595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3056627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70"/>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907841698"/>
      </p:ext>
    </p:extLst>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6" r:id="rId13"/>
    <p:sldLayoutId id="2147484897" r:id="rId14"/>
    <p:sldLayoutId id="2147484898" r:id="rId15"/>
    <p:sldLayoutId id="2147484899" r:id="rId16"/>
    <p:sldLayoutId id="2147484900" r:id="rId17"/>
    <p:sldLayoutId id="2147484901" r:id="rId18"/>
    <p:sldLayoutId id="2147484902" r:id="rId19"/>
    <p:sldLayoutId id="2147484903" r:id="rId20"/>
    <p:sldLayoutId id="2147484904" r:id="rId21"/>
    <p:sldLayoutId id="2147484905" r:id="rId22"/>
    <p:sldLayoutId id="2147484906" r:id="rId23"/>
    <p:sldLayoutId id="2147484907" r:id="rId24"/>
    <p:sldLayoutId id="2147484908" r:id="rId25"/>
    <p:sldLayoutId id="2147484909" r:id="rId26"/>
    <p:sldLayoutId id="2147484910" r:id="rId27"/>
    <p:sldLayoutId id="2147484911" r:id="rId28"/>
    <p:sldLayoutId id="2147484912" r:id="rId29"/>
    <p:sldLayoutId id="2147484913" r:id="rId30"/>
    <p:sldLayoutId id="2147484914" r:id="rId31"/>
    <p:sldLayoutId id="2147484915" r:id="rId32"/>
    <p:sldLayoutId id="2147484916" r:id="rId33"/>
    <p:sldLayoutId id="2147484917" r:id="rId34"/>
    <p:sldLayoutId id="2147484918" r:id="rId35"/>
    <p:sldLayoutId id="2147484919" r:id="rId36"/>
    <p:sldLayoutId id="2147484920" r:id="rId37"/>
    <p:sldLayoutId id="2147484921" r:id="rId38"/>
    <p:sldLayoutId id="2147484922" r:id="rId39"/>
    <p:sldLayoutId id="2147484923" r:id="rId40"/>
    <p:sldLayoutId id="2147484924" r:id="rId41"/>
    <p:sldLayoutId id="2147484925" r:id="rId42"/>
    <p:sldLayoutId id="2147484926" r:id="rId43"/>
    <p:sldLayoutId id="2147484927" r:id="rId44"/>
    <p:sldLayoutId id="2147484928" r:id="rId45"/>
    <p:sldLayoutId id="2147484929" r:id="rId46"/>
    <p:sldLayoutId id="2147484930" r:id="rId47"/>
    <p:sldLayoutId id="2147484931" r:id="rId48"/>
    <p:sldLayoutId id="2147484932" r:id="rId49"/>
    <p:sldLayoutId id="2147484933" r:id="rId50"/>
    <p:sldLayoutId id="2147484934" r:id="rId51"/>
    <p:sldLayoutId id="2147484935" r:id="rId52"/>
    <p:sldLayoutId id="2147484936" r:id="rId53"/>
    <p:sldLayoutId id="2147484937" r:id="rId54"/>
    <p:sldLayoutId id="2147484938" r:id="rId55"/>
    <p:sldLayoutId id="2147484939" r:id="rId56"/>
    <p:sldLayoutId id="2147484940" r:id="rId57"/>
    <p:sldLayoutId id="2147484941" r:id="rId58"/>
    <p:sldLayoutId id="2147484942" r:id="rId59"/>
    <p:sldLayoutId id="2147484943" r:id="rId60"/>
    <p:sldLayoutId id="2147484944" r:id="rId61"/>
    <p:sldLayoutId id="2147484945" r:id="rId62"/>
    <p:sldLayoutId id="2147484946" r:id="rId63"/>
    <p:sldLayoutId id="2147484947" r:id="rId64"/>
    <p:sldLayoutId id="2147484948" r:id="rId65"/>
    <p:sldLayoutId id="2147484949" r:id="rId66"/>
    <p:sldLayoutId id="214748495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3056627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70"/>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43783452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 id="2147484976" r:id="rId13"/>
    <p:sldLayoutId id="2147484977" r:id="rId14"/>
    <p:sldLayoutId id="2147484978" r:id="rId15"/>
    <p:sldLayoutId id="2147484979" r:id="rId16"/>
    <p:sldLayoutId id="2147484980" r:id="rId17"/>
    <p:sldLayoutId id="2147484981" r:id="rId18"/>
    <p:sldLayoutId id="2147484982" r:id="rId19"/>
    <p:sldLayoutId id="2147484983" r:id="rId20"/>
    <p:sldLayoutId id="2147484984" r:id="rId21"/>
    <p:sldLayoutId id="2147484985" r:id="rId22"/>
    <p:sldLayoutId id="2147484986" r:id="rId23"/>
    <p:sldLayoutId id="2147484987" r:id="rId24"/>
    <p:sldLayoutId id="2147484988" r:id="rId25"/>
    <p:sldLayoutId id="2147484989" r:id="rId26"/>
    <p:sldLayoutId id="2147484990" r:id="rId27"/>
    <p:sldLayoutId id="2147484991" r:id="rId28"/>
    <p:sldLayoutId id="2147484992" r:id="rId29"/>
    <p:sldLayoutId id="2147484993" r:id="rId30"/>
    <p:sldLayoutId id="2147484994" r:id="rId31"/>
    <p:sldLayoutId id="2147484995" r:id="rId32"/>
    <p:sldLayoutId id="2147484996" r:id="rId33"/>
    <p:sldLayoutId id="2147484997" r:id="rId34"/>
    <p:sldLayoutId id="2147484998" r:id="rId35"/>
    <p:sldLayoutId id="2147484999" r:id="rId36"/>
    <p:sldLayoutId id="2147485000" r:id="rId37"/>
    <p:sldLayoutId id="2147485001" r:id="rId38"/>
    <p:sldLayoutId id="2147485002" r:id="rId39"/>
    <p:sldLayoutId id="2147485003" r:id="rId40"/>
    <p:sldLayoutId id="2147485004" r:id="rId41"/>
    <p:sldLayoutId id="2147485005" r:id="rId42"/>
    <p:sldLayoutId id="2147485006" r:id="rId43"/>
    <p:sldLayoutId id="2147485007" r:id="rId44"/>
    <p:sldLayoutId id="2147485008" r:id="rId45"/>
    <p:sldLayoutId id="2147485009" r:id="rId46"/>
    <p:sldLayoutId id="2147485010" r:id="rId47"/>
    <p:sldLayoutId id="2147485011" r:id="rId48"/>
    <p:sldLayoutId id="2147485012" r:id="rId49"/>
    <p:sldLayoutId id="2147485013" r:id="rId50"/>
    <p:sldLayoutId id="2147485014" r:id="rId51"/>
    <p:sldLayoutId id="2147485015" r:id="rId52"/>
    <p:sldLayoutId id="2147485016" r:id="rId53"/>
    <p:sldLayoutId id="2147485017" r:id="rId54"/>
    <p:sldLayoutId id="2147485018" r:id="rId55"/>
    <p:sldLayoutId id="2147485019" r:id="rId56"/>
    <p:sldLayoutId id="2147485020" r:id="rId57"/>
    <p:sldLayoutId id="2147485021" r:id="rId58"/>
    <p:sldLayoutId id="2147485022" r:id="rId59"/>
    <p:sldLayoutId id="2147485023" r:id="rId60"/>
    <p:sldLayoutId id="2147485024" r:id="rId61"/>
    <p:sldLayoutId id="2147485025" r:id="rId62"/>
    <p:sldLayoutId id="2147485026" r:id="rId63"/>
    <p:sldLayoutId id="2147485027" r:id="rId64"/>
    <p:sldLayoutId id="2147485028" r:id="rId65"/>
    <p:sldLayoutId id="2147485029" r:id="rId66"/>
    <p:sldLayoutId id="214748503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319" y="6166096"/>
            <a:ext cx="2062483" cy="463304"/>
          </a:xfrm>
          <a:prstGeom prst="rect">
            <a:avLst/>
          </a:prstGeom>
          <a:ln w="12700">
            <a:miter lim="400000"/>
          </a:ln>
        </p:spPr>
      </p:pic>
      <p:sp>
        <p:nvSpPr>
          <p:cNvPr id="3" name="Title Text"/>
          <p:cNvSpPr txBox="1">
            <a:spLocks noGrp="1"/>
          </p:cNvSpPr>
          <p:nvPr>
            <p:ph type="title"/>
          </p:nvPr>
        </p:nvSpPr>
        <p:spPr>
          <a:xfrm>
            <a:off x="609600" y="76200"/>
            <a:ext cx="109728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4" name="Body Level One…"/>
          <p:cNvSpPr txBox="1">
            <a:spLocks noGrp="1"/>
          </p:cNvSpPr>
          <p:nvPr>
            <p:ph type="body" idx="1"/>
          </p:nvPr>
        </p:nvSpPr>
        <p:spPr>
          <a:xfrm>
            <a:off x="609600" y="1447803"/>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355420" y="642350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dirty="0"/>
          </a:p>
        </p:txBody>
      </p:sp>
      <p:sp>
        <p:nvSpPr>
          <p:cNvPr id="6" name="Footer Placeholder 5">
            <a:extLst>
              <a:ext uri="{FF2B5EF4-FFF2-40B4-BE49-F238E27FC236}">
                <a16:creationId xmlns:a16="http://schemas.microsoft.com/office/drawing/2014/main" id="{0EA98C28-4DA6-4080-B8BE-0C485DD8E718}"/>
              </a:ext>
            </a:extLst>
          </p:cNvPr>
          <p:cNvSpPr>
            <a:spLocks noGrp="1"/>
          </p:cNvSpPr>
          <p:nvPr>
            <p:ph type="ftr" sz="quarter" idx="3"/>
          </p:nvPr>
        </p:nvSpPr>
        <p:spPr>
          <a:xfrm>
            <a:off x="609596" y="6356350"/>
            <a:ext cx="88087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33856366"/>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Lst>
  <p:transition spd="med"/>
  <p:hf hdr="0" ftr="0" dt="0"/>
  <p:txStyles>
    <p:titleStyle>
      <a:lvl1pPr marL="0" marR="0" indent="0" algn="ctr" defTabSz="6858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9pPr>
    </p:titleStyle>
    <p:bodyStyle>
      <a:lvl1pPr marL="257175" marR="0" indent="-257175"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592931" marR="0" indent="-250031"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19545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2974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403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29832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8.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ificationGenInfo/Downloads/Survey-and-Cert-Letter-17-30.pdf" TargetMode="External"/><Relationship Id="rId2" Type="http://schemas.openxmlformats.org/officeDocument/2006/relationships/notesSlide" Target="../notesSlides/notesSlide10.xml"/><Relationship Id="rId1" Type="http://schemas.openxmlformats.org/officeDocument/2006/relationships/slideLayout" Target="../slideLayouts/slideLayout188.xml"/><Relationship Id="rId4" Type="http://schemas.openxmlformats.org/officeDocument/2006/relationships/hyperlink" Target="https://www.ncbi.nlm.nih.gov/pmc/articles/PMC7883772/pdf/nihms-1669733.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ilga.gov/commission/jcar/admincode/077/077006900D04750R.html" TargetMode="External"/><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90.xml"/><Relationship Id="rId6" Type="http://schemas.openxmlformats.org/officeDocument/2006/relationships/hyperlink" Target="https://dph.illinois.gov/content/dam/soi/en/web/idph/files/publications/letter-hcfs-wmp-060618.pdf" TargetMode="External"/><Relationship Id="rId5" Type="http://schemas.openxmlformats.org/officeDocument/2006/relationships/image" Target="../media/image56.png"/><Relationship Id="rId4" Type="http://schemas.openxmlformats.org/officeDocument/2006/relationships/hyperlink" Target="https://www.cms.gov/Medicare/Provider-Enrollment-and-Certification/SurveyCertificationGenInfo/Downloads/Survey-and-Cert-Letter-17-3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90.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88.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88.xml"/><Relationship Id="rId4" Type="http://schemas.openxmlformats.org/officeDocument/2006/relationships/hyperlink" Target="https://www.cdc.gov/infectioncontrol/pdf/guidelines/healthcare-associated-pneumonia-H.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88.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88.xml"/><Relationship Id="rId5" Type="http://schemas.openxmlformats.org/officeDocument/2006/relationships/image" Target="../media/image65.jpg"/><Relationship Id="rId4" Type="http://schemas.openxmlformats.org/officeDocument/2006/relationships/image" Target="../media/image64.jpg"/></Relationships>
</file>

<file path=ppt/slides/_rels/slide2.xml.rels><?xml version="1.0" encoding="UTF-8" standalone="yes"?>
<Relationships xmlns="http://schemas.openxmlformats.org/package/2006/relationships"><Relationship Id="rId3" Type="http://schemas.openxmlformats.org/officeDocument/2006/relationships/hyperlink" Target="https://redcap.dph.illinois.gov/surveys/?s=LJKK339YHJTCNW8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7.xml"/><Relationship Id="rId1" Type="http://schemas.openxmlformats.org/officeDocument/2006/relationships/slideLayout" Target="../slideLayouts/slideLayout188.xml"/><Relationship Id="rId5" Type="http://schemas.openxmlformats.org/officeDocument/2006/relationships/hyperlink" Target="https://doi.org/10.1016/j.ajic.2022.08.007" TargetMode="External"/><Relationship Id="rId4" Type="http://schemas.openxmlformats.org/officeDocument/2006/relationships/image" Target="../media/image67.jpg"/></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hai/prevent/water-management.html" TargetMode="External"/><Relationship Id="rId7" Type="http://schemas.openxmlformats.org/officeDocument/2006/relationships/hyperlink" Target="https://www.cdc.gov/legionella/health-depts/healthcare-resources/cases-outbreaks.html" TargetMode="External"/><Relationship Id="rId2" Type="http://schemas.openxmlformats.org/officeDocument/2006/relationships/notesSlide" Target="../notesSlides/notesSlide18.xml"/><Relationship Id="rId1" Type="http://schemas.openxmlformats.org/officeDocument/2006/relationships/slideLayout" Target="../slideLayouts/slideLayout188.xml"/><Relationship Id="rId6" Type="http://schemas.openxmlformats.org/officeDocument/2006/relationships/hyperlink" Target="https://doi.org/10.3390/idr14030039" TargetMode="External"/><Relationship Id="rId5" Type="http://schemas.openxmlformats.org/officeDocument/2006/relationships/hyperlink" Target="https://www.cdc.gov/legionella/wmp/toolkit/index.html" TargetMode="External"/><Relationship Id="rId4" Type="http://schemas.openxmlformats.org/officeDocument/2006/relationships/hyperlink" Target="https://www.cdc.gov/nceh/ehs/elearn/prevent-LD-training.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88.xml"/><Relationship Id="rId5" Type="http://schemas.openxmlformats.org/officeDocument/2006/relationships/hyperlink" Target="https://www.cdc.gov/legionella/wmp/toolkit/index.html" TargetMode="External"/><Relationship Id="rId4" Type="http://schemas.openxmlformats.org/officeDocument/2006/relationships/image" Target="../media/image69.sv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88.xml"/><Relationship Id="rId4" Type="http://schemas.openxmlformats.org/officeDocument/2006/relationships/hyperlink" Target="https://www.cdc.gov/legionella/wmp/toolkit/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18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188.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88.xml"/><Relationship Id="rId4" Type="http://schemas.openxmlformats.org/officeDocument/2006/relationships/hyperlink" Target="https://www.cdc.gov/legionella/downloads/wmp-data-template.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88.xml"/><Relationship Id="rId4" Type="http://schemas.openxmlformats.org/officeDocument/2006/relationships/image" Target="../media/image7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8.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88.xml"/><Relationship Id="rId4" Type="http://schemas.openxmlformats.org/officeDocument/2006/relationships/hyperlink" Target="https://www.cdc.gov/niosh/topics/hierarch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hyperlink" Target="mailto:mary.lavin@illinois.gov" TargetMode="External"/><Relationship Id="rId1" Type="http://schemas.openxmlformats.org/officeDocument/2006/relationships/slideLayout" Target="../slideLayouts/slideLayout18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redcap.dph.illinois.gov/surveys/?s=LJKK339YHJTCNW8P"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hyperlink" Target="http://www.dph.illinois.gov/sir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llinois.webex.com/illinois/onstage/g.php?MTID=e002fff0fa13b512e81dfae197770ff1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dph.partner.illinois.gov/communities/communicabledisease/CDAZ/Pages/COVID%2019%20CD%20Section%20Recorded%20Webinars.aspx" TargetMode="External"/><Relationship Id="rId4" Type="http://schemas.openxmlformats.org/officeDocument/2006/relationships/hyperlink" Target="https://illinois.webex.com/illinois/onstage/g.php?MTID=e17814ed8fc09addc0adfdc28defb874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hyperlink" Target="https://www.cdc.gov/coronavirus/2019-ncov/hcp/mitigating-staff-shortage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files/document/qso-20-39-nh-revised.pdf" TargetMode="External"/><Relationship Id="rId2" Type="http://schemas.openxmlformats.org/officeDocument/2006/relationships/hyperlink" Target="https://www.cms.gov/files/document/qso-20-38-nh-revised.pdf" TargetMode="Externa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s://www.cms.gov/files/document/qso-22-25-clia.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vid.cdc.gov/covid-data-tracker/#county-view?list_select_state=Illinois&amp;data-type=Ris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hyperlink" Target="https://www.npr.org/2022/10/11/1127873967/respiratory-illness-covid-children-hospitalizations-health" TargetMode="External"/><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hyperlink" Target="https://www.cidrap.umn.edu/news-perspective/2022/09/european-countries-see-early-signs-autumn-covid-19-rise" TargetMode="Externa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ctrTitle"/>
          </p:nvPr>
        </p:nvSpPr>
        <p:spPr>
          <a:xfrm>
            <a:off x="933061" y="2571751"/>
            <a:ext cx="10310327" cy="1872764"/>
          </a:xfrm>
          <a:prstGeom prst="rect">
            <a:avLst/>
          </a:prstGeom>
        </p:spPr>
        <p:txBody>
          <a:bodyPr>
            <a:normAutofit/>
          </a:bodyPr>
          <a:lstStyle/>
          <a:p>
            <a:pPr defTabSz="672083">
              <a:defRPr sz="3136"/>
            </a:pPr>
            <a:r>
              <a:rPr lang="en-US" sz="2800" dirty="0"/>
              <a:t>COVID-19 and HAI Updates and Q&amp;A Webinars for Long-Term Care and Congregate Residential Settings </a:t>
            </a:r>
          </a:p>
        </p:txBody>
      </p:sp>
      <p:sp>
        <p:nvSpPr>
          <p:cNvPr id="105" name="Subtitle 2"/>
          <p:cNvSpPr txBox="1">
            <a:spLocks noGrp="1"/>
          </p:cNvSpPr>
          <p:nvPr>
            <p:ph type="subTitle" sz="quarter" idx="1"/>
          </p:nvPr>
        </p:nvSpPr>
        <p:spPr>
          <a:xfrm>
            <a:off x="3695700" y="4286250"/>
            <a:ext cx="4800600" cy="800100"/>
          </a:xfrm>
          <a:prstGeom prst="rect">
            <a:avLst/>
          </a:prstGeom>
        </p:spPr>
        <p:txBody>
          <a:bodyPr/>
          <a:lstStyle/>
          <a:p>
            <a:pPr>
              <a:defRPr sz="1800">
                <a:solidFill>
                  <a:srgbClr val="000000"/>
                </a:solidFill>
              </a:defRPr>
            </a:pPr>
            <a:endParaRPr dirty="0"/>
          </a:p>
          <a:p>
            <a:pPr>
              <a:spcBef>
                <a:spcPts val="300"/>
              </a:spcBef>
              <a:defRPr sz="1900">
                <a:solidFill>
                  <a:srgbClr val="000000"/>
                </a:solidFill>
              </a:defRPr>
            </a:pPr>
            <a:r>
              <a:rPr lang="en-US" sz="2400" dirty="0"/>
              <a:t>October 14</a:t>
            </a:r>
            <a:r>
              <a:rPr lang="en-US" sz="2400" baseline="30000" dirty="0"/>
              <a:t>th</a:t>
            </a:r>
            <a:r>
              <a:rPr lang="en-US" sz="2400" dirty="0"/>
              <a:t>, 2022</a:t>
            </a:r>
            <a:endParaRPr sz="2400" dirty="0"/>
          </a:p>
        </p:txBody>
      </p:sp>
      <p:sp>
        <p:nvSpPr>
          <p:cNvPr id="3" name="Slide Number Placeholder 2">
            <a:extLst>
              <a:ext uri="{FF2B5EF4-FFF2-40B4-BE49-F238E27FC236}">
                <a16:creationId xmlns:a16="http://schemas.microsoft.com/office/drawing/2014/main" id="{53F13F69-4BF0-32E7-4653-3544879B79E0}"/>
              </a:ext>
            </a:extLst>
          </p:cNvPr>
          <p:cNvSpPr>
            <a:spLocks noGrp="1"/>
          </p:cNvSpPr>
          <p:nvPr>
            <p:ph type="sldNum" sz="quarter" idx="2"/>
          </p:nvPr>
        </p:nvSpPr>
        <p:spPr/>
        <p:txBody>
          <a:bodyPr/>
          <a:lstStyle/>
          <a:p>
            <a:fld id="{86CB4B4D-7CA3-9044-876B-883B54F8677D}" type="slidenum">
              <a:rPr lang="en-US" smtClean="0"/>
              <a:t>1</a:t>
            </a:fld>
            <a:endParaRPr lang="en-US" dirty="0"/>
          </a:p>
        </p:txBody>
      </p:sp>
    </p:spTree>
    <p:extLst>
      <p:ext uri="{BB962C8B-B14F-4D97-AF65-F5344CB8AC3E}">
        <p14:creationId xmlns:p14="http://schemas.microsoft.com/office/powerpoint/2010/main" val="13257747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0DE61C-ADB5-417E-AD1B-D33391595D75}"/>
              </a:ext>
            </a:extLst>
          </p:cNvPr>
          <p:cNvSpPr>
            <a:spLocks noGrp="1"/>
          </p:cNvSpPr>
          <p:nvPr>
            <p:ph type="title"/>
          </p:nvPr>
        </p:nvSpPr>
        <p:spPr>
          <a:xfrm>
            <a:off x="230458" y="2693987"/>
            <a:ext cx="11731083" cy="1470025"/>
          </a:xfrm>
        </p:spPr>
        <p:txBody>
          <a:bodyPr>
            <a:normAutofit/>
          </a:bodyPr>
          <a:lstStyle/>
          <a:p>
            <a:r>
              <a:rPr lang="en-US" sz="4000" dirty="0">
                <a:latin typeface="+mj-lt"/>
              </a:rPr>
              <a:t>Creating a Safe Environment of Care</a:t>
            </a:r>
            <a:br>
              <a:rPr lang="en-US" sz="4000" dirty="0">
                <a:latin typeface="+mj-lt"/>
              </a:rPr>
            </a:br>
            <a:r>
              <a:rPr lang="en-US" sz="4000" dirty="0">
                <a:latin typeface="+mj-lt"/>
              </a:rPr>
              <a:t> A Focus on Water</a:t>
            </a:r>
          </a:p>
        </p:txBody>
      </p:sp>
      <p:sp>
        <p:nvSpPr>
          <p:cNvPr id="2" name="Text Placeholder 1">
            <a:extLst>
              <a:ext uri="{FF2B5EF4-FFF2-40B4-BE49-F238E27FC236}">
                <a16:creationId xmlns:a16="http://schemas.microsoft.com/office/drawing/2014/main" id="{628B2C3D-29AD-4594-B0A6-0F3819AF5957}"/>
              </a:ext>
            </a:extLst>
          </p:cNvPr>
          <p:cNvSpPr>
            <a:spLocks noGrp="1"/>
          </p:cNvSpPr>
          <p:nvPr>
            <p:ph type="body" sz="quarter" idx="1"/>
          </p:nvPr>
        </p:nvSpPr>
        <p:spPr>
          <a:xfrm>
            <a:off x="1828800" y="4917132"/>
            <a:ext cx="8534400" cy="1752600"/>
          </a:xfrm>
        </p:spPr>
        <p:txBody>
          <a:bodyPr/>
          <a:lstStyle/>
          <a:p>
            <a:r>
              <a:rPr lang="en-US" dirty="0">
                <a:solidFill>
                  <a:schemeClr val="accent1">
                    <a:lumMod val="75000"/>
                  </a:schemeClr>
                </a:solidFill>
              </a:rPr>
              <a:t>Mary Alice Lavin</a:t>
            </a:r>
          </a:p>
          <a:p>
            <a:r>
              <a:rPr lang="en-US" dirty="0">
                <a:solidFill>
                  <a:schemeClr val="accent1">
                    <a:lumMod val="75000"/>
                  </a:schemeClr>
                </a:solidFill>
              </a:rPr>
              <a:t>October 14, 2022</a:t>
            </a:r>
          </a:p>
        </p:txBody>
      </p:sp>
      <p:sp>
        <p:nvSpPr>
          <p:cNvPr id="3" name="Slide Number Placeholder 2">
            <a:extLst>
              <a:ext uri="{FF2B5EF4-FFF2-40B4-BE49-F238E27FC236}">
                <a16:creationId xmlns:a16="http://schemas.microsoft.com/office/drawing/2014/main" id="{C3E044A8-501F-4350-B8F0-BD062E7A3E4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Tree>
    <p:extLst>
      <p:ext uri="{BB962C8B-B14F-4D97-AF65-F5344CB8AC3E}">
        <p14:creationId xmlns:p14="http://schemas.microsoft.com/office/powerpoint/2010/main" val="25122467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4B5989-9C41-4E6F-A3EF-29746752CB0B}"/>
              </a:ext>
            </a:extLst>
          </p:cNvPr>
          <p:cNvSpPr>
            <a:spLocks noGrp="1"/>
          </p:cNvSpPr>
          <p:nvPr>
            <p:ph type="body" idx="1"/>
          </p:nvPr>
        </p:nvSpPr>
        <p:spPr>
          <a:xfrm>
            <a:off x="836583" y="2438401"/>
            <a:ext cx="10972800" cy="1981197"/>
          </a:xfrm>
        </p:spPr>
        <p:txBody>
          <a:bodyPr/>
          <a:lstStyle/>
          <a:p>
            <a:pPr marL="0" indent="0">
              <a:buNone/>
            </a:pPr>
            <a:r>
              <a:rPr lang="en-US" sz="2800" dirty="0">
                <a:solidFill>
                  <a:schemeClr val="accent1">
                    <a:lumMod val="75000"/>
                  </a:schemeClr>
                </a:solidFill>
              </a:rPr>
              <a:t>Mary Alice Lavin has no relevant financial relationship(s) to disclose with ineligible companies whose primary business is producing, marketing, selling, re-selling, or distributing healthcare products used by or on patients.</a:t>
            </a:r>
          </a:p>
          <a:p>
            <a:endParaRPr lang="en-US" dirty="0"/>
          </a:p>
        </p:txBody>
      </p:sp>
      <p:sp>
        <p:nvSpPr>
          <p:cNvPr id="3" name="Slide Number Placeholder 2">
            <a:extLst>
              <a:ext uri="{FF2B5EF4-FFF2-40B4-BE49-F238E27FC236}">
                <a16:creationId xmlns:a16="http://schemas.microsoft.com/office/drawing/2014/main" id="{75465953-80C7-488B-9865-6C43C02FD63C}"/>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6" name="Title 5">
            <a:extLst>
              <a:ext uri="{FF2B5EF4-FFF2-40B4-BE49-F238E27FC236}">
                <a16:creationId xmlns:a16="http://schemas.microsoft.com/office/drawing/2014/main" id="{431C9CB6-E9BE-4D7E-A57F-11B8CA93666F}"/>
              </a:ext>
            </a:extLst>
          </p:cNvPr>
          <p:cNvSpPr>
            <a:spLocks noGrp="1"/>
          </p:cNvSpPr>
          <p:nvPr>
            <p:ph type="title"/>
          </p:nvPr>
        </p:nvSpPr>
        <p:spPr>
          <a:xfrm>
            <a:off x="609600" y="425790"/>
            <a:ext cx="10972800" cy="1143000"/>
          </a:xfrm>
        </p:spPr>
        <p:txBody>
          <a:bodyPr>
            <a:normAutofit/>
          </a:bodyPr>
          <a:lstStyle/>
          <a:p>
            <a:r>
              <a:rPr lang="en-US" sz="4800" dirty="0"/>
              <a:t>Disclosure</a:t>
            </a:r>
          </a:p>
        </p:txBody>
      </p:sp>
    </p:spTree>
    <p:extLst>
      <p:ext uri="{BB962C8B-B14F-4D97-AF65-F5344CB8AC3E}">
        <p14:creationId xmlns:p14="http://schemas.microsoft.com/office/powerpoint/2010/main" val="20985397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B78E0-C124-4AE8-9899-4E57BFCCFC4C}"/>
              </a:ext>
            </a:extLst>
          </p:cNvPr>
          <p:cNvSpPr>
            <a:spLocks noGrp="1"/>
          </p:cNvSpPr>
          <p:nvPr>
            <p:ph type="body" idx="1"/>
          </p:nvPr>
        </p:nvSpPr>
        <p:spPr>
          <a:xfrm>
            <a:off x="836583" y="1678634"/>
            <a:ext cx="10972800" cy="4239319"/>
          </a:xfrm>
        </p:spPr>
        <p:txBody>
          <a:bodyPr>
            <a:normAutofit/>
          </a:bodyPr>
          <a:lstStyle/>
          <a:p>
            <a:r>
              <a:rPr lang="en-US" sz="2800" dirty="0">
                <a:solidFill>
                  <a:schemeClr val="accent1">
                    <a:lumMod val="75000"/>
                  </a:schemeClr>
                </a:solidFill>
                <a:effectLst/>
                <a:latin typeface="+mj-lt"/>
                <a:ea typeface="Times New Roman" panose="02020603050405020304" pitchFamily="18" charset="0"/>
              </a:rPr>
              <a:t>Recognize the risks water can pose in a healthcare setting. </a:t>
            </a:r>
          </a:p>
          <a:p>
            <a:endParaRPr lang="en-US" sz="2800" dirty="0">
              <a:solidFill>
                <a:schemeClr val="accent1">
                  <a:lumMod val="75000"/>
                </a:schemeClr>
              </a:solidFill>
              <a:effectLst/>
              <a:latin typeface="+mj-lt"/>
              <a:ea typeface="Times New Roman" panose="02020603050405020304" pitchFamily="18" charset="0"/>
            </a:endParaRPr>
          </a:p>
          <a:p>
            <a:r>
              <a:rPr lang="en-US" dirty="0">
                <a:solidFill>
                  <a:schemeClr val="accent1">
                    <a:lumMod val="75000"/>
                  </a:schemeClr>
                </a:solidFill>
              </a:rPr>
              <a:t>Identify waterborne pathogens, the mechanisms of transmission, and the sources of exposure. </a:t>
            </a:r>
          </a:p>
          <a:p>
            <a:endParaRPr lang="en-US" dirty="0">
              <a:solidFill>
                <a:schemeClr val="accent1">
                  <a:lumMod val="75000"/>
                </a:schemeClr>
              </a:solidFill>
            </a:endParaRPr>
          </a:p>
          <a:p>
            <a:r>
              <a:rPr lang="en-US" dirty="0">
                <a:solidFill>
                  <a:schemeClr val="accent1">
                    <a:lumMod val="75000"/>
                  </a:schemeClr>
                </a:solidFill>
              </a:rPr>
              <a:t>Apply risk mitigation and reduction measures to create a safe environment of care. </a:t>
            </a:r>
          </a:p>
        </p:txBody>
      </p:sp>
      <p:sp>
        <p:nvSpPr>
          <p:cNvPr id="3" name="Slide Number Placeholder 2">
            <a:extLst>
              <a:ext uri="{FF2B5EF4-FFF2-40B4-BE49-F238E27FC236}">
                <a16:creationId xmlns:a16="http://schemas.microsoft.com/office/drawing/2014/main" id="{CA5E418C-6415-43B4-98E9-0027029F6DA1}"/>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4" name="Title 3">
            <a:extLst>
              <a:ext uri="{FF2B5EF4-FFF2-40B4-BE49-F238E27FC236}">
                <a16:creationId xmlns:a16="http://schemas.microsoft.com/office/drawing/2014/main" id="{F4FE0B68-685E-484A-9F44-418B4051F9AA}"/>
              </a:ext>
            </a:extLst>
          </p:cNvPr>
          <p:cNvSpPr>
            <a:spLocks noGrp="1"/>
          </p:cNvSpPr>
          <p:nvPr>
            <p:ph type="title"/>
          </p:nvPr>
        </p:nvSpPr>
        <p:spPr/>
        <p:txBody>
          <a:bodyPr>
            <a:normAutofit/>
          </a:bodyPr>
          <a:lstStyle/>
          <a:p>
            <a:r>
              <a:rPr lang="en-US" sz="4800" dirty="0"/>
              <a:t>Objectives</a:t>
            </a:r>
          </a:p>
        </p:txBody>
      </p:sp>
    </p:spTree>
    <p:extLst>
      <p:ext uri="{BB962C8B-B14F-4D97-AF65-F5344CB8AC3E}">
        <p14:creationId xmlns:p14="http://schemas.microsoft.com/office/powerpoint/2010/main" val="33979990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3AB5-A1C6-5D61-0D41-22520F7D59C0}"/>
              </a:ext>
            </a:extLst>
          </p:cNvPr>
          <p:cNvSpPr>
            <a:spLocks noGrp="1"/>
          </p:cNvSpPr>
          <p:nvPr>
            <p:ph type="title"/>
          </p:nvPr>
        </p:nvSpPr>
        <p:spPr>
          <a:xfrm>
            <a:off x="638556" y="141749"/>
            <a:ext cx="10515600" cy="1325563"/>
          </a:xfrm>
        </p:spPr>
        <p:txBody>
          <a:bodyPr>
            <a:normAutofit/>
          </a:bodyPr>
          <a:lstStyle/>
          <a:p>
            <a:r>
              <a:rPr lang="en-US" sz="4800" dirty="0">
                <a:solidFill>
                  <a:schemeClr val="accent1">
                    <a:lumMod val="75000"/>
                  </a:schemeClr>
                </a:solidFill>
              </a:rPr>
              <a:t>Why the Focus on Water?</a:t>
            </a:r>
          </a:p>
        </p:txBody>
      </p:sp>
      <p:sp>
        <p:nvSpPr>
          <p:cNvPr id="3" name="Content Placeholder 2">
            <a:extLst>
              <a:ext uri="{FF2B5EF4-FFF2-40B4-BE49-F238E27FC236}">
                <a16:creationId xmlns:a16="http://schemas.microsoft.com/office/drawing/2014/main" id="{32E50A2D-D365-6782-806D-C8F1A174BA31}"/>
              </a:ext>
            </a:extLst>
          </p:cNvPr>
          <p:cNvSpPr>
            <a:spLocks noGrp="1"/>
          </p:cNvSpPr>
          <p:nvPr>
            <p:ph idx="1"/>
          </p:nvPr>
        </p:nvSpPr>
        <p:spPr>
          <a:xfrm>
            <a:off x="502158" y="1468074"/>
            <a:ext cx="11430000" cy="3921852"/>
          </a:xfrm>
        </p:spPr>
        <p:txBody>
          <a:bodyPr>
            <a:normAutofit fontScale="55000" lnSpcReduction="20000"/>
          </a:bodyPr>
          <a:lstStyle/>
          <a:p>
            <a:pPr marR="0" lvl="0" algn="l" rtl="0">
              <a:lnSpc>
                <a:spcPct val="100000"/>
              </a:lnSpc>
              <a:spcBef>
                <a:spcPts val="0"/>
              </a:spcBef>
              <a:spcAft>
                <a:spcPts val="0"/>
              </a:spcAft>
              <a:buClr>
                <a:schemeClr val="accent1">
                  <a:lumMod val="75000"/>
                </a:schemeClr>
              </a:buClr>
              <a:buSzPct val="110000"/>
            </a:pPr>
            <a:r>
              <a:rPr lang="en-US" sz="5100" dirty="0">
                <a:solidFill>
                  <a:schemeClr val="accent1">
                    <a:lumMod val="75000"/>
                  </a:schemeClr>
                </a:solidFill>
                <a:ea typeface="Lato"/>
                <a:cs typeface="Lato"/>
                <a:sym typeface="Lato"/>
              </a:rPr>
              <a:t>Recent estimates indicate 7.15 million waterborne infections occur annually in the United States</a:t>
            </a:r>
            <a:endParaRPr lang="en-US" sz="5100" baseline="30000" dirty="0">
              <a:solidFill>
                <a:schemeClr val="accent1">
                  <a:lumMod val="75000"/>
                </a:schemeClr>
              </a:solidFill>
              <a:ea typeface="Lato"/>
              <a:cs typeface="Lato"/>
              <a:sym typeface="Lato"/>
            </a:endParaRPr>
          </a:p>
          <a:p>
            <a:pPr marL="457200" marR="0" lvl="0" indent="0" algn="l" rtl="0">
              <a:lnSpc>
                <a:spcPct val="100000"/>
              </a:lnSpc>
              <a:spcBef>
                <a:spcPts val="0"/>
              </a:spcBef>
              <a:spcAft>
                <a:spcPts val="0"/>
              </a:spcAft>
              <a:buNone/>
            </a:pPr>
            <a:endParaRPr lang="en-US" sz="4200" dirty="0">
              <a:solidFill>
                <a:schemeClr val="accent1">
                  <a:lumMod val="75000"/>
                </a:schemeClr>
              </a:solidFill>
              <a:latin typeface="Calibri" panose="020F0502020204030204" pitchFamily="34" charset="0"/>
              <a:ea typeface="Lato"/>
              <a:cs typeface="Calibri" panose="020F0502020204030204" pitchFamily="34" charset="0"/>
              <a:sym typeface="Lato"/>
            </a:endParaRPr>
          </a:p>
          <a:p>
            <a:pPr marR="0" lvl="0" algn="l" rtl="0">
              <a:lnSpc>
                <a:spcPct val="100000"/>
              </a:lnSpc>
              <a:spcBef>
                <a:spcPts val="0"/>
              </a:spcBef>
              <a:spcAft>
                <a:spcPts val="0"/>
              </a:spcAft>
              <a:buClr>
                <a:schemeClr val="accent1">
                  <a:lumMod val="75000"/>
                </a:schemeClr>
              </a:buClr>
              <a:buSzPct val="110000"/>
            </a:pPr>
            <a:r>
              <a:rPr lang="en-US" sz="5100" dirty="0">
                <a:solidFill>
                  <a:schemeClr val="accent1">
                    <a:lumMod val="75000"/>
                  </a:schemeClr>
                </a:solidFill>
                <a:ea typeface="Lato"/>
                <a:cs typeface="Lato"/>
                <a:sym typeface="Lato"/>
              </a:rPr>
              <a:t>Healthcare facilities have complex water systems</a:t>
            </a:r>
          </a:p>
          <a:p>
            <a:pPr marL="695325" marR="0" lvl="1" indent="-457200" algn="l" rtl="0">
              <a:lnSpc>
                <a:spcPct val="100000"/>
              </a:lnSpc>
              <a:spcBef>
                <a:spcPts val="0"/>
              </a:spcBef>
              <a:spcAft>
                <a:spcPts val="0"/>
              </a:spcAft>
              <a:buClr>
                <a:schemeClr val="accent1">
                  <a:lumMod val="75000"/>
                </a:schemeClr>
              </a:buClr>
              <a:buSzPct val="90000"/>
              <a:buFont typeface="Courier New" panose="02070309020205020404" pitchFamily="49" charset="0"/>
              <a:buChar char="o"/>
            </a:pPr>
            <a:r>
              <a:rPr lang="en-US" sz="4400" dirty="0">
                <a:solidFill>
                  <a:schemeClr val="accent1">
                    <a:lumMod val="75000"/>
                  </a:schemeClr>
                </a:solidFill>
                <a:ea typeface="Lato"/>
                <a:cs typeface="Lato"/>
                <a:sym typeface="Lato"/>
              </a:rPr>
              <a:t>Complex  water systems are at greater risk  for  harboring waterborne pathogens</a:t>
            </a:r>
          </a:p>
          <a:p>
            <a:pPr marL="457200" marR="0" lvl="0" indent="0" algn="l" rtl="0">
              <a:lnSpc>
                <a:spcPct val="100000"/>
              </a:lnSpc>
              <a:spcBef>
                <a:spcPts val="0"/>
              </a:spcBef>
              <a:spcAft>
                <a:spcPts val="0"/>
              </a:spcAft>
              <a:buClr>
                <a:schemeClr val="accent1">
                  <a:lumMod val="75000"/>
                </a:schemeClr>
              </a:buClr>
              <a:buSzPct val="110000"/>
              <a:buNone/>
            </a:pPr>
            <a:endParaRPr lang="en-US" sz="4200" b="0" i="0" u="none" strike="noStrike" cap="none" dirty="0">
              <a:solidFill>
                <a:schemeClr val="accent1">
                  <a:lumMod val="75000"/>
                </a:schemeClr>
              </a:solidFill>
              <a:ea typeface="Lato"/>
              <a:cs typeface="Lato"/>
              <a:sym typeface="Lato"/>
            </a:endParaRPr>
          </a:p>
          <a:p>
            <a:pPr marR="0" lvl="0" algn="l" rtl="0">
              <a:lnSpc>
                <a:spcPct val="100000"/>
              </a:lnSpc>
              <a:spcBef>
                <a:spcPts val="0"/>
              </a:spcBef>
              <a:spcAft>
                <a:spcPts val="0"/>
              </a:spcAft>
              <a:buClr>
                <a:schemeClr val="accent1">
                  <a:lumMod val="75000"/>
                </a:schemeClr>
              </a:buClr>
              <a:buSzPct val="110000"/>
            </a:pPr>
            <a:r>
              <a:rPr lang="en-US" sz="5100" dirty="0">
                <a:solidFill>
                  <a:schemeClr val="accent1">
                    <a:lumMod val="75000"/>
                  </a:schemeClr>
                </a:solidFill>
                <a:ea typeface="Lato"/>
                <a:cs typeface="Lato"/>
                <a:sym typeface="Lato"/>
              </a:rPr>
              <a:t>Safe water is a part of preventing infection through a safe and sanitary  environment</a:t>
            </a:r>
            <a:endParaRPr lang="en-US" sz="5100" baseline="30000" dirty="0">
              <a:solidFill>
                <a:schemeClr val="accent1">
                  <a:lumMod val="75000"/>
                </a:schemeClr>
              </a:solidFill>
              <a:ea typeface="Lato"/>
              <a:cs typeface="Lato"/>
              <a:sym typeface="Lato"/>
            </a:endParaRPr>
          </a:p>
          <a:p>
            <a:pPr marL="1028700" marR="0" lvl="0" indent="-571500" algn="l" rtl="0">
              <a:lnSpc>
                <a:spcPct val="100000"/>
              </a:lnSpc>
              <a:spcBef>
                <a:spcPts val="0"/>
              </a:spcBef>
              <a:spcAft>
                <a:spcPts val="0"/>
              </a:spcAft>
              <a:buClr>
                <a:schemeClr val="accent1">
                  <a:lumMod val="75000"/>
                </a:schemeClr>
              </a:buClr>
              <a:buSzPct val="110000"/>
            </a:pPr>
            <a:endParaRPr lang="en-US" sz="5100" dirty="0">
              <a:solidFill>
                <a:schemeClr val="accent1">
                  <a:lumMod val="75000"/>
                </a:schemeClr>
              </a:solidFill>
              <a:ea typeface="Lato"/>
              <a:cs typeface="Lato"/>
              <a:sym typeface="Lato"/>
            </a:endParaRPr>
          </a:p>
          <a:p>
            <a:pPr marR="0" lvl="0" algn="l" rtl="0">
              <a:lnSpc>
                <a:spcPct val="100000"/>
              </a:lnSpc>
              <a:spcBef>
                <a:spcPts val="0"/>
              </a:spcBef>
              <a:spcAft>
                <a:spcPts val="0"/>
              </a:spcAft>
              <a:buClr>
                <a:schemeClr val="accent1">
                  <a:lumMod val="75000"/>
                </a:schemeClr>
              </a:buClr>
              <a:buSzPct val="110000"/>
            </a:pPr>
            <a:r>
              <a:rPr lang="en-US" sz="5100" dirty="0">
                <a:solidFill>
                  <a:schemeClr val="accent1">
                    <a:lumMod val="75000"/>
                  </a:schemeClr>
                </a:solidFill>
                <a:ea typeface="Lato"/>
                <a:cs typeface="Lato"/>
                <a:sym typeface="Lato"/>
              </a:rPr>
              <a:t>Risk for healthcare-associated waterborne infections</a:t>
            </a:r>
            <a:endParaRPr lang="en-US" sz="5100" baseline="30000" dirty="0">
              <a:solidFill>
                <a:schemeClr val="accent1">
                  <a:lumMod val="75000"/>
                </a:schemeClr>
              </a:solidFill>
              <a:ea typeface="Lato"/>
              <a:cs typeface="Lato"/>
              <a:sym typeface="Lato"/>
            </a:endParaRPr>
          </a:p>
          <a:p>
            <a:pPr marL="0" indent="0">
              <a:buNone/>
            </a:pPr>
            <a:endParaRPr lang="en-US" dirty="0"/>
          </a:p>
        </p:txBody>
      </p:sp>
      <p:sp>
        <p:nvSpPr>
          <p:cNvPr id="5" name="TextBox 4">
            <a:extLst>
              <a:ext uri="{FF2B5EF4-FFF2-40B4-BE49-F238E27FC236}">
                <a16:creationId xmlns:a16="http://schemas.microsoft.com/office/drawing/2014/main" id="{04CCE432-DF99-5F32-07DE-3F7D13704586}"/>
              </a:ext>
            </a:extLst>
          </p:cNvPr>
          <p:cNvSpPr txBox="1"/>
          <p:nvPr/>
        </p:nvSpPr>
        <p:spPr>
          <a:xfrm>
            <a:off x="638556" y="5389926"/>
            <a:ext cx="111572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ato"/>
                <a:ea typeface="Lato"/>
                <a:cs typeface="Lato"/>
                <a:sym typeface="Lato"/>
              </a:rPr>
              <a:t>Emerg Infect Dis. 2021;27(1):140-149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FF"/>
                </a:solidFill>
                <a:effectLst/>
                <a:uLnTx/>
                <a:uFillTx/>
                <a:latin typeface="Lato"/>
                <a:ea typeface="Lato"/>
                <a:cs typeface="Lato"/>
                <a:sym typeface="Lato"/>
                <a:hlinkClick r:id="rId3"/>
              </a:rPr>
              <a:t>https://www.cms.gov/Medicare/Provider-Enrollment-and-Certification/SurveyCertificationGenInfo/Downloads/Survey-and-Cert-Letter-17-30.pdf</a:t>
            </a:r>
            <a:endParaRPr kumimoji="0" lang="en-US" sz="1200" b="0" i="0" u="sng" strike="noStrike" kern="1200" cap="none" spc="0" normalizeH="0" baseline="0" noProof="0" dirty="0">
              <a:ln>
                <a:noFill/>
              </a:ln>
              <a:solidFill>
                <a:srgbClr val="0000FF"/>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FF"/>
                </a:solidFill>
                <a:effectLst/>
                <a:uLnTx/>
                <a:uFillTx/>
                <a:latin typeface="Lato"/>
                <a:ea typeface="Lato"/>
                <a:cs typeface="Lato"/>
                <a:sym typeface="Lato"/>
                <a:hlinkClick r:id="rId4"/>
              </a:rPr>
              <a:t>https://www.ncbi.nlm.nih.gov/pmc/articles/PMC7883772/pdf/nihms-1669733.pdf</a:t>
            </a:r>
            <a:endParaRPr kumimoji="0" lang="en-US" sz="1200" b="0" i="0" u="none" strike="noStrike" kern="1200" cap="none" spc="0" normalizeH="0" baseline="0" noProof="0" dirty="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26157775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idx="4294967295"/>
          </p:nvPr>
        </p:nvSpPr>
        <p:spPr>
          <a:xfrm>
            <a:off x="662558" y="-49693"/>
            <a:ext cx="10515600" cy="1325563"/>
          </a:xfrm>
        </p:spPr>
        <p:txBody>
          <a:bodyPr>
            <a:normAutofit/>
          </a:bodyPr>
          <a:lstStyle/>
          <a:p>
            <a:r>
              <a:rPr lang="en-US" sz="4800" dirty="0">
                <a:solidFill>
                  <a:schemeClr val="accent1">
                    <a:lumMod val="75000"/>
                  </a:schemeClr>
                </a:solidFill>
              </a:rPr>
              <a:t>Regulatory Compliance</a:t>
            </a:r>
          </a:p>
        </p:txBody>
      </p:sp>
      <p:pic>
        <p:nvPicPr>
          <p:cNvPr id="4" name="Picture 3">
            <a:extLst>
              <a:ext uri="{FF2B5EF4-FFF2-40B4-BE49-F238E27FC236}">
                <a16:creationId xmlns:a16="http://schemas.microsoft.com/office/drawing/2014/main" id="{B1E4B0CB-56AE-D7F2-DAC1-4F086B420868}"/>
              </a:ext>
            </a:extLst>
          </p:cNvPr>
          <p:cNvPicPr>
            <a:picLocks noChangeAspect="1"/>
          </p:cNvPicPr>
          <p:nvPr/>
        </p:nvPicPr>
        <p:blipFill>
          <a:blip r:embed="rId3"/>
          <a:stretch>
            <a:fillRect/>
          </a:stretch>
        </p:blipFill>
        <p:spPr>
          <a:xfrm>
            <a:off x="223343" y="963164"/>
            <a:ext cx="5718283" cy="2917870"/>
          </a:xfrm>
          <a:prstGeom prst="rect">
            <a:avLst/>
          </a:prstGeom>
        </p:spPr>
      </p:pic>
      <p:sp>
        <p:nvSpPr>
          <p:cNvPr id="9" name="TextBox 8">
            <a:extLst>
              <a:ext uri="{FF2B5EF4-FFF2-40B4-BE49-F238E27FC236}">
                <a16:creationId xmlns:a16="http://schemas.microsoft.com/office/drawing/2014/main" id="{CC3E9330-ED33-4DB0-B301-A09F0F66D28C}"/>
              </a:ext>
            </a:extLst>
          </p:cNvPr>
          <p:cNvSpPr txBox="1"/>
          <p:nvPr/>
        </p:nvSpPr>
        <p:spPr>
          <a:xfrm>
            <a:off x="223342" y="3915105"/>
            <a:ext cx="431107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https://www.cms.gov/Medicare/Provider-Enrollment-and-Certification/SurveyCertificationGenInfo/Downloads/Survey-and-Cert-Letter-17-30.pdf</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a:cs typeface="Helvetica"/>
            </a:endParaRPr>
          </a:p>
        </p:txBody>
      </p:sp>
      <p:pic>
        <p:nvPicPr>
          <p:cNvPr id="13" name="Picture 12">
            <a:extLst>
              <a:ext uri="{FF2B5EF4-FFF2-40B4-BE49-F238E27FC236}">
                <a16:creationId xmlns:a16="http://schemas.microsoft.com/office/drawing/2014/main" id="{0DEE40F9-515D-47AA-B153-3DE972303505}"/>
              </a:ext>
            </a:extLst>
          </p:cNvPr>
          <p:cNvPicPr>
            <a:picLocks noChangeAspect="1"/>
          </p:cNvPicPr>
          <p:nvPr/>
        </p:nvPicPr>
        <p:blipFill>
          <a:blip r:embed="rId5"/>
          <a:stretch>
            <a:fillRect/>
          </a:stretch>
        </p:blipFill>
        <p:spPr>
          <a:xfrm>
            <a:off x="6199324" y="1040572"/>
            <a:ext cx="5769333" cy="2899582"/>
          </a:xfrm>
          <a:prstGeom prst="rect">
            <a:avLst/>
          </a:prstGeom>
        </p:spPr>
      </p:pic>
      <p:sp>
        <p:nvSpPr>
          <p:cNvPr id="15" name="TextBox 14">
            <a:extLst>
              <a:ext uri="{FF2B5EF4-FFF2-40B4-BE49-F238E27FC236}">
                <a16:creationId xmlns:a16="http://schemas.microsoft.com/office/drawing/2014/main" id="{564AFFFA-71E8-8BBE-7BD9-05F4944FC64F}"/>
              </a:ext>
            </a:extLst>
          </p:cNvPr>
          <p:cNvSpPr txBox="1"/>
          <p:nvPr/>
        </p:nvSpPr>
        <p:spPr>
          <a:xfrm>
            <a:off x="6713951" y="3892648"/>
            <a:ext cx="5148675"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Helvetica"/>
                <a:cs typeface="Helvetica"/>
                <a:hlinkClick r:id="rId6"/>
              </a:rPr>
              <a:t>https://dph.illinois.gov/content/dam/soi/en/web/idph/files/publications/letter-hcfs-wmp-060618.pdf</a:t>
            </a:r>
            <a:endParaRPr kumimoji="0" lang="en-US" sz="1200" b="0" i="0" u="none" strike="noStrike" kern="1200" cap="none" spc="0" normalizeH="0" baseline="0" noProof="0" dirty="0">
              <a:ln>
                <a:noFill/>
              </a:ln>
              <a:solidFill>
                <a:srgbClr val="000000"/>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Helvetica"/>
              <a:cs typeface="Helvetica"/>
            </a:endParaRPr>
          </a:p>
        </p:txBody>
      </p:sp>
      <p:pic>
        <p:nvPicPr>
          <p:cNvPr id="19" name="Picture 18">
            <a:extLst>
              <a:ext uri="{FF2B5EF4-FFF2-40B4-BE49-F238E27FC236}">
                <a16:creationId xmlns:a16="http://schemas.microsoft.com/office/drawing/2014/main" id="{DBE819AC-F937-4AD7-B4FB-AB69B8FC0B9B}"/>
              </a:ext>
            </a:extLst>
          </p:cNvPr>
          <p:cNvPicPr>
            <a:picLocks noChangeAspect="1"/>
          </p:cNvPicPr>
          <p:nvPr/>
        </p:nvPicPr>
        <p:blipFill>
          <a:blip r:embed="rId7"/>
          <a:stretch>
            <a:fillRect/>
          </a:stretch>
        </p:blipFill>
        <p:spPr>
          <a:xfrm>
            <a:off x="2918629" y="4310682"/>
            <a:ext cx="6561389" cy="2187130"/>
          </a:xfrm>
          <a:prstGeom prst="rect">
            <a:avLst/>
          </a:prstGeom>
        </p:spPr>
      </p:pic>
      <p:sp>
        <p:nvSpPr>
          <p:cNvPr id="21" name="TextBox 20">
            <a:extLst>
              <a:ext uri="{FF2B5EF4-FFF2-40B4-BE49-F238E27FC236}">
                <a16:creationId xmlns:a16="http://schemas.microsoft.com/office/drawing/2014/main" id="{288ACB8C-3131-F024-2D05-C0D402FD24A2}"/>
              </a:ext>
            </a:extLst>
          </p:cNvPr>
          <p:cNvSpPr txBox="1"/>
          <p:nvPr/>
        </p:nvSpPr>
        <p:spPr>
          <a:xfrm>
            <a:off x="3397684" y="6519121"/>
            <a:ext cx="8001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Helvetica"/>
                <a:cs typeface="Helvetica"/>
                <a:hlinkClick r:id="rId8"/>
              </a:rPr>
              <a:t>https://www.ilga.gov/commission/jcar/admincode/077/077006900D04750R.html</a:t>
            </a:r>
            <a:endParaRPr kumimoji="0" lang="en-US" sz="1200" b="0" i="0" u="none" strike="noStrike" kern="1200" cap="none" spc="0" normalizeH="0" baseline="0" noProof="0" dirty="0">
              <a:ln>
                <a:noFill/>
              </a:ln>
              <a:solidFill>
                <a:srgbClr val="000000"/>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359604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F0B8D-8C71-722D-EFE1-68A83BC959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D0B7D-AF04-4682-9D3E-E1386E8766C7}"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3" name="Title 1">
            <a:extLst>
              <a:ext uri="{FF2B5EF4-FFF2-40B4-BE49-F238E27FC236}">
                <a16:creationId xmlns:a16="http://schemas.microsoft.com/office/drawing/2014/main" id="{A133DCAC-3C44-E8A4-22EF-4B9B104C92C9}"/>
              </a:ext>
            </a:extLst>
          </p:cNvPr>
          <p:cNvSpPr txBox="1">
            <a:spLocks/>
          </p:cNvSpPr>
          <p:nvPr/>
        </p:nvSpPr>
        <p:spPr>
          <a:xfrm>
            <a:off x="662558" y="-287878"/>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ctr" defTabSz="6858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4F81BD">
                    <a:lumMod val="75000"/>
                  </a:srgbClr>
                </a:solidFill>
                <a:effectLst/>
                <a:uLnTx/>
                <a:uFillTx/>
                <a:latin typeface="Calibri"/>
                <a:cs typeface="Calibri"/>
                <a:sym typeface="Calibri"/>
              </a:rPr>
              <a:t>Regulatory Compliance</a:t>
            </a:r>
          </a:p>
        </p:txBody>
      </p:sp>
      <p:sp>
        <p:nvSpPr>
          <p:cNvPr id="6" name="TextBox 5">
            <a:extLst>
              <a:ext uri="{FF2B5EF4-FFF2-40B4-BE49-F238E27FC236}">
                <a16:creationId xmlns:a16="http://schemas.microsoft.com/office/drawing/2014/main" id="{BBC636A9-B9F6-810D-895A-230F57E261DC}"/>
              </a:ext>
            </a:extLst>
          </p:cNvPr>
          <p:cNvSpPr txBox="1"/>
          <p:nvPr/>
        </p:nvSpPr>
        <p:spPr>
          <a:xfrm>
            <a:off x="2967718" y="1010925"/>
            <a:ext cx="6445573"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527C"/>
                </a:solidFill>
                <a:effectLst/>
                <a:uLnTx/>
                <a:uFillTx/>
                <a:latin typeface="Calibri"/>
                <a:ea typeface="+mj-ea"/>
                <a:cs typeface="Calibri"/>
                <a:sym typeface="Calibri"/>
              </a:rPr>
              <a:t>Section 300.700   Effective May 31, 2022</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527C"/>
                </a:solidFill>
                <a:effectLst/>
                <a:uLnTx/>
                <a:uFillTx/>
                <a:latin typeface="Calibri"/>
                <a:ea typeface="+mj-ea"/>
                <a:cs typeface="Calibri"/>
                <a:sym typeface="Calibri"/>
              </a:rPr>
              <a:t>Section 330.792   Effective June 2, 2022</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527C"/>
                </a:solidFill>
                <a:effectLst/>
                <a:uLnTx/>
                <a:uFillTx/>
                <a:latin typeface="Calibri"/>
                <a:ea typeface="+mj-ea"/>
                <a:cs typeface="Calibri"/>
                <a:sym typeface="Calibri"/>
              </a:rPr>
              <a:t>Section 340.1337 Effective June 2, 2022</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j-ea"/>
              <a:cs typeface="Calibri"/>
              <a:sym typeface="Calibri"/>
            </a:endParaRPr>
          </a:p>
        </p:txBody>
      </p:sp>
      <p:pic>
        <p:nvPicPr>
          <p:cNvPr id="8" name="Picture 7">
            <a:extLst>
              <a:ext uri="{FF2B5EF4-FFF2-40B4-BE49-F238E27FC236}">
                <a16:creationId xmlns:a16="http://schemas.microsoft.com/office/drawing/2014/main" id="{0CDD37AF-70AF-1911-7AE0-42B074E1200F}"/>
              </a:ext>
            </a:extLst>
          </p:cNvPr>
          <p:cNvPicPr>
            <a:picLocks noChangeAspect="1"/>
          </p:cNvPicPr>
          <p:nvPr/>
        </p:nvPicPr>
        <p:blipFill>
          <a:blip r:embed="rId3"/>
          <a:stretch>
            <a:fillRect/>
          </a:stretch>
        </p:blipFill>
        <p:spPr>
          <a:xfrm>
            <a:off x="2291333" y="2384957"/>
            <a:ext cx="7258050" cy="3886200"/>
          </a:xfrm>
          <a:prstGeom prst="rect">
            <a:avLst/>
          </a:prstGeom>
        </p:spPr>
      </p:pic>
    </p:spTree>
    <p:extLst>
      <p:ext uri="{BB962C8B-B14F-4D97-AF65-F5344CB8AC3E}">
        <p14:creationId xmlns:p14="http://schemas.microsoft.com/office/powerpoint/2010/main" val="31380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Waterborne Pathogens of Importance</a:t>
            </a:r>
          </a:p>
        </p:txBody>
      </p:sp>
      <p:sp>
        <p:nvSpPr>
          <p:cNvPr id="4" name="Content Placeholder 3">
            <a:extLst>
              <a:ext uri="{FF2B5EF4-FFF2-40B4-BE49-F238E27FC236}">
                <a16:creationId xmlns:a16="http://schemas.microsoft.com/office/drawing/2014/main" id="{9C88F0AC-7663-1738-79F8-08A2B57AEEF1}"/>
              </a:ext>
            </a:extLst>
          </p:cNvPr>
          <p:cNvSpPr>
            <a:spLocks noGrp="1"/>
          </p:cNvSpPr>
          <p:nvPr>
            <p:ph idx="1"/>
          </p:nvPr>
        </p:nvSpPr>
        <p:spPr>
          <a:xfrm>
            <a:off x="836676" y="2017032"/>
            <a:ext cx="10515600" cy="4351338"/>
          </a:xfrm>
        </p:spPr>
        <p:txBody>
          <a:bodyPr/>
          <a:lstStyle/>
          <a:p>
            <a:pPr>
              <a:spcAft>
                <a:spcPts val="1200"/>
              </a:spcAft>
            </a:pPr>
            <a:r>
              <a:rPr lang="en-US" i="1" dirty="0">
                <a:solidFill>
                  <a:schemeClr val="accent1">
                    <a:lumMod val="75000"/>
                  </a:schemeClr>
                </a:solidFill>
              </a:rPr>
              <a:t>Legionella pneumophila</a:t>
            </a:r>
          </a:p>
          <a:p>
            <a:pPr>
              <a:spcAft>
                <a:spcPts val="1200"/>
              </a:spcAft>
            </a:pPr>
            <a:r>
              <a:rPr lang="en-US" i="1" dirty="0">
                <a:solidFill>
                  <a:schemeClr val="accent1">
                    <a:lumMod val="75000"/>
                  </a:schemeClr>
                </a:solidFill>
              </a:rPr>
              <a:t>Pseudomonas aeruginosa</a:t>
            </a:r>
          </a:p>
          <a:p>
            <a:pPr>
              <a:spcAft>
                <a:spcPts val="1200"/>
              </a:spcAft>
            </a:pPr>
            <a:r>
              <a:rPr lang="en-US" i="1" dirty="0">
                <a:solidFill>
                  <a:schemeClr val="accent1">
                    <a:lumMod val="75000"/>
                  </a:schemeClr>
                </a:solidFill>
              </a:rPr>
              <a:t>Acinetobacter baumannii</a:t>
            </a:r>
          </a:p>
          <a:p>
            <a:pPr>
              <a:spcAft>
                <a:spcPts val="1200"/>
              </a:spcAft>
            </a:pPr>
            <a:r>
              <a:rPr lang="en-US" i="1" dirty="0">
                <a:solidFill>
                  <a:schemeClr val="accent1">
                    <a:lumMod val="75000"/>
                  </a:schemeClr>
                </a:solidFill>
              </a:rPr>
              <a:t>Stenotrophomonas maltophilia</a:t>
            </a:r>
          </a:p>
          <a:p>
            <a:pPr>
              <a:spcAft>
                <a:spcPts val="1200"/>
              </a:spcAft>
            </a:pPr>
            <a:r>
              <a:rPr lang="en-US" dirty="0">
                <a:solidFill>
                  <a:schemeClr val="accent1">
                    <a:lumMod val="75000"/>
                  </a:schemeClr>
                </a:solidFill>
              </a:rPr>
              <a:t>Nontuberculous mycobacteria</a:t>
            </a:r>
          </a:p>
          <a:p>
            <a:pPr>
              <a:spcAft>
                <a:spcPts val="1200"/>
              </a:spcAft>
            </a:pPr>
            <a:r>
              <a:rPr lang="en-US" i="1" dirty="0">
                <a:solidFill>
                  <a:schemeClr val="accent1">
                    <a:lumMod val="75000"/>
                  </a:schemeClr>
                </a:solidFill>
              </a:rPr>
              <a:t>Elizabethkingia anophelis</a:t>
            </a:r>
            <a:r>
              <a:rPr lang="en-US" dirty="0">
                <a:solidFill>
                  <a:schemeClr val="accent1">
                    <a:lumMod val="75000"/>
                  </a:schemeClr>
                </a:solidFill>
              </a:rPr>
              <a:t>, </a:t>
            </a:r>
            <a:r>
              <a:rPr lang="en-US" i="1" dirty="0">
                <a:solidFill>
                  <a:schemeClr val="accent1">
                    <a:lumMod val="75000"/>
                  </a:schemeClr>
                </a:solidFill>
              </a:rPr>
              <a:t>Elizabethkingia meningosepticum</a:t>
            </a:r>
          </a:p>
        </p:txBody>
      </p:sp>
      <p:pic>
        <p:nvPicPr>
          <p:cNvPr id="7" name="Picture 6">
            <a:extLst>
              <a:ext uri="{FF2B5EF4-FFF2-40B4-BE49-F238E27FC236}">
                <a16:creationId xmlns:a16="http://schemas.microsoft.com/office/drawing/2014/main" id="{D0F25AE9-B045-F119-801C-80144B7801D6}"/>
              </a:ext>
            </a:extLst>
          </p:cNvPr>
          <p:cNvPicPr>
            <a:picLocks noChangeAspect="1"/>
          </p:cNvPicPr>
          <p:nvPr/>
        </p:nvPicPr>
        <p:blipFill>
          <a:blip r:embed="rId3"/>
          <a:stretch>
            <a:fillRect/>
          </a:stretch>
        </p:blipFill>
        <p:spPr>
          <a:xfrm>
            <a:off x="8234123" y="2054656"/>
            <a:ext cx="3050605" cy="2571089"/>
          </a:xfrm>
          <a:prstGeom prst="rect">
            <a:avLst/>
          </a:prstGeom>
          <a:ln w="57150">
            <a:solidFill>
              <a:schemeClr val="accent2"/>
            </a:solidFill>
          </a:ln>
        </p:spPr>
      </p:pic>
      <p:sp>
        <p:nvSpPr>
          <p:cNvPr id="9" name="TextBox 8">
            <a:extLst>
              <a:ext uri="{FF2B5EF4-FFF2-40B4-BE49-F238E27FC236}">
                <a16:creationId xmlns:a16="http://schemas.microsoft.com/office/drawing/2014/main" id="{EF513C55-67F5-C976-AF6A-C73F5D2695F2}"/>
              </a:ext>
            </a:extLst>
          </p:cNvPr>
          <p:cNvSpPr txBox="1"/>
          <p:nvPr/>
        </p:nvSpPr>
        <p:spPr>
          <a:xfrm>
            <a:off x="8166576" y="4663369"/>
            <a:ext cx="3185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a:cs typeface="Helvetica"/>
              </a:rPr>
              <a:t>https://www.pbs.org/newshour/health/how-a-hotel-convention-became-ground-zero-for-this-deadly-bacteria</a:t>
            </a:r>
          </a:p>
        </p:txBody>
      </p:sp>
    </p:spTree>
    <p:extLst>
      <p:ext uri="{BB962C8B-B14F-4D97-AF65-F5344CB8AC3E}">
        <p14:creationId xmlns:p14="http://schemas.microsoft.com/office/powerpoint/2010/main" val="26690324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Sources of Exposure</a:t>
            </a:r>
          </a:p>
        </p:txBody>
      </p:sp>
      <p:sp>
        <p:nvSpPr>
          <p:cNvPr id="3" name="Google Shape;389;p5">
            <a:extLst>
              <a:ext uri="{FF2B5EF4-FFF2-40B4-BE49-F238E27FC236}">
                <a16:creationId xmlns:a16="http://schemas.microsoft.com/office/drawing/2014/main" id="{FFE16A6C-574F-16AD-0620-AB962B92B16B}"/>
              </a:ext>
            </a:extLst>
          </p:cNvPr>
          <p:cNvSpPr txBox="1"/>
          <p:nvPr/>
        </p:nvSpPr>
        <p:spPr>
          <a:xfrm>
            <a:off x="541020" y="2618846"/>
            <a:ext cx="3303968" cy="3315968"/>
          </a:xfrm>
          <a:prstGeom prst="rect">
            <a:avLst/>
          </a:prstGeom>
          <a:noFill/>
          <a:ln>
            <a:noFill/>
          </a:ln>
        </p:spPr>
        <p:txBody>
          <a:bodyPr spcFirstLastPara="1" wrap="square" lIns="217425" tIns="108700" rIns="217425" bIns="108700" anchor="t" anchorCtr="0">
            <a:noAutofit/>
          </a:bodyPr>
          <a:lstStyle/>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Drinking</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Handwashing</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Cooking</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Dishwashing</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p:txBody>
      </p:sp>
      <p:sp>
        <p:nvSpPr>
          <p:cNvPr id="4" name="Google Shape;389;p5">
            <a:extLst>
              <a:ext uri="{FF2B5EF4-FFF2-40B4-BE49-F238E27FC236}">
                <a16:creationId xmlns:a16="http://schemas.microsoft.com/office/drawing/2014/main" id="{1BF70869-A7A0-0D42-3183-77CE3B16D6F0}"/>
              </a:ext>
            </a:extLst>
          </p:cNvPr>
          <p:cNvSpPr txBox="1"/>
          <p:nvPr/>
        </p:nvSpPr>
        <p:spPr>
          <a:xfrm>
            <a:off x="7649538" y="2651616"/>
            <a:ext cx="4738654" cy="3315968"/>
          </a:xfrm>
          <a:prstGeom prst="rect">
            <a:avLst/>
          </a:prstGeom>
          <a:noFill/>
          <a:ln>
            <a:noFill/>
          </a:ln>
        </p:spPr>
        <p:txBody>
          <a:bodyPr spcFirstLastPara="1" wrap="square" lIns="217425" tIns="108700" rIns="217425" bIns="108700" anchor="t" anchorCtr="0">
            <a:noAutofit/>
          </a:bodyPr>
          <a:lstStyle/>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Flushing feeding tubes</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Rinsing some medical devices including CPAP machines and nebulizers</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a:p>
            <a:pPr marL="241300" marR="0" lvl="0" indent="-317500" algn="l" defTabSz="914400" rtl="0" eaLnBrk="1" fontAlgn="auto" latinLnBrk="0" hangingPunct="1">
              <a:lnSpc>
                <a:spcPct val="120000"/>
              </a:lnSpc>
              <a:spcBef>
                <a:spcPts val="600"/>
              </a:spcBef>
              <a:spcAft>
                <a:spcPts val="60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rPr>
              <a:t>Filling nebulizers</a:t>
            </a:r>
            <a:endParaRPr kumimoji="0" sz="2800" b="0" i="0" u="none" strike="noStrike" kern="1200" cap="none" spc="0" normalizeH="0" baseline="0" noProof="0" dirty="0">
              <a:ln>
                <a:noFill/>
              </a:ln>
              <a:solidFill>
                <a:srgbClr val="4F81BD">
                  <a:lumMod val="75000"/>
                </a:srgbClr>
              </a:solidFill>
              <a:effectLst/>
              <a:uLnTx/>
              <a:uFillTx/>
              <a:latin typeface="Helvetica"/>
              <a:ea typeface="Lato"/>
              <a:cs typeface="Lato"/>
              <a:sym typeface="Lato"/>
            </a:endParaRPr>
          </a:p>
        </p:txBody>
      </p:sp>
      <p:sp>
        <p:nvSpPr>
          <p:cNvPr id="5" name="TextBox 4">
            <a:extLst>
              <a:ext uri="{FF2B5EF4-FFF2-40B4-BE49-F238E27FC236}">
                <a16:creationId xmlns:a16="http://schemas.microsoft.com/office/drawing/2014/main" id="{97D3F2C6-E2BC-E436-E025-DA541DB67033}"/>
              </a:ext>
            </a:extLst>
          </p:cNvPr>
          <p:cNvSpPr txBox="1"/>
          <p:nvPr/>
        </p:nvSpPr>
        <p:spPr>
          <a:xfrm>
            <a:off x="541020" y="1605176"/>
            <a:ext cx="4817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Helvetica"/>
                <a:cs typeface="Helvetica"/>
              </a:rPr>
              <a:t>Acceptable Uses of Tap Water</a:t>
            </a:r>
          </a:p>
        </p:txBody>
      </p:sp>
      <p:sp>
        <p:nvSpPr>
          <p:cNvPr id="6" name="TextBox 5">
            <a:extLst>
              <a:ext uri="{FF2B5EF4-FFF2-40B4-BE49-F238E27FC236}">
                <a16:creationId xmlns:a16="http://schemas.microsoft.com/office/drawing/2014/main" id="{B2DBCBCE-69B1-79C7-2D30-055A5C834815}"/>
              </a:ext>
            </a:extLst>
          </p:cNvPr>
          <p:cNvSpPr txBox="1"/>
          <p:nvPr/>
        </p:nvSpPr>
        <p:spPr>
          <a:xfrm>
            <a:off x="7649538" y="1590344"/>
            <a:ext cx="44881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Helvetica"/>
                <a:cs typeface="Helvetica"/>
              </a:rPr>
              <a:t>Imperfect Uses of Tap Water</a:t>
            </a:r>
          </a:p>
        </p:txBody>
      </p:sp>
      <p:pic>
        <p:nvPicPr>
          <p:cNvPr id="7" name="Google Shape;393;p5">
            <a:extLst>
              <a:ext uri="{FF2B5EF4-FFF2-40B4-BE49-F238E27FC236}">
                <a16:creationId xmlns:a16="http://schemas.microsoft.com/office/drawing/2014/main" id="{F5972E41-4826-BA7E-AFBE-478A420C5D34}"/>
              </a:ext>
            </a:extLst>
          </p:cNvPr>
          <p:cNvPicPr preferRelativeResize="0"/>
          <p:nvPr/>
        </p:nvPicPr>
        <p:blipFill>
          <a:blip r:embed="rId3">
            <a:alphaModFix/>
          </a:blip>
          <a:stretch>
            <a:fillRect/>
          </a:stretch>
        </p:blipFill>
        <p:spPr>
          <a:xfrm>
            <a:off x="5067765" y="3065929"/>
            <a:ext cx="2053421" cy="2121183"/>
          </a:xfrm>
          <a:prstGeom prst="rect">
            <a:avLst/>
          </a:prstGeom>
          <a:noFill/>
          <a:ln w="57150">
            <a:solidFill>
              <a:schemeClr val="accent2"/>
            </a:solidFill>
          </a:ln>
        </p:spPr>
      </p:pic>
      <p:sp>
        <p:nvSpPr>
          <p:cNvPr id="9" name="TextBox 8">
            <a:extLst>
              <a:ext uri="{FF2B5EF4-FFF2-40B4-BE49-F238E27FC236}">
                <a16:creationId xmlns:a16="http://schemas.microsoft.com/office/drawing/2014/main" id="{D26D258F-061D-4A4D-8896-4A6A70C90BC1}"/>
              </a:ext>
            </a:extLst>
          </p:cNvPr>
          <p:cNvSpPr txBox="1"/>
          <p:nvPr/>
        </p:nvSpPr>
        <p:spPr>
          <a:xfrm>
            <a:off x="755661" y="6124645"/>
            <a:ext cx="8542199" cy="523220"/>
          </a:xfrm>
          <a:prstGeom prst="rect">
            <a:avLst/>
          </a:prstGeom>
          <a:noFill/>
        </p:spPr>
        <p:txBody>
          <a:bodyPr wrap="square">
            <a:spAutoFit/>
          </a:bodyPr>
          <a:lstStyle/>
          <a:p>
            <a:pPr marL="457200" marR="0" lvl="0" indent="-74295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7A7A7"/>
                </a:solidFill>
                <a:effectLst/>
                <a:uLnTx/>
                <a:uFillTx/>
                <a:latin typeface="Helvetica"/>
                <a:ea typeface="Lato"/>
                <a:cs typeface="Lato"/>
                <a:sym typeface="Lato"/>
              </a:rPr>
              <a:t>J Parenter Enteral Nutr. 2017;41:15-103</a:t>
            </a:r>
          </a:p>
          <a:p>
            <a:pPr marL="457200" marR="0" lvl="0" indent="-74295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7A7A7"/>
                </a:solidFill>
                <a:effectLst/>
                <a:uLnTx/>
                <a:uFillTx/>
                <a:latin typeface="Helvetica"/>
                <a:ea typeface="Lato"/>
                <a:cs typeface="Lato"/>
                <a:sym typeface="Lato"/>
                <a:hlinkClick r:id="rId4"/>
              </a:rPr>
              <a:t>https://www.cdc.gov/infectioncontrol/pdf/guidelines/healthcare-associated-pneumonia-H.pdf</a:t>
            </a:r>
            <a:endParaRPr kumimoji="0" lang="en-US" sz="1400" b="0" i="0" u="none" strike="noStrike" kern="1200" cap="none" spc="0" normalizeH="0" baseline="0" noProof="0" dirty="0">
              <a:ln>
                <a:noFill/>
              </a:ln>
              <a:solidFill>
                <a:srgbClr val="A7A7A7"/>
              </a:solidFill>
              <a:effectLst/>
              <a:uLnTx/>
              <a:uFillTx/>
              <a:latin typeface="Helvetica"/>
              <a:ea typeface="Lato"/>
              <a:cs typeface="Lato"/>
              <a:sym typeface="Lato"/>
            </a:endParaRPr>
          </a:p>
        </p:txBody>
      </p:sp>
    </p:spTree>
    <p:extLst>
      <p:ext uri="{BB962C8B-B14F-4D97-AF65-F5344CB8AC3E}">
        <p14:creationId xmlns:p14="http://schemas.microsoft.com/office/powerpoint/2010/main" val="3766632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Sources of Exposure</a:t>
            </a:r>
          </a:p>
        </p:txBody>
      </p:sp>
      <p:sp>
        <p:nvSpPr>
          <p:cNvPr id="3" name="TextBox 2">
            <a:extLst>
              <a:ext uri="{FF2B5EF4-FFF2-40B4-BE49-F238E27FC236}">
                <a16:creationId xmlns:a16="http://schemas.microsoft.com/office/drawing/2014/main" id="{71C038F6-A9B8-90E5-F132-22E95BE94B40}"/>
              </a:ext>
            </a:extLst>
          </p:cNvPr>
          <p:cNvSpPr txBox="1"/>
          <p:nvPr/>
        </p:nvSpPr>
        <p:spPr>
          <a:xfrm>
            <a:off x="648661" y="1959729"/>
            <a:ext cx="4025654" cy="3200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F81BD">
                    <a:lumMod val="75000"/>
                  </a:srgbClr>
                </a:solidFill>
                <a:effectLst/>
                <a:uLnTx/>
                <a:uFillTx/>
                <a:latin typeface="Helvetica"/>
                <a:cs typeface="Helvetica"/>
              </a:rPr>
              <a:t>Sinks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4F81BD">
                  <a:lumMod val="75000"/>
                </a:srgbClr>
              </a:solidFill>
              <a:effectLst/>
              <a:uLnTx/>
              <a:uFillTx/>
              <a:latin typeface="Helvetica"/>
              <a:cs typeface="Helvetica"/>
            </a:endParaRPr>
          </a:p>
          <a:p>
            <a:pPr marL="457200" marR="0" lvl="0" indent="-45720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Design</a:t>
            </a:r>
          </a:p>
          <a:p>
            <a:pPr marL="914400" marR="0" lvl="1" indent="-457200" algn="l" defTabSz="914400" rtl="0" eaLnBrk="1" fontAlgn="auto" latinLnBrk="0" hangingPunct="1">
              <a:lnSpc>
                <a:spcPct val="100000"/>
              </a:lnSpc>
              <a:spcBef>
                <a:spcPts val="0"/>
              </a:spcBef>
              <a:spcAft>
                <a:spcPts val="0"/>
              </a:spcAft>
              <a:buClr>
                <a:srgbClr val="4F81BD">
                  <a:lumMod val="75000"/>
                </a:srgbClr>
              </a:buClr>
              <a:buSzPct val="90000"/>
              <a:buFont typeface="Courier New" panose="02070309020205020404" pitchFamily="49" charset="0"/>
              <a:buChar char="o"/>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Depth</a:t>
            </a:r>
          </a:p>
          <a:p>
            <a:pPr marL="914400" marR="0" lvl="1" indent="-457200" algn="l" defTabSz="914400" rtl="0" eaLnBrk="1" fontAlgn="auto" latinLnBrk="0" hangingPunct="1">
              <a:lnSpc>
                <a:spcPct val="100000"/>
              </a:lnSpc>
              <a:spcBef>
                <a:spcPts val="0"/>
              </a:spcBef>
              <a:spcAft>
                <a:spcPts val="0"/>
              </a:spcAft>
              <a:buClr>
                <a:srgbClr val="4F81BD">
                  <a:lumMod val="75000"/>
                </a:srgbClr>
              </a:buClr>
              <a:buSzPct val="90000"/>
              <a:buFont typeface="Courier New" panose="02070309020205020404" pitchFamily="49" charset="0"/>
              <a:buChar char="o"/>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Fixtures and faucets</a:t>
            </a:r>
          </a:p>
          <a:p>
            <a:pPr marL="457200" marR="0" lvl="1" indent="0" algn="l" defTabSz="914400" rtl="0" eaLnBrk="1" fontAlgn="auto" latinLnBrk="0" hangingPunct="1">
              <a:lnSpc>
                <a:spcPct val="100000"/>
              </a:lnSpc>
              <a:spcBef>
                <a:spcPts val="0"/>
              </a:spcBef>
              <a:spcAft>
                <a:spcPts val="0"/>
              </a:spcAft>
              <a:buClr>
                <a:srgbClr val="4F81BD">
                  <a:lumMod val="75000"/>
                </a:srgbClr>
              </a:buClr>
              <a:buSzPct val="90000"/>
              <a:buFontTx/>
              <a:buNone/>
              <a:tabLst/>
              <a:defRPr/>
            </a:pPr>
            <a:endParaRPr kumimoji="0" lang="en-US" sz="1000" b="0" i="0" u="none" strike="noStrike" kern="1200" cap="none" spc="0" normalizeH="0" baseline="0" noProof="0" dirty="0">
              <a:ln>
                <a:noFill/>
              </a:ln>
              <a:solidFill>
                <a:srgbClr val="4F81BD">
                  <a:lumMod val="75000"/>
                </a:srgbClr>
              </a:solidFill>
              <a:effectLst/>
              <a:uLnTx/>
              <a:uFillTx/>
              <a:latin typeface="Helvetica"/>
              <a:cs typeface="Helvetica"/>
            </a:endParaRPr>
          </a:p>
          <a:p>
            <a:pPr marL="457200" marR="0" lvl="0" indent="-45720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Placement</a:t>
            </a:r>
          </a:p>
          <a:p>
            <a:pPr marL="457200" marR="0" lvl="0" indent="-45720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endParaRPr kumimoji="0" lang="en-US" sz="1000" b="0" i="0" u="none" strike="noStrike" kern="1200" cap="none" spc="0" normalizeH="0" baseline="0" noProof="0" dirty="0">
              <a:ln>
                <a:noFill/>
              </a:ln>
              <a:solidFill>
                <a:srgbClr val="4F81BD">
                  <a:lumMod val="75000"/>
                </a:srgbClr>
              </a:solidFill>
              <a:effectLst/>
              <a:uLnTx/>
              <a:uFillTx/>
              <a:latin typeface="Helvetica"/>
              <a:cs typeface="Helvetica"/>
            </a:endParaRPr>
          </a:p>
          <a:p>
            <a:pPr marL="457200" marR="0" lvl="0" indent="-45720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Uses</a:t>
            </a:r>
          </a:p>
        </p:txBody>
      </p:sp>
      <p:pic>
        <p:nvPicPr>
          <p:cNvPr id="4" name="Google Shape;405;gd3f40b5ed2_0_48">
            <a:extLst>
              <a:ext uri="{FF2B5EF4-FFF2-40B4-BE49-F238E27FC236}">
                <a16:creationId xmlns:a16="http://schemas.microsoft.com/office/drawing/2014/main" id="{99C6F251-95A3-98E6-C8CC-F74C8BB0E132}"/>
              </a:ext>
            </a:extLst>
          </p:cNvPr>
          <p:cNvPicPr preferRelativeResize="0"/>
          <p:nvPr/>
        </p:nvPicPr>
        <p:blipFill rotWithShape="1">
          <a:blip r:embed="rId3">
            <a:alphaModFix/>
          </a:blip>
          <a:srcRect t="5953"/>
          <a:stretch/>
        </p:blipFill>
        <p:spPr>
          <a:xfrm>
            <a:off x="6437270" y="1458747"/>
            <a:ext cx="2282787" cy="2723925"/>
          </a:xfrm>
          <a:prstGeom prst="rect">
            <a:avLst/>
          </a:prstGeom>
          <a:noFill/>
          <a:ln w="57150" cap="flat" cmpd="sng">
            <a:solidFill>
              <a:schemeClr val="accent2"/>
            </a:solidFill>
            <a:prstDash val="solid"/>
            <a:round/>
            <a:headEnd type="none" w="sm" len="sm"/>
            <a:tailEnd type="none" w="sm" len="sm"/>
          </a:ln>
        </p:spPr>
      </p:pic>
      <p:pic>
        <p:nvPicPr>
          <p:cNvPr id="5" name="Google Shape;404;gd3f40b5ed2_0_48">
            <a:extLst>
              <a:ext uri="{FF2B5EF4-FFF2-40B4-BE49-F238E27FC236}">
                <a16:creationId xmlns:a16="http://schemas.microsoft.com/office/drawing/2014/main" id="{5A6DE651-44FE-F567-8773-5DB1D3911126}"/>
              </a:ext>
            </a:extLst>
          </p:cNvPr>
          <p:cNvPicPr preferRelativeResize="0"/>
          <p:nvPr/>
        </p:nvPicPr>
        <p:blipFill>
          <a:blip r:embed="rId4">
            <a:alphaModFix/>
          </a:blip>
          <a:stretch>
            <a:fillRect/>
          </a:stretch>
        </p:blipFill>
        <p:spPr>
          <a:xfrm>
            <a:off x="9320962" y="2820709"/>
            <a:ext cx="2324100" cy="3118146"/>
          </a:xfrm>
          <a:prstGeom prst="rect">
            <a:avLst/>
          </a:prstGeom>
          <a:noFill/>
          <a:ln w="57150" cap="flat" cmpd="sng">
            <a:solidFill>
              <a:schemeClr val="accent2"/>
            </a:solidFill>
            <a:prstDash val="solid"/>
            <a:round/>
            <a:headEnd type="none" w="sm" len="sm"/>
            <a:tailEnd type="none" w="sm" len="sm"/>
          </a:ln>
        </p:spPr>
      </p:pic>
      <p:sp>
        <p:nvSpPr>
          <p:cNvPr id="6" name="Arrow: Right 5">
            <a:extLst>
              <a:ext uri="{FF2B5EF4-FFF2-40B4-BE49-F238E27FC236}">
                <a16:creationId xmlns:a16="http://schemas.microsoft.com/office/drawing/2014/main" id="{8A8AA760-04A8-8C12-94F2-AF896E8333FC}"/>
              </a:ext>
            </a:extLst>
          </p:cNvPr>
          <p:cNvSpPr/>
          <p:nvPr/>
        </p:nvSpPr>
        <p:spPr>
          <a:xfrm>
            <a:off x="5316861" y="2662105"/>
            <a:ext cx="1555229" cy="317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a:cs typeface="Helvetica"/>
            </a:endParaRPr>
          </a:p>
        </p:txBody>
      </p:sp>
      <p:sp>
        <p:nvSpPr>
          <p:cNvPr id="7" name="Arrow: Right 6">
            <a:extLst>
              <a:ext uri="{FF2B5EF4-FFF2-40B4-BE49-F238E27FC236}">
                <a16:creationId xmlns:a16="http://schemas.microsoft.com/office/drawing/2014/main" id="{9EB3C7DC-6E0E-680C-3201-33ED58D133CD}"/>
              </a:ext>
            </a:extLst>
          </p:cNvPr>
          <p:cNvSpPr/>
          <p:nvPr/>
        </p:nvSpPr>
        <p:spPr>
          <a:xfrm>
            <a:off x="7878287" y="4286879"/>
            <a:ext cx="1555229" cy="317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a:cs typeface="Helvetica"/>
            </a:endParaRPr>
          </a:p>
        </p:txBody>
      </p:sp>
      <p:sp>
        <p:nvSpPr>
          <p:cNvPr id="9" name="TextBox 8">
            <a:extLst>
              <a:ext uri="{FF2B5EF4-FFF2-40B4-BE49-F238E27FC236}">
                <a16:creationId xmlns:a16="http://schemas.microsoft.com/office/drawing/2014/main" id="{10EF1BA7-2AC9-FB9F-82B4-87D68DB1376C}"/>
              </a:ext>
            </a:extLst>
          </p:cNvPr>
          <p:cNvSpPr txBox="1"/>
          <p:nvPr/>
        </p:nvSpPr>
        <p:spPr>
          <a:xfrm>
            <a:off x="370228" y="5827579"/>
            <a:ext cx="900166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FGI. Guidelines for Design and Construction of Residential Health, Care and Support Facilities. 2022 Edition. 2.1-8.4.3.2 Handwashing station sink.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Infect Control Hosp Epidemiol. 2018 Dec;39(12):1467-1469.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Infect Control Hosp Epidemiol. 2009;30(1):25-33</a:t>
            </a:r>
            <a:endParaRPr kumimoji="0" lang="en-US" sz="1400" b="0" i="0" u="none" strike="noStrike" kern="1200" cap="none" spc="0" normalizeH="0" baseline="0" noProof="0" dirty="0">
              <a:ln>
                <a:noFill/>
              </a:ln>
              <a:solidFill>
                <a:srgbClr val="4F81BD">
                  <a:lumMod val="75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79974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Sources of Exposure</a:t>
            </a:r>
            <a:endParaRPr lang="en-US" sz="5000" dirty="0"/>
          </a:p>
        </p:txBody>
      </p:sp>
      <p:sp>
        <p:nvSpPr>
          <p:cNvPr id="3" name="Google Shape;415;gc6d6f01e47_0_351">
            <a:extLst>
              <a:ext uri="{FF2B5EF4-FFF2-40B4-BE49-F238E27FC236}">
                <a16:creationId xmlns:a16="http://schemas.microsoft.com/office/drawing/2014/main" id="{607EE700-BC53-4A58-D15A-BE36C394CAE3}"/>
              </a:ext>
            </a:extLst>
          </p:cNvPr>
          <p:cNvSpPr txBox="1"/>
          <p:nvPr/>
        </p:nvSpPr>
        <p:spPr>
          <a:xfrm>
            <a:off x="669036" y="1450104"/>
            <a:ext cx="5362678" cy="4439707"/>
          </a:xfrm>
          <a:prstGeom prst="rect">
            <a:avLst/>
          </a:prstGeom>
          <a:noFill/>
          <a:ln>
            <a:noFill/>
          </a:ln>
        </p:spPr>
        <p:txBody>
          <a:bodyPr spcFirstLastPara="1" wrap="square" lIns="217425" tIns="108700" rIns="217425" bIns="108700" anchor="t" anchorCtr="0">
            <a:noAutofit/>
          </a:bodyPr>
          <a:lstStyle/>
          <a:p>
            <a:pPr marL="0" marR="0" lvl="0" indent="0" algn="l" defTabSz="914400" rtl="0" eaLnBrk="1" fontAlgn="auto" latinLnBrk="0" hangingPunct="1">
              <a:lnSpc>
                <a:spcPct val="115000"/>
              </a:lnSpc>
              <a:spcBef>
                <a:spcPts val="2500"/>
              </a:spcBef>
              <a:spcAft>
                <a:spcPts val="0"/>
              </a:spcAft>
              <a:buClr>
                <a:srgbClr val="4F81BD">
                  <a:lumMod val="75000"/>
                </a:srgbClr>
              </a:buClr>
              <a:buSzPct val="110000"/>
              <a:buFontTx/>
              <a:buNone/>
              <a:tabLst/>
              <a:defRPr/>
            </a:pPr>
            <a:r>
              <a:rPr kumimoji="0" lang="en-US" sz="32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Dead Legs</a:t>
            </a:r>
          </a:p>
          <a:p>
            <a:pPr marL="342900" marR="0" lvl="0" indent="-342900" algn="l" defTabSz="914400" rtl="0" eaLnBrk="1" fontAlgn="auto" latinLnBrk="0" hangingPunct="1">
              <a:lnSpc>
                <a:spcPct val="115000"/>
              </a:lnSpc>
              <a:spcBef>
                <a:spcPts val="25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Often difficult to identify</a:t>
            </a:r>
            <a:endParaRPr kumimoji="0"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342900" marR="0" lvl="0" indent="-342900" algn="l" defTabSz="914400" rtl="0" eaLnBrk="1" fontAlgn="auto" latinLnBrk="0" hangingPunct="1">
              <a:lnSpc>
                <a:spcPct val="115000"/>
              </a:lnSpc>
              <a:spcBef>
                <a:spcPts val="25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The result of equipment being removed and or construction</a:t>
            </a:r>
            <a:endParaRPr kumimoji="0"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342900" marR="0" lvl="0" indent="-342900" algn="l" defTabSz="914400" rtl="0" eaLnBrk="1" fontAlgn="auto" latinLnBrk="0" hangingPunct="1">
              <a:lnSpc>
                <a:spcPct val="115000"/>
              </a:lnSpc>
              <a:spcBef>
                <a:spcPts val="25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Create a space where water can remain stagnant at room temperature</a:t>
            </a:r>
            <a:endParaRPr kumimoji="0"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p:txBody>
      </p:sp>
      <p:pic>
        <p:nvPicPr>
          <p:cNvPr id="4" name="Google Shape;419;gc6d6f01e47_0_351">
            <a:extLst>
              <a:ext uri="{FF2B5EF4-FFF2-40B4-BE49-F238E27FC236}">
                <a16:creationId xmlns:a16="http://schemas.microsoft.com/office/drawing/2014/main" id="{3FB64AE1-43FC-57A1-EC1A-18C4E801C3EC}"/>
              </a:ext>
            </a:extLst>
          </p:cNvPr>
          <p:cNvPicPr preferRelativeResize="0"/>
          <p:nvPr/>
        </p:nvPicPr>
        <p:blipFill>
          <a:blip r:embed="rId3">
            <a:alphaModFix/>
          </a:blip>
          <a:stretch>
            <a:fillRect/>
          </a:stretch>
        </p:blipFill>
        <p:spPr>
          <a:xfrm>
            <a:off x="6160288" y="3921871"/>
            <a:ext cx="2081834" cy="2517512"/>
          </a:xfrm>
          <a:prstGeom prst="rect">
            <a:avLst/>
          </a:prstGeom>
          <a:noFill/>
          <a:ln w="57150">
            <a:solidFill>
              <a:schemeClr val="accent2"/>
            </a:solidFill>
          </a:ln>
        </p:spPr>
      </p:pic>
      <p:pic>
        <p:nvPicPr>
          <p:cNvPr id="5" name="Google Shape;417;gc6d6f01e47_0_351">
            <a:extLst>
              <a:ext uri="{FF2B5EF4-FFF2-40B4-BE49-F238E27FC236}">
                <a16:creationId xmlns:a16="http://schemas.microsoft.com/office/drawing/2014/main" id="{CFC567BA-EE88-4E06-0569-9B57B7FE3075}"/>
              </a:ext>
            </a:extLst>
          </p:cNvPr>
          <p:cNvPicPr preferRelativeResize="0"/>
          <p:nvPr/>
        </p:nvPicPr>
        <p:blipFill rotWithShape="1">
          <a:blip r:embed="rId4">
            <a:alphaModFix/>
          </a:blip>
          <a:srcRect l="19935"/>
          <a:stretch/>
        </p:blipFill>
        <p:spPr>
          <a:xfrm>
            <a:off x="8698860" y="1795340"/>
            <a:ext cx="2228220" cy="2915850"/>
          </a:xfrm>
          <a:prstGeom prst="rect">
            <a:avLst/>
          </a:prstGeom>
          <a:noFill/>
          <a:ln w="57150">
            <a:solidFill>
              <a:schemeClr val="accent2"/>
            </a:solidFill>
          </a:ln>
        </p:spPr>
      </p:pic>
      <p:pic>
        <p:nvPicPr>
          <p:cNvPr id="6" name="Google Shape;418;gc6d6f01e47_0_351">
            <a:extLst>
              <a:ext uri="{FF2B5EF4-FFF2-40B4-BE49-F238E27FC236}">
                <a16:creationId xmlns:a16="http://schemas.microsoft.com/office/drawing/2014/main" id="{C724648D-B8E0-3B25-5CEB-5D074D315F64}"/>
              </a:ext>
            </a:extLst>
          </p:cNvPr>
          <p:cNvPicPr preferRelativeResize="0"/>
          <p:nvPr/>
        </p:nvPicPr>
        <p:blipFill rotWithShape="1">
          <a:blip r:embed="rId5">
            <a:alphaModFix/>
          </a:blip>
          <a:srcRect t="11813" b="21403"/>
          <a:stretch/>
        </p:blipFill>
        <p:spPr>
          <a:xfrm>
            <a:off x="10081604" y="2260590"/>
            <a:ext cx="1825523" cy="1985350"/>
          </a:xfrm>
          <a:prstGeom prst="rect">
            <a:avLst/>
          </a:prstGeom>
          <a:noFill/>
          <a:ln w="57150">
            <a:solidFill>
              <a:schemeClr val="accent2"/>
            </a:solidFill>
            <a:prstDash val="dash"/>
          </a:ln>
        </p:spPr>
      </p:pic>
    </p:spTree>
    <p:extLst>
      <p:ext uri="{BB962C8B-B14F-4D97-AF65-F5344CB8AC3E}">
        <p14:creationId xmlns:p14="http://schemas.microsoft.com/office/powerpoint/2010/main" val="26188082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a:xfrm>
            <a:off x="609600" y="76200"/>
            <a:ext cx="10972800" cy="1143000"/>
          </a:xfrm>
          <a:prstGeom prst="rect">
            <a:avLst/>
          </a:prstGeom>
        </p:spPr>
        <p:txBody>
          <a:bodyPr>
            <a:normAutofit/>
          </a:bodyPr>
          <a:lstStyle/>
          <a:p>
            <a:r>
              <a:rPr dirty="0"/>
              <a:t>Housekeeping</a:t>
            </a:r>
          </a:p>
        </p:txBody>
      </p:sp>
      <p:sp>
        <p:nvSpPr>
          <p:cNvPr id="108" name="Content Placeholder 2"/>
          <p:cNvSpPr txBox="1">
            <a:spLocks noGrp="1"/>
          </p:cNvSpPr>
          <p:nvPr>
            <p:ph type="body" idx="1"/>
          </p:nvPr>
        </p:nvSpPr>
        <p:spPr>
          <a:xfrm>
            <a:off x="609600" y="1557495"/>
            <a:ext cx="10549812" cy="4461468"/>
          </a:xfrm>
          <a:prstGeom prst="rect">
            <a:avLst/>
          </a:prstGeom>
        </p:spPr>
        <p:txBody>
          <a:bodyPr>
            <a:normAutofit fontScale="92500" lnSpcReduction="20000"/>
          </a:bodyPr>
          <a:lstStyle/>
          <a:p>
            <a:r>
              <a:rPr sz="2800" dirty="0"/>
              <a:t>All attendees in listen-only mode</a:t>
            </a:r>
          </a:p>
          <a:p>
            <a:pPr marL="0" indent="0">
              <a:buSzTx/>
              <a:buNone/>
            </a:pPr>
            <a:endParaRPr sz="2800" dirty="0"/>
          </a:p>
          <a:p>
            <a:r>
              <a:rPr sz="2800" dirty="0"/>
              <a:t>Submit questions via Q&amp;A pod to </a:t>
            </a:r>
            <a:r>
              <a:rPr sz="2800" b="1" dirty="0"/>
              <a:t>All Panelists</a:t>
            </a:r>
            <a:endParaRPr lang="en-US" sz="2800" dirty="0"/>
          </a:p>
          <a:p>
            <a:pPr marL="0" lvl="1" indent="342900">
              <a:spcBef>
                <a:spcPts val="375"/>
              </a:spcBef>
              <a:buSzTx/>
              <a:buNone/>
              <a:defRPr sz="2400"/>
            </a:pPr>
            <a:endParaRPr sz="3200" dirty="0"/>
          </a:p>
          <a:p>
            <a:r>
              <a:rPr sz="2800" dirty="0"/>
              <a:t>Slides and recording will be made available later</a:t>
            </a:r>
            <a:endParaRPr lang="en-US" sz="2800" dirty="0"/>
          </a:p>
          <a:p>
            <a:endParaRPr lang="en-US" sz="2400" dirty="0"/>
          </a:p>
          <a:p>
            <a:r>
              <a:rPr lang="en-US" dirty="0"/>
              <a:t>For continuing education credit, complete evaluation at  </a:t>
            </a:r>
            <a:r>
              <a:rPr lang="en-US" dirty="0">
                <a:hlinkClick r:id="rId3"/>
              </a:rPr>
              <a:t>https://redcap.dph.illinois.gov/surveys/?s=LJKK339YHJTCNW8P</a:t>
            </a:r>
            <a:r>
              <a:rPr lang="en-US" dirty="0"/>
              <a:t> by October 28</a:t>
            </a:r>
            <a:r>
              <a:rPr lang="en-US" baseline="30000" dirty="0"/>
              <a:t>th</a:t>
            </a:r>
            <a:r>
              <a:rPr lang="en-US" dirty="0"/>
              <a:t>, 2022</a:t>
            </a:r>
          </a:p>
          <a:p>
            <a:pPr lvl="1"/>
            <a:r>
              <a:rPr lang="en-US" dirty="0"/>
              <a:t>Credit only available for the live session</a:t>
            </a:r>
          </a:p>
          <a:p>
            <a:pPr lvl="1"/>
            <a:r>
              <a:rPr lang="en-US" dirty="0"/>
              <a:t>Must be registered individually to receive credit</a:t>
            </a:r>
          </a:p>
          <a:p>
            <a:pPr lvl="1"/>
            <a:endParaRPr dirty="0"/>
          </a:p>
        </p:txBody>
      </p:sp>
      <p:sp>
        <p:nvSpPr>
          <p:cNvPr id="2" name="Slide Number Placeholder 1">
            <a:extLst>
              <a:ext uri="{FF2B5EF4-FFF2-40B4-BE49-F238E27FC236}">
                <a16:creationId xmlns:a16="http://schemas.microsoft.com/office/drawing/2014/main" id="{0296A72C-CBA6-F3BE-EF45-E622E666BB0E}"/>
              </a:ext>
            </a:extLst>
          </p:cNvPr>
          <p:cNvSpPr>
            <a:spLocks noGrp="1"/>
          </p:cNvSpPr>
          <p:nvPr>
            <p:ph type="sldNum" sz="quarter" idx="2"/>
          </p:nvPr>
        </p:nvSpPr>
        <p:spPr/>
        <p:txBody>
          <a:bodyPr/>
          <a:lstStyle/>
          <a:p>
            <a:fld id="{86CB4B4D-7CA3-9044-876B-883B54F8677D}" type="slidenum">
              <a:rPr lang="en-US" smtClean="0"/>
              <a:t>2</a:t>
            </a:fld>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Sources of Exposure</a:t>
            </a:r>
            <a:endParaRPr lang="en-US" sz="5000" dirty="0"/>
          </a:p>
        </p:txBody>
      </p:sp>
      <p:sp>
        <p:nvSpPr>
          <p:cNvPr id="3" name="Google Shape;434;gdc007acee2_0_34">
            <a:extLst>
              <a:ext uri="{FF2B5EF4-FFF2-40B4-BE49-F238E27FC236}">
                <a16:creationId xmlns:a16="http://schemas.microsoft.com/office/drawing/2014/main" id="{E23B0AD9-9C43-972A-5C8D-8A38BBB2396A}"/>
              </a:ext>
            </a:extLst>
          </p:cNvPr>
          <p:cNvSpPr txBox="1"/>
          <p:nvPr/>
        </p:nvSpPr>
        <p:spPr>
          <a:xfrm>
            <a:off x="500080" y="1857511"/>
            <a:ext cx="5077551" cy="4291368"/>
          </a:xfrm>
          <a:prstGeom prst="rect">
            <a:avLst/>
          </a:prstGeom>
          <a:noFill/>
          <a:ln>
            <a:noFill/>
          </a:ln>
        </p:spPr>
        <p:txBody>
          <a:bodyPr spcFirstLastPara="1" wrap="square" lIns="217425" tIns="108700" rIns="217425" bIns="108700" anchor="t" anchorCtr="0">
            <a:noAutofit/>
          </a:bodyPr>
          <a:lstStyle/>
          <a:p>
            <a:pPr marL="0" marR="0" lvl="0" indent="0" algn="l" defTabSz="914400" rtl="0" eaLnBrk="1" fontAlgn="auto" latinLnBrk="0" hangingPunct="1">
              <a:lnSpc>
                <a:spcPct val="120000"/>
              </a:lnSpc>
              <a:spcBef>
                <a:spcPts val="0"/>
              </a:spcBef>
              <a:spcAft>
                <a:spcPts val="0"/>
              </a:spcAft>
              <a:buClr>
                <a:srgbClr val="4F81BD">
                  <a:lumMod val="75000"/>
                </a:srgbClr>
              </a:buClr>
              <a:buSzPct val="110000"/>
              <a:buFontTx/>
              <a:buNone/>
              <a:tabLst/>
              <a:defRPr/>
            </a:pPr>
            <a:r>
              <a:rPr kumimoji="0" lang="en-US" sz="32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Additional Sources</a:t>
            </a:r>
          </a:p>
          <a:p>
            <a:pPr marL="457200" marR="0" lvl="0" indent="-457200" algn="l" defTabSz="914400" rtl="0" eaLnBrk="1" fontAlgn="auto" latinLnBrk="0" hangingPunct="1">
              <a:lnSpc>
                <a:spcPct val="120000"/>
              </a:lnSpc>
              <a:spcBef>
                <a:spcPts val="6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Showers</a:t>
            </a:r>
            <a:endParaRPr kumimoji="0"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457200" algn="l" defTabSz="914400" rtl="0" eaLnBrk="1" fontAlgn="auto" latinLnBrk="0" hangingPunct="1">
              <a:lnSpc>
                <a:spcPct val="120000"/>
              </a:lnSpc>
              <a:spcBef>
                <a:spcPts val="6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Decorative water features</a:t>
            </a:r>
            <a:endParaRPr kumimoji="0"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457200" algn="l" defTabSz="914400" rtl="0" eaLnBrk="1" fontAlgn="auto" latinLnBrk="0" hangingPunct="1">
              <a:lnSpc>
                <a:spcPct val="120000"/>
              </a:lnSpc>
              <a:spcBef>
                <a:spcPts val="6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Cooling towers</a:t>
            </a:r>
            <a:endParaRPr kumimoji="0"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457200" algn="l" defTabSz="914400" rtl="0" eaLnBrk="1" fontAlgn="auto" latinLnBrk="0" hangingPunct="1">
              <a:lnSpc>
                <a:spcPct val="120000"/>
              </a:lnSpc>
              <a:spcBef>
                <a:spcPts val="6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Ice machines</a:t>
            </a:r>
          </a:p>
          <a:p>
            <a:pPr marL="457200" marR="0" lvl="0" indent="-457200" algn="l" defTabSz="914400" rtl="0" eaLnBrk="1" fontAlgn="auto" latinLnBrk="0" hangingPunct="1">
              <a:lnSpc>
                <a:spcPct val="120000"/>
              </a:lnSpc>
              <a:spcBef>
                <a:spcPts val="600"/>
              </a:spcBef>
              <a:spcAft>
                <a:spcPts val="0"/>
              </a:spcAft>
              <a:buClr>
                <a:srgbClr val="4F81BD">
                  <a:lumMod val="75000"/>
                </a:srgbClr>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Dialysis Box</a:t>
            </a:r>
          </a:p>
        </p:txBody>
      </p:sp>
      <p:pic>
        <p:nvPicPr>
          <p:cNvPr id="5" name="Picture 4" descr="A picture containing indoor, toilet, stainless, kitchen appliance&#10;&#10;Description automatically generated">
            <a:extLst>
              <a:ext uri="{FF2B5EF4-FFF2-40B4-BE49-F238E27FC236}">
                <a16:creationId xmlns:a16="http://schemas.microsoft.com/office/drawing/2014/main" id="{C7DEC647-CAE3-F98E-EBBE-41A45B2EE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89904" y="2513627"/>
            <a:ext cx="3048000" cy="2286000"/>
          </a:xfrm>
          <a:prstGeom prst="rect">
            <a:avLst/>
          </a:prstGeom>
          <a:ln w="57150">
            <a:solidFill>
              <a:schemeClr val="accent2"/>
            </a:solidFill>
          </a:ln>
        </p:spPr>
      </p:pic>
      <p:pic>
        <p:nvPicPr>
          <p:cNvPr id="7" name="Picture 6" descr="A picture containing indoor, wall, stainless, steel&#10;&#10;Description automatically generated">
            <a:extLst>
              <a:ext uri="{FF2B5EF4-FFF2-40B4-BE49-F238E27FC236}">
                <a16:creationId xmlns:a16="http://schemas.microsoft.com/office/drawing/2014/main" id="{EEEDD15E-4A9D-DDB1-A051-CAA7E06CF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799576" y="3712013"/>
            <a:ext cx="3048000" cy="2286000"/>
          </a:xfrm>
          <a:prstGeom prst="rect">
            <a:avLst/>
          </a:prstGeom>
          <a:ln w="57150">
            <a:solidFill>
              <a:schemeClr val="accent2"/>
            </a:solidFill>
          </a:ln>
        </p:spPr>
      </p:pic>
      <p:sp>
        <p:nvSpPr>
          <p:cNvPr id="9" name="TextBox 8">
            <a:extLst>
              <a:ext uri="{FF2B5EF4-FFF2-40B4-BE49-F238E27FC236}">
                <a16:creationId xmlns:a16="http://schemas.microsoft.com/office/drawing/2014/main" id="{A247380A-8540-3CCD-0773-B5E886B053AA}"/>
              </a:ext>
            </a:extLst>
          </p:cNvPr>
          <p:cNvSpPr txBox="1"/>
          <p:nvPr/>
        </p:nvSpPr>
        <p:spPr>
          <a:xfrm>
            <a:off x="725424" y="6310729"/>
            <a:ext cx="921508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AJIC: American Journal of Infection Control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(2022), doi: </a:t>
            </a:r>
            <a:r>
              <a:rPr kumimoji="0" lang="en-US" sz="14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hlinkClick r:id="rId5"/>
              </a:rPr>
              <a:t>https://doi.org/10.1016/j.ajic.2022.08.007</a:t>
            </a:r>
            <a:endParaRPr kumimoji="0" lang="en-US" sz="14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69037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1995015" y="95191"/>
            <a:ext cx="8201969" cy="991932"/>
          </a:xfrm>
        </p:spPr>
        <p:txBody>
          <a:bodyPr>
            <a:normAutofit/>
          </a:bodyPr>
          <a:lstStyle/>
          <a:p>
            <a:r>
              <a:rPr lang="en-US" sz="4800" dirty="0">
                <a:solidFill>
                  <a:schemeClr val="accent1">
                    <a:lumMod val="75000"/>
                  </a:schemeClr>
                </a:solidFill>
              </a:rPr>
              <a:t>Water Management Program</a:t>
            </a:r>
          </a:p>
        </p:txBody>
      </p:sp>
      <p:sp>
        <p:nvSpPr>
          <p:cNvPr id="17" name="Content Placeholder 2">
            <a:extLst>
              <a:ext uri="{FF2B5EF4-FFF2-40B4-BE49-F238E27FC236}">
                <a16:creationId xmlns:a16="http://schemas.microsoft.com/office/drawing/2014/main" id="{839AF426-7265-BC63-2628-B5ED671A7A86}"/>
              </a:ext>
            </a:extLst>
          </p:cNvPr>
          <p:cNvSpPr>
            <a:spLocks noGrp="1"/>
          </p:cNvSpPr>
          <p:nvPr>
            <p:ph idx="1"/>
          </p:nvPr>
        </p:nvSpPr>
        <p:spPr>
          <a:xfrm>
            <a:off x="1166748" y="1345837"/>
            <a:ext cx="9030236" cy="4666712"/>
          </a:xfrm>
        </p:spPr>
        <p:txBody>
          <a:bodyPr anchor="ctr">
            <a:normAutofit lnSpcReduction="10000"/>
          </a:bodyPr>
          <a:lstStyle/>
          <a:p>
            <a:pPr marL="0" indent="0">
              <a:buNone/>
            </a:pPr>
            <a:r>
              <a:rPr lang="en-US" sz="3200" b="1" dirty="0">
                <a:solidFill>
                  <a:schemeClr val="accent1">
                    <a:lumMod val="75000"/>
                  </a:schemeClr>
                </a:solidFill>
              </a:rPr>
              <a:t>Components</a:t>
            </a:r>
          </a:p>
          <a:p>
            <a:pPr marL="0" indent="0">
              <a:buNone/>
            </a:pPr>
            <a:endParaRPr lang="en-US" sz="800" b="1" dirty="0">
              <a:solidFill>
                <a:schemeClr val="accent1">
                  <a:lumMod val="75000"/>
                </a:schemeClr>
              </a:solidFill>
            </a:endParaRPr>
          </a:p>
          <a:p>
            <a:pPr>
              <a:spcAft>
                <a:spcPts val="600"/>
              </a:spcAft>
            </a:pPr>
            <a:r>
              <a:rPr lang="en-US" dirty="0">
                <a:solidFill>
                  <a:schemeClr val="accent1">
                    <a:lumMod val="75000"/>
                  </a:schemeClr>
                </a:solidFill>
              </a:rPr>
              <a:t>Water management team</a:t>
            </a:r>
          </a:p>
          <a:p>
            <a:pPr>
              <a:spcAft>
                <a:spcPts val="600"/>
              </a:spcAft>
            </a:pPr>
            <a:r>
              <a:rPr lang="en-US" dirty="0">
                <a:solidFill>
                  <a:schemeClr val="accent1">
                    <a:lumMod val="75000"/>
                  </a:schemeClr>
                </a:solidFill>
              </a:rPr>
              <a:t>Describe the water system</a:t>
            </a:r>
          </a:p>
          <a:p>
            <a:pPr>
              <a:spcAft>
                <a:spcPts val="600"/>
              </a:spcAft>
            </a:pPr>
            <a:r>
              <a:rPr lang="en-US" dirty="0">
                <a:solidFill>
                  <a:schemeClr val="accent1">
                    <a:lumMod val="75000"/>
                  </a:schemeClr>
                </a:solidFill>
              </a:rPr>
              <a:t>Identify the areas for growth and spread</a:t>
            </a:r>
          </a:p>
          <a:p>
            <a:pPr>
              <a:spcAft>
                <a:spcPts val="600"/>
              </a:spcAft>
            </a:pPr>
            <a:r>
              <a:rPr lang="en-US" dirty="0">
                <a:solidFill>
                  <a:schemeClr val="accent1">
                    <a:lumMod val="75000"/>
                  </a:schemeClr>
                </a:solidFill>
              </a:rPr>
              <a:t>Decide control measures and monitoring</a:t>
            </a:r>
          </a:p>
          <a:p>
            <a:pPr>
              <a:spcAft>
                <a:spcPts val="600"/>
              </a:spcAft>
            </a:pPr>
            <a:r>
              <a:rPr lang="en-US" dirty="0">
                <a:solidFill>
                  <a:schemeClr val="accent1">
                    <a:lumMod val="75000"/>
                  </a:schemeClr>
                </a:solidFill>
              </a:rPr>
              <a:t>Establish interventions</a:t>
            </a:r>
          </a:p>
          <a:p>
            <a:pPr>
              <a:spcAft>
                <a:spcPts val="600"/>
              </a:spcAft>
            </a:pPr>
            <a:r>
              <a:rPr lang="en-US" dirty="0">
                <a:solidFill>
                  <a:schemeClr val="accent1">
                    <a:lumMod val="75000"/>
                  </a:schemeClr>
                </a:solidFill>
              </a:rPr>
              <a:t>Verification and validation</a:t>
            </a:r>
          </a:p>
          <a:p>
            <a:pPr>
              <a:spcAft>
                <a:spcPts val="600"/>
              </a:spcAft>
            </a:pPr>
            <a:r>
              <a:rPr lang="en-US" dirty="0">
                <a:solidFill>
                  <a:schemeClr val="accent1">
                    <a:lumMod val="75000"/>
                  </a:schemeClr>
                </a:solidFill>
              </a:rPr>
              <a:t>Documentation and communication</a:t>
            </a:r>
          </a:p>
          <a:p>
            <a:endParaRPr lang="en-US" sz="1800" dirty="0">
              <a:solidFill>
                <a:schemeClr val="accent1">
                  <a:lumMod val="75000"/>
                </a:schemeClr>
              </a:solidFill>
            </a:endParaRPr>
          </a:p>
          <a:p>
            <a:endParaRPr lang="en-US" sz="1800" b="1" dirty="0">
              <a:solidFill>
                <a:schemeClr val="tx2"/>
              </a:solidFill>
            </a:endParaRPr>
          </a:p>
        </p:txBody>
      </p:sp>
      <p:sp>
        <p:nvSpPr>
          <p:cNvPr id="6" name="TextBox 5">
            <a:extLst>
              <a:ext uri="{FF2B5EF4-FFF2-40B4-BE49-F238E27FC236}">
                <a16:creationId xmlns:a16="http://schemas.microsoft.com/office/drawing/2014/main" id="{FD8AD3C3-B7DF-B896-50DB-9DF196C4CB51}"/>
              </a:ext>
            </a:extLst>
          </p:cNvPr>
          <p:cNvSpPr txBox="1"/>
          <p:nvPr/>
        </p:nvSpPr>
        <p:spPr>
          <a:xfrm>
            <a:off x="1166748" y="5655710"/>
            <a:ext cx="8854069"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3"/>
              </a:rPr>
              <a:t>www.cdc.gov/hai/prevent/water-management.html</a:t>
            </a:r>
            <a:endParaRPr kumimoji="0" lang="en-US" sz="12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Helvetica"/>
                <a:hlinkClick r:id="rId4"/>
              </a:rPr>
              <a:t>https://www.cdc.gov/nceh/ehs/elearn/prevent-LD-training.html</a:t>
            </a:r>
            <a:endParaRPr kumimoji="0" lang="en-US" sz="12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5">
                  <a:extLst>
                    <a:ext uri="{A12FA001-AC4F-418D-AE19-62706E023703}">
                      <ahyp:hlinkClr xmlns:ahyp="http://schemas.microsoft.com/office/drawing/2018/hyperlinkcolor" val="tx"/>
                    </a:ext>
                  </a:extLst>
                </a:hlinkClick>
              </a:rPr>
              <a:t>https://www.cdc.gov/legionella/wmp/toolkit/index.html</a:t>
            </a:r>
            <a:endParaRPr kumimoji="0" lang="en-US" sz="12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rPr>
              <a:t>Infectious Disease Reports. 2022; 14(3):341-359. </a:t>
            </a:r>
            <a:r>
              <a:rPr kumimoji="0" lang="en-US" sz="12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6"/>
              </a:rPr>
              <a:t>https://doi.org/10.3390/idr14030039</a:t>
            </a:r>
            <a:endParaRPr kumimoji="0" lang="en-US" sz="12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7"/>
              </a:rPr>
              <a:t>https://www.cdc.gov/legionella/health-depts/healthcare-resources/cases-outbreaks.html</a:t>
            </a:r>
            <a:endParaRPr kumimoji="0" lang="en-US" sz="1200" b="0" i="0" u="none"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rPr>
              <a:t>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12088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Water Management Program</a:t>
            </a:r>
          </a:p>
        </p:txBody>
      </p:sp>
      <p:sp>
        <p:nvSpPr>
          <p:cNvPr id="4" name="TextBox 3">
            <a:extLst>
              <a:ext uri="{FF2B5EF4-FFF2-40B4-BE49-F238E27FC236}">
                <a16:creationId xmlns:a16="http://schemas.microsoft.com/office/drawing/2014/main" id="{B1064D17-DEC1-A3AB-D8ED-389444A6F587}"/>
              </a:ext>
            </a:extLst>
          </p:cNvPr>
          <p:cNvSpPr txBox="1"/>
          <p:nvPr/>
        </p:nvSpPr>
        <p:spPr>
          <a:xfrm>
            <a:off x="836676" y="1971157"/>
            <a:ext cx="6711902" cy="41857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Helvetica"/>
                <a:cs typeface="Helvetica"/>
              </a:rPr>
              <a:t>Water Management Team</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Building administrator or manager</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Facility maintenance/engineering staff</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Water management suppliers and/or experts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Laboratorian/industrial hygienist</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Quality/regulatory/risk</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Infection Preventionist</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Helvetica"/>
                <a:cs typeface="Helvetica"/>
              </a:rPr>
              <a:t>Infectious Disease Consultant/Laboratorian</a:t>
            </a:r>
          </a:p>
        </p:txBody>
      </p:sp>
      <p:pic>
        <p:nvPicPr>
          <p:cNvPr id="6" name="Graphic 5" descr="Meeting outline">
            <a:extLst>
              <a:ext uri="{FF2B5EF4-FFF2-40B4-BE49-F238E27FC236}">
                <a16:creationId xmlns:a16="http://schemas.microsoft.com/office/drawing/2014/main" id="{88E9770D-4722-0890-E042-79776DE215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8199" y="2321859"/>
            <a:ext cx="2465294" cy="2465294"/>
          </a:xfrm>
          <a:prstGeom prst="rect">
            <a:avLst/>
          </a:prstGeom>
        </p:spPr>
      </p:pic>
      <p:sp>
        <p:nvSpPr>
          <p:cNvPr id="7" name="TextBox 6">
            <a:extLst>
              <a:ext uri="{FF2B5EF4-FFF2-40B4-BE49-F238E27FC236}">
                <a16:creationId xmlns:a16="http://schemas.microsoft.com/office/drawing/2014/main" id="{98333964-B3A1-CB6E-03C5-83FF4C30EB02}"/>
              </a:ext>
            </a:extLst>
          </p:cNvPr>
          <p:cNvSpPr txBox="1"/>
          <p:nvPr/>
        </p:nvSpPr>
        <p:spPr>
          <a:xfrm>
            <a:off x="904169" y="6334780"/>
            <a:ext cx="521795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5">
                  <a:extLst>
                    <a:ext uri="{A12FA001-AC4F-418D-AE19-62706E023703}">
                      <ahyp:hlinkClr xmlns:ahyp="http://schemas.microsoft.com/office/drawing/2018/hyperlinkcolor" val="tx"/>
                    </a:ext>
                  </a:extLst>
                </a:hlinkClick>
              </a:rPr>
              <a:t>https://www.cdc.gov/legionella/wmp/toolkit/index.htm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5">
                  <a:extLst>
                    <a:ext uri="{A12FA001-AC4F-418D-AE19-62706E023703}">
                      <ahyp:hlinkClr xmlns:ahyp="http://schemas.microsoft.com/office/drawing/2018/hyperlinkcolor" val="tx"/>
                    </a:ext>
                  </a:extLst>
                </a:hlinkClick>
              </a:rPr>
              <a:t>l</a:t>
            </a:r>
            <a:endParaRPr kumimoji="0" lang="en-US" sz="14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rPr>
              <a:t>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5465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Water Management Program</a:t>
            </a:r>
            <a:endParaRPr lang="en-US" sz="5000" dirty="0"/>
          </a:p>
        </p:txBody>
      </p:sp>
      <p:sp>
        <p:nvSpPr>
          <p:cNvPr id="3" name="TextBox 2">
            <a:extLst>
              <a:ext uri="{FF2B5EF4-FFF2-40B4-BE49-F238E27FC236}">
                <a16:creationId xmlns:a16="http://schemas.microsoft.com/office/drawing/2014/main" id="{2346548A-5B44-7626-AC05-DD1DC645113E}"/>
              </a:ext>
            </a:extLst>
          </p:cNvPr>
          <p:cNvSpPr txBox="1"/>
          <p:nvPr/>
        </p:nvSpPr>
        <p:spPr>
          <a:xfrm>
            <a:off x="310215" y="2800812"/>
            <a:ext cx="492087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3200" b="1" i="0" u="none" strike="noStrike" kern="1200" cap="none" spc="0" normalizeH="0" baseline="0" noProof="0" dirty="0">
                <a:ln>
                  <a:noFill/>
                </a:ln>
                <a:solidFill>
                  <a:srgbClr val="4F81BD">
                    <a:lumMod val="75000"/>
                  </a:srgbClr>
                </a:solidFill>
                <a:effectLst/>
                <a:uLnTx/>
                <a:uFillTx/>
                <a:latin typeface="Helvetica"/>
                <a:cs typeface="Helvetica"/>
              </a:rPr>
              <a:t>Water Management Plan</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Written description</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Building flow diagram </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Risk points in the flow</a:t>
            </a:r>
          </a:p>
        </p:txBody>
      </p:sp>
      <p:pic>
        <p:nvPicPr>
          <p:cNvPr id="4" name="Google Shape;486;gdc007acee2_0_43">
            <a:extLst>
              <a:ext uri="{FF2B5EF4-FFF2-40B4-BE49-F238E27FC236}">
                <a16:creationId xmlns:a16="http://schemas.microsoft.com/office/drawing/2014/main" id="{5730A0DB-D0C3-E390-6E79-FC5E91F017E2}"/>
              </a:ext>
            </a:extLst>
          </p:cNvPr>
          <p:cNvPicPr preferRelativeResize="0"/>
          <p:nvPr/>
        </p:nvPicPr>
        <p:blipFill>
          <a:blip r:embed="rId3">
            <a:alphaModFix/>
          </a:blip>
          <a:stretch>
            <a:fillRect/>
          </a:stretch>
        </p:blipFill>
        <p:spPr>
          <a:xfrm>
            <a:off x="5407258" y="2000521"/>
            <a:ext cx="6474527" cy="4012998"/>
          </a:xfrm>
          <a:prstGeom prst="rect">
            <a:avLst/>
          </a:prstGeom>
          <a:noFill/>
          <a:ln w="57150" cap="flat" cmpd="sng">
            <a:solidFill>
              <a:schemeClr val="accent2"/>
            </a:solidFill>
            <a:prstDash val="solid"/>
            <a:round/>
            <a:headEnd type="none" w="sm" len="sm"/>
            <a:tailEnd type="none" w="sm" len="sm"/>
          </a:ln>
        </p:spPr>
      </p:pic>
      <p:sp>
        <p:nvSpPr>
          <p:cNvPr id="5" name="TextBox 4">
            <a:extLst>
              <a:ext uri="{FF2B5EF4-FFF2-40B4-BE49-F238E27FC236}">
                <a16:creationId xmlns:a16="http://schemas.microsoft.com/office/drawing/2014/main" id="{2E22C5B3-3DC4-BF76-67FC-822E1625886A}"/>
              </a:ext>
            </a:extLst>
          </p:cNvPr>
          <p:cNvSpPr txBox="1"/>
          <p:nvPr/>
        </p:nvSpPr>
        <p:spPr>
          <a:xfrm>
            <a:off x="5407258" y="6164490"/>
            <a:ext cx="521795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hlinkClick r:id="rId4">
                  <a:extLst>
                    <a:ext uri="{A12FA001-AC4F-418D-AE19-62706E023703}">
                      <ahyp:hlinkClr xmlns:ahyp="http://schemas.microsoft.com/office/drawing/2018/hyperlinkcolor" val="tx"/>
                    </a:ext>
                  </a:extLst>
                </a:hlinkClick>
              </a:rPr>
              <a:t>https://www.cdc.gov/legionella/wmp/toolkit/index.html</a:t>
            </a:r>
            <a:endParaRPr kumimoji="0" lang="en-US" sz="1400" b="0" i="0" u="sng" strike="noStrike" kern="1200" cap="none" spc="0" normalizeH="0" baseline="0" noProof="0" dirty="0">
              <a:ln>
                <a:noFill/>
              </a:ln>
              <a:solidFill>
                <a:srgbClr val="A7A7A7"/>
              </a:solidFill>
              <a:effectLst/>
              <a:uLnTx/>
              <a:uFillTx/>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42105389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Water Management Program</a:t>
            </a:r>
          </a:p>
        </p:txBody>
      </p:sp>
      <p:sp>
        <p:nvSpPr>
          <p:cNvPr id="3" name="TextBox 2">
            <a:extLst>
              <a:ext uri="{FF2B5EF4-FFF2-40B4-BE49-F238E27FC236}">
                <a16:creationId xmlns:a16="http://schemas.microsoft.com/office/drawing/2014/main" id="{A3CDE2BA-270C-E24E-B9A4-E81AD10AF93A}"/>
              </a:ext>
            </a:extLst>
          </p:cNvPr>
          <p:cNvSpPr txBox="1"/>
          <p:nvPr/>
        </p:nvSpPr>
        <p:spPr>
          <a:xfrm>
            <a:off x="1367549" y="2288988"/>
            <a:ext cx="4057586" cy="36317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F81BD">
                    <a:lumMod val="75000"/>
                  </a:srgbClr>
                </a:solidFill>
                <a:effectLst/>
                <a:uLnTx/>
                <a:uFillTx/>
                <a:latin typeface="Helvetica"/>
                <a:cs typeface="Helvetica"/>
              </a:rPr>
              <a:t>Control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F81BD">
                  <a:lumMod val="75000"/>
                </a:srgbClr>
              </a:solidFill>
              <a:effectLst/>
              <a:uLnTx/>
              <a:uFillTx/>
              <a:latin typeface="Helvetica"/>
              <a:cs typeface="Helvetica"/>
            </a:endParaRP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Visual inspection</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Disinfectant level check</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Temperature check</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Helvetica"/>
                <a:cs typeface="Helvetica"/>
              </a:rPr>
              <a:t>Start up </a:t>
            </a:r>
          </a:p>
        </p:txBody>
      </p:sp>
      <p:pic>
        <p:nvPicPr>
          <p:cNvPr id="22" name="Google Shape;496;gdc007acee2_0_12">
            <a:extLst>
              <a:ext uri="{FF2B5EF4-FFF2-40B4-BE49-F238E27FC236}">
                <a16:creationId xmlns:a16="http://schemas.microsoft.com/office/drawing/2014/main" id="{987868C9-A2BD-305A-3FD2-7B305FC7F894}"/>
              </a:ext>
            </a:extLst>
          </p:cNvPr>
          <p:cNvPicPr preferRelativeResize="0"/>
          <p:nvPr/>
        </p:nvPicPr>
        <p:blipFill>
          <a:blip r:embed="rId3">
            <a:alphaModFix/>
          </a:blip>
          <a:stretch>
            <a:fillRect/>
          </a:stretch>
        </p:blipFill>
        <p:spPr>
          <a:xfrm>
            <a:off x="8821270" y="2288988"/>
            <a:ext cx="900953" cy="818744"/>
          </a:xfrm>
          <a:prstGeom prst="rect">
            <a:avLst/>
          </a:prstGeom>
          <a:noFill/>
          <a:ln w="57150" cap="flat" cmpd="sng">
            <a:solidFill>
              <a:schemeClr val="accent2"/>
            </a:solidFill>
            <a:prstDash val="solid"/>
            <a:round/>
            <a:headEnd type="none" w="sm" len="sm"/>
            <a:tailEnd type="none" w="sm" len="sm"/>
          </a:ln>
        </p:spPr>
      </p:pic>
      <p:pic>
        <p:nvPicPr>
          <p:cNvPr id="23" name="Google Shape;497;gdc007acee2_0_12">
            <a:extLst>
              <a:ext uri="{FF2B5EF4-FFF2-40B4-BE49-F238E27FC236}">
                <a16:creationId xmlns:a16="http://schemas.microsoft.com/office/drawing/2014/main" id="{8144CB24-CC01-9CC0-9D75-F96C7F24DB95}"/>
              </a:ext>
            </a:extLst>
          </p:cNvPr>
          <p:cNvPicPr preferRelativeResize="0"/>
          <p:nvPr/>
        </p:nvPicPr>
        <p:blipFill>
          <a:blip r:embed="rId4">
            <a:alphaModFix/>
          </a:blip>
          <a:stretch>
            <a:fillRect/>
          </a:stretch>
        </p:blipFill>
        <p:spPr>
          <a:xfrm>
            <a:off x="8821271" y="3176227"/>
            <a:ext cx="900953" cy="891896"/>
          </a:xfrm>
          <a:prstGeom prst="rect">
            <a:avLst/>
          </a:prstGeom>
          <a:noFill/>
          <a:ln w="57150" cap="flat" cmpd="sng">
            <a:solidFill>
              <a:schemeClr val="accent2"/>
            </a:solidFill>
            <a:prstDash val="solid"/>
            <a:round/>
            <a:headEnd type="none" w="sm" len="sm"/>
            <a:tailEnd type="none" w="sm" len="sm"/>
          </a:ln>
        </p:spPr>
      </p:pic>
      <p:pic>
        <p:nvPicPr>
          <p:cNvPr id="24" name="Google Shape;498;gdc007acee2_0_12">
            <a:extLst>
              <a:ext uri="{FF2B5EF4-FFF2-40B4-BE49-F238E27FC236}">
                <a16:creationId xmlns:a16="http://schemas.microsoft.com/office/drawing/2014/main" id="{A7DF0CFD-45B0-1851-FC4D-E5FEA1A2D49C}"/>
              </a:ext>
            </a:extLst>
          </p:cNvPr>
          <p:cNvPicPr preferRelativeResize="0"/>
          <p:nvPr/>
        </p:nvPicPr>
        <p:blipFill>
          <a:blip r:embed="rId5">
            <a:alphaModFix/>
          </a:blip>
          <a:stretch>
            <a:fillRect/>
          </a:stretch>
        </p:blipFill>
        <p:spPr>
          <a:xfrm>
            <a:off x="8821270" y="4138576"/>
            <a:ext cx="900953" cy="917023"/>
          </a:xfrm>
          <a:prstGeom prst="rect">
            <a:avLst/>
          </a:prstGeom>
          <a:noFill/>
          <a:ln w="57150" cap="flat" cmpd="sng">
            <a:solidFill>
              <a:schemeClr val="accent2"/>
            </a:solidFill>
            <a:prstDash val="solid"/>
            <a:round/>
            <a:headEnd type="none" w="sm" len="sm"/>
            <a:tailEnd type="none" w="sm" len="sm"/>
          </a:ln>
        </p:spPr>
      </p:pic>
      <p:pic>
        <p:nvPicPr>
          <p:cNvPr id="25" name="Google Shape;499;gdc007acee2_0_12">
            <a:extLst>
              <a:ext uri="{FF2B5EF4-FFF2-40B4-BE49-F238E27FC236}">
                <a16:creationId xmlns:a16="http://schemas.microsoft.com/office/drawing/2014/main" id="{939B4207-CDF8-3350-6A3B-C28EC5E07434}"/>
              </a:ext>
            </a:extLst>
          </p:cNvPr>
          <p:cNvPicPr preferRelativeResize="0"/>
          <p:nvPr/>
        </p:nvPicPr>
        <p:blipFill>
          <a:blip r:embed="rId6">
            <a:alphaModFix/>
          </a:blip>
          <a:stretch>
            <a:fillRect/>
          </a:stretch>
        </p:blipFill>
        <p:spPr>
          <a:xfrm>
            <a:off x="8821270" y="5098967"/>
            <a:ext cx="900954" cy="891896"/>
          </a:xfrm>
          <a:prstGeom prst="rect">
            <a:avLst/>
          </a:prstGeom>
          <a:noFill/>
          <a:ln w="57150" cap="flat" cmpd="sng">
            <a:solidFill>
              <a:schemeClr val="accent2"/>
            </a:solidFill>
            <a:prstDash val="solid"/>
            <a:round/>
            <a:headEnd type="none" w="sm" len="sm"/>
            <a:tailEnd type="none" w="sm" len="sm"/>
          </a:ln>
        </p:spPr>
      </p:pic>
    </p:spTree>
    <p:extLst>
      <p:ext uri="{BB962C8B-B14F-4D97-AF65-F5344CB8AC3E}">
        <p14:creationId xmlns:p14="http://schemas.microsoft.com/office/powerpoint/2010/main" val="34037874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7BA6-D2B7-8348-E09D-E94D3F235AED}"/>
              </a:ext>
            </a:extLst>
          </p:cNvPr>
          <p:cNvSpPr>
            <a:spLocks noGrp="1"/>
          </p:cNvSpPr>
          <p:nvPr>
            <p:ph type="title"/>
          </p:nvPr>
        </p:nvSpPr>
        <p:spPr>
          <a:xfrm>
            <a:off x="838200" y="365125"/>
            <a:ext cx="10515600" cy="1564259"/>
          </a:xfrm>
        </p:spPr>
        <p:txBody>
          <a:bodyPr>
            <a:normAutofit fontScale="90000"/>
          </a:bodyPr>
          <a:lstStyle/>
          <a:p>
            <a:r>
              <a:rPr lang="en-US" sz="5600" dirty="0">
                <a:solidFill>
                  <a:schemeClr val="accent1">
                    <a:lumMod val="75000"/>
                  </a:schemeClr>
                </a:solidFill>
              </a:rPr>
              <a:t>Water Disinfection Methods</a:t>
            </a:r>
            <a:br>
              <a:rPr lang="en-US" sz="5400" dirty="0"/>
            </a:br>
            <a:endParaRPr lang="en-US" sz="5400" dirty="0"/>
          </a:p>
        </p:txBody>
      </p:sp>
      <p:pic>
        <p:nvPicPr>
          <p:cNvPr id="6" name="Picture 5">
            <a:extLst>
              <a:ext uri="{FF2B5EF4-FFF2-40B4-BE49-F238E27FC236}">
                <a16:creationId xmlns:a16="http://schemas.microsoft.com/office/drawing/2014/main" id="{A1BF57C5-8E23-E815-780D-DE7F9BE71A32}"/>
              </a:ext>
            </a:extLst>
          </p:cNvPr>
          <p:cNvPicPr>
            <a:picLocks noChangeAspect="1"/>
          </p:cNvPicPr>
          <p:nvPr/>
        </p:nvPicPr>
        <p:blipFill>
          <a:blip r:embed="rId3"/>
          <a:stretch>
            <a:fillRect/>
          </a:stretch>
        </p:blipFill>
        <p:spPr>
          <a:xfrm>
            <a:off x="3211674" y="3000428"/>
            <a:ext cx="5968420" cy="3519837"/>
          </a:xfrm>
          <a:prstGeom prst="rect">
            <a:avLst/>
          </a:prstGeom>
        </p:spPr>
      </p:pic>
      <p:pic>
        <p:nvPicPr>
          <p:cNvPr id="12" name="Picture 11">
            <a:extLst>
              <a:ext uri="{FF2B5EF4-FFF2-40B4-BE49-F238E27FC236}">
                <a16:creationId xmlns:a16="http://schemas.microsoft.com/office/drawing/2014/main" id="{68E33606-B179-D729-8D98-F9FFC137CC6A}"/>
              </a:ext>
            </a:extLst>
          </p:cNvPr>
          <p:cNvPicPr>
            <a:picLocks noChangeAspect="1"/>
          </p:cNvPicPr>
          <p:nvPr/>
        </p:nvPicPr>
        <p:blipFill>
          <a:blip r:embed="rId4"/>
          <a:stretch>
            <a:fillRect/>
          </a:stretch>
        </p:blipFill>
        <p:spPr>
          <a:xfrm>
            <a:off x="3398286" y="1726592"/>
            <a:ext cx="5395428" cy="1158340"/>
          </a:xfrm>
          <a:prstGeom prst="rect">
            <a:avLst/>
          </a:prstGeom>
        </p:spPr>
      </p:pic>
      <p:sp>
        <p:nvSpPr>
          <p:cNvPr id="14" name="TextBox 13">
            <a:extLst>
              <a:ext uri="{FF2B5EF4-FFF2-40B4-BE49-F238E27FC236}">
                <a16:creationId xmlns:a16="http://schemas.microsoft.com/office/drawing/2014/main" id="{F7CEA422-76C8-1D04-B6DD-8F3B063F0616}"/>
              </a:ext>
            </a:extLst>
          </p:cNvPr>
          <p:cNvSpPr txBox="1"/>
          <p:nvPr/>
        </p:nvSpPr>
        <p:spPr>
          <a:xfrm>
            <a:off x="504092" y="6451095"/>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cs typeface="Helvetica"/>
              </a:rPr>
              <a:t>Infect Control Hosp Epidemiol 2011;32(2):166-173 </a:t>
            </a:r>
          </a:p>
        </p:txBody>
      </p:sp>
    </p:spTree>
    <p:extLst>
      <p:ext uri="{BB962C8B-B14F-4D97-AF65-F5344CB8AC3E}">
        <p14:creationId xmlns:p14="http://schemas.microsoft.com/office/powerpoint/2010/main" val="22758377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499;gdc007acee2_0_12">
            <a:extLst>
              <a:ext uri="{FF2B5EF4-FFF2-40B4-BE49-F238E27FC236}">
                <a16:creationId xmlns:a16="http://schemas.microsoft.com/office/drawing/2014/main" id="{E7696BDF-EC4C-9CE3-5774-D28011E403FF}"/>
              </a:ext>
            </a:extLst>
          </p:cNvPr>
          <p:cNvPicPr preferRelativeResize="0"/>
          <p:nvPr/>
        </p:nvPicPr>
        <p:blipFill>
          <a:blip r:embed="rId3">
            <a:alphaModFix/>
          </a:blip>
          <a:stretch>
            <a:fillRect/>
          </a:stretch>
        </p:blipFill>
        <p:spPr>
          <a:xfrm>
            <a:off x="8882743" y="3079136"/>
            <a:ext cx="1485488" cy="1709657"/>
          </a:xfrm>
          <a:prstGeom prst="rect">
            <a:avLst/>
          </a:prstGeom>
          <a:noFill/>
          <a:ln w="57150" cap="flat" cmpd="sng">
            <a:solidFill>
              <a:schemeClr val="accent2"/>
            </a:solidFill>
            <a:prstDash val="solid"/>
            <a:round/>
            <a:headEnd type="none" w="sm" len="sm"/>
            <a:tailEnd type="none" w="sm" len="sm"/>
          </a:ln>
        </p:spPr>
      </p:pic>
      <p:sp>
        <p:nvSpPr>
          <p:cNvPr id="4" name="Title 1">
            <a:extLst>
              <a:ext uri="{FF2B5EF4-FFF2-40B4-BE49-F238E27FC236}">
                <a16:creationId xmlns:a16="http://schemas.microsoft.com/office/drawing/2014/main" id="{7660E5FC-8974-FA66-9B84-ECAF0E637F5D}"/>
              </a:ext>
            </a:extLst>
          </p:cNvPr>
          <p:cNvSpPr>
            <a:spLocks noGrp="1"/>
          </p:cNvSpPr>
          <p:nvPr>
            <p:ph type="title"/>
          </p:nvPr>
        </p:nvSpPr>
        <p:spPr>
          <a:xfrm>
            <a:off x="836613" y="76200"/>
            <a:ext cx="10515600" cy="1325563"/>
          </a:xfrm>
        </p:spPr>
        <p:txBody>
          <a:bodyPr>
            <a:normAutofit/>
          </a:bodyPr>
          <a:lstStyle/>
          <a:p>
            <a:r>
              <a:rPr lang="en-US" sz="5000" dirty="0">
                <a:solidFill>
                  <a:schemeClr val="accent1">
                    <a:lumMod val="75000"/>
                  </a:schemeClr>
                </a:solidFill>
              </a:rPr>
              <a:t>Water Management Program</a:t>
            </a:r>
          </a:p>
        </p:txBody>
      </p:sp>
      <p:sp>
        <p:nvSpPr>
          <p:cNvPr id="5" name="TextBox 4">
            <a:extLst>
              <a:ext uri="{FF2B5EF4-FFF2-40B4-BE49-F238E27FC236}">
                <a16:creationId xmlns:a16="http://schemas.microsoft.com/office/drawing/2014/main" id="{EBBC76CA-0A11-FE4A-9246-A788F46A156A}"/>
              </a:ext>
            </a:extLst>
          </p:cNvPr>
          <p:cNvSpPr txBox="1"/>
          <p:nvPr/>
        </p:nvSpPr>
        <p:spPr>
          <a:xfrm>
            <a:off x="1063690" y="1971271"/>
            <a:ext cx="6387839" cy="39087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F81BD">
                    <a:lumMod val="75000"/>
                  </a:srgbClr>
                </a:solidFill>
                <a:effectLst/>
                <a:uLnTx/>
                <a:uFillTx/>
                <a:latin typeface="Calibri "/>
                <a:cs typeface="Helvetica"/>
              </a:rPr>
              <a:t>Plan Effectiveness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F81BD">
                  <a:lumMod val="75000"/>
                </a:srgbClr>
              </a:solidFill>
              <a:effectLst/>
              <a:uLnTx/>
              <a:uFillTx/>
              <a:latin typeface="Calibri "/>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4F81BD">
                    <a:lumMod val="75000"/>
                  </a:srgbClr>
                </a:solidFill>
                <a:effectLst/>
                <a:uLnTx/>
                <a:uFillTx/>
                <a:latin typeface="Calibri "/>
                <a:cs typeface="Helvetica"/>
              </a:rPr>
              <a:t>Verification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
                <a:cs typeface="Helvetica"/>
              </a:rPr>
              <a:t>Confirmation of design implementation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
                <a:cs typeface="Helvetica"/>
              </a:rPr>
              <a:t>Cross check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4F81BD">
                  <a:lumMod val="75000"/>
                </a:srgbClr>
              </a:solidFill>
              <a:effectLst/>
              <a:uLnTx/>
              <a:uFillTx/>
              <a:latin typeface="Calibri "/>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4F81BD">
                    <a:lumMod val="75000"/>
                  </a:srgbClr>
                </a:solidFill>
                <a:effectLst/>
                <a:uLnTx/>
                <a:uFillTx/>
                <a:latin typeface="Calibri "/>
                <a:cs typeface="Helvetica"/>
              </a:rPr>
              <a:t>Validation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
                <a:cs typeface="Helvetica"/>
              </a:rPr>
              <a:t>Cultures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F81BD">
                    <a:lumMod val="75000"/>
                  </a:srgbClr>
                </a:solidFill>
                <a:effectLst/>
                <a:uLnTx/>
                <a:uFillTx/>
                <a:latin typeface="Calibri "/>
                <a:cs typeface="Helvetica"/>
              </a:rPr>
              <a:t>Disinfectant</a:t>
            </a:r>
          </a:p>
        </p:txBody>
      </p:sp>
      <p:sp>
        <p:nvSpPr>
          <p:cNvPr id="7" name="TextBox 6">
            <a:extLst>
              <a:ext uri="{FF2B5EF4-FFF2-40B4-BE49-F238E27FC236}">
                <a16:creationId xmlns:a16="http://schemas.microsoft.com/office/drawing/2014/main" id="{818CD866-898F-7E49-6FFC-C68054602E19}"/>
              </a:ext>
            </a:extLst>
          </p:cNvPr>
          <p:cNvSpPr txBox="1"/>
          <p:nvPr/>
        </p:nvSpPr>
        <p:spPr>
          <a:xfrm>
            <a:off x="1063690" y="6307461"/>
            <a:ext cx="911573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Helvetica"/>
                <a:hlinkClick r:id="rId4"/>
              </a:rPr>
              <a:t>https://www.cdc.gov/legionella/downloads/wmp-data-template.xlsx</a:t>
            </a:r>
            <a:endParaRPr kumimoji="0" lang="en-US" sz="1400" b="0" i="0" u="none" strike="noStrike" kern="1200" cap="none" spc="0" normalizeH="0" baseline="0" noProof="0" dirty="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25095792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Water Management Program</a:t>
            </a:r>
            <a:endParaRPr lang="en-US" sz="5000" dirty="0"/>
          </a:p>
        </p:txBody>
      </p:sp>
      <p:sp>
        <p:nvSpPr>
          <p:cNvPr id="3" name="Google Shape;517;gb6cf95ab0b_0_23">
            <a:extLst>
              <a:ext uri="{FF2B5EF4-FFF2-40B4-BE49-F238E27FC236}">
                <a16:creationId xmlns:a16="http://schemas.microsoft.com/office/drawing/2014/main" id="{BCC4D92B-7994-947D-65CE-DAAD6FB9C0AC}"/>
              </a:ext>
            </a:extLst>
          </p:cNvPr>
          <p:cNvSpPr txBox="1"/>
          <p:nvPr/>
        </p:nvSpPr>
        <p:spPr>
          <a:xfrm>
            <a:off x="836677" y="1669080"/>
            <a:ext cx="6814426" cy="4901691"/>
          </a:xfrm>
          <a:prstGeom prst="rect">
            <a:avLst/>
          </a:prstGeom>
          <a:noFill/>
          <a:ln>
            <a:noFill/>
          </a:ln>
        </p:spPr>
        <p:txBody>
          <a:bodyPr spcFirstLastPara="1" wrap="square" lIns="217425" tIns="108700" rIns="217425" bIns="108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Plan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Document</a:t>
            </a:r>
            <a:endParaRPr kumimoji="0" sz="2400" b="0" i="0" u="sng"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Team membership</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Facility characteristics</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Water system description and flow diagram</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Control measures and limits</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Verification and validation</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00000"/>
              </a:lnSpc>
              <a:spcBef>
                <a:spcPts val="2500"/>
              </a:spcBef>
              <a:spcAft>
                <a:spcPts val="0"/>
              </a:spcAft>
              <a:buClrTx/>
              <a:buSzTx/>
              <a:buFontTx/>
              <a:buNone/>
              <a:tabLst/>
              <a:defRPr/>
            </a:pPr>
            <a:r>
              <a:rPr kumimoji="0" lang="en-US" sz="2400" b="0" i="0" u="sng"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Communicate</a:t>
            </a:r>
            <a:endParaRPr kumimoji="0" sz="2400" b="0" i="0" u="sng"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Facility </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Consultants</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457200" marR="0" lvl="0" indent="-533400" algn="l" defTabSz="914400" rtl="0" eaLnBrk="1" fontAlgn="auto" latinLnBrk="0" hangingPunct="1">
              <a:lnSpc>
                <a:spcPct val="115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Health Department</a:t>
            </a:r>
            <a:endParaRPr kumimoji="0" sz="22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p:txBody>
      </p:sp>
      <p:sp>
        <p:nvSpPr>
          <p:cNvPr id="4" name="Google Shape;519;gb6cf95ab0b_0_23">
            <a:extLst>
              <a:ext uri="{FF2B5EF4-FFF2-40B4-BE49-F238E27FC236}">
                <a16:creationId xmlns:a16="http://schemas.microsoft.com/office/drawing/2014/main" id="{A1563BFE-7A37-E922-1DB6-62F25C00AD3B}"/>
              </a:ext>
            </a:extLst>
          </p:cNvPr>
          <p:cNvSpPr/>
          <p:nvPr/>
        </p:nvSpPr>
        <p:spPr>
          <a:xfrm>
            <a:off x="8807687" y="2659605"/>
            <a:ext cx="1558693" cy="1323441"/>
          </a:xfrm>
          <a:custGeom>
            <a:avLst/>
            <a:gdLst/>
            <a:ahLst/>
            <a:cxnLst/>
            <a:rect l="l" t="t"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38075" tIns="38075" rIns="38075" bIns="380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99"/>
              <a:buFont typeface="Arial"/>
              <a:buNone/>
              <a:tabLst/>
              <a:defRPr/>
            </a:pPr>
            <a:endParaRPr kumimoji="0" sz="2999"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Calibri"/>
              <a:cs typeface="Calibri"/>
              <a:sym typeface="Calibri"/>
            </a:endParaRPr>
          </a:p>
        </p:txBody>
      </p:sp>
      <p:pic>
        <p:nvPicPr>
          <p:cNvPr id="8" name="Graphic 7" descr="Chat outline">
            <a:extLst>
              <a:ext uri="{FF2B5EF4-FFF2-40B4-BE49-F238E27FC236}">
                <a16:creationId xmlns:a16="http://schemas.microsoft.com/office/drawing/2014/main" id="{4C8C2D01-555F-3108-FB3B-A61EBF463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874" y="4630107"/>
            <a:ext cx="1890101" cy="1890101"/>
          </a:xfrm>
          <a:prstGeom prst="rect">
            <a:avLst/>
          </a:prstGeom>
        </p:spPr>
      </p:pic>
    </p:spTree>
    <p:extLst>
      <p:ext uri="{BB962C8B-B14F-4D97-AF65-F5344CB8AC3E}">
        <p14:creationId xmlns:p14="http://schemas.microsoft.com/office/powerpoint/2010/main" val="32986459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8199" y="0"/>
            <a:ext cx="10515599" cy="718457"/>
          </a:xfrm>
        </p:spPr>
        <p:txBody>
          <a:bodyPr vert="horz" lIns="91440" tIns="45720" rIns="91440" bIns="45720" rtlCol="0" anchor="b">
            <a:normAutofit fontScale="90000"/>
          </a:bodyPr>
          <a:lstStyle/>
          <a:p>
            <a:r>
              <a:rPr lang="en-US" sz="4800" kern="1200" dirty="0">
                <a:solidFill>
                  <a:schemeClr val="accent1">
                    <a:lumMod val="75000"/>
                  </a:schemeClr>
                </a:solidFill>
                <a:latin typeface="+mj-lt"/>
                <a:ea typeface="+mj-ea"/>
                <a:cs typeface="+mj-cs"/>
              </a:rPr>
              <a:t>Risk Mitigation Measures</a:t>
            </a:r>
          </a:p>
        </p:txBody>
      </p:sp>
      <p:graphicFrame>
        <p:nvGraphicFramePr>
          <p:cNvPr id="6" name="Table 5">
            <a:extLst>
              <a:ext uri="{FF2B5EF4-FFF2-40B4-BE49-F238E27FC236}">
                <a16:creationId xmlns:a16="http://schemas.microsoft.com/office/drawing/2014/main" id="{DE0A93DD-49FD-5D09-62A3-1789617A9500}"/>
              </a:ext>
            </a:extLst>
          </p:cNvPr>
          <p:cNvGraphicFramePr>
            <a:graphicFrameLocks noGrp="1"/>
          </p:cNvGraphicFramePr>
          <p:nvPr/>
        </p:nvGraphicFramePr>
        <p:xfrm>
          <a:off x="373626" y="718457"/>
          <a:ext cx="11444748" cy="5538097"/>
        </p:xfrm>
        <a:graphic>
          <a:graphicData uri="http://schemas.openxmlformats.org/drawingml/2006/table">
            <a:tbl>
              <a:tblPr firstRow="1" bandRow="1"/>
              <a:tblGrid>
                <a:gridCol w="3727325">
                  <a:extLst>
                    <a:ext uri="{9D8B030D-6E8A-4147-A177-3AD203B41FA5}">
                      <a16:colId xmlns:a16="http://schemas.microsoft.com/office/drawing/2014/main" val="358113061"/>
                    </a:ext>
                  </a:extLst>
                </a:gridCol>
                <a:gridCol w="3467645">
                  <a:extLst>
                    <a:ext uri="{9D8B030D-6E8A-4147-A177-3AD203B41FA5}">
                      <a16:colId xmlns:a16="http://schemas.microsoft.com/office/drawing/2014/main" val="1303283440"/>
                    </a:ext>
                  </a:extLst>
                </a:gridCol>
                <a:gridCol w="4249778">
                  <a:extLst>
                    <a:ext uri="{9D8B030D-6E8A-4147-A177-3AD203B41FA5}">
                      <a16:colId xmlns:a16="http://schemas.microsoft.com/office/drawing/2014/main" val="3640497942"/>
                    </a:ext>
                  </a:extLst>
                </a:gridCol>
              </a:tblGrid>
              <a:tr h="427172">
                <a:tc>
                  <a:txBody>
                    <a:bodyPr/>
                    <a:lstStyle/>
                    <a:p>
                      <a:pPr marL="0" marR="0" algn="ctr">
                        <a:lnSpc>
                          <a:spcPct val="107000"/>
                        </a:lnSpc>
                        <a:spcBef>
                          <a:spcPts val="0"/>
                        </a:spcBef>
                        <a:spcAft>
                          <a:spcPts val="800"/>
                        </a:spcAft>
                      </a:pPr>
                      <a:r>
                        <a:rPr lang="en-US" sz="20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Risk Mitigation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Limitation/Failure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Compliance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D9E2F3"/>
                    </a:solidFill>
                  </a:tcPr>
                </a:tc>
                <a:extLst>
                  <a:ext uri="{0D108BD9-81ED-4DB2-BD59-A6C34878D82A}">
                    <a16:rowId xmlns:a16="http://schemas.microsoft.com/office/drawing/2014/main" val="3721067112"/>
                  </a:ext>
                </a:extLst>
              </a:tr>
              <a:tr h="427172">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Corporate water management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Plan not specific to the local facility/building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Adopt corporate plan to the specific building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908551413"/>
                  </a:ext>
                </a:extLst>
              </a:tr>
              <a:tr h="734581">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Water containing equipment is inspected on a quarterly basis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Quarterly equipment inspection not performed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Establish preventive maintenance schedules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289402202"/>
                  </a:ext>
                </a:extLst>
              </a:tr>
              <a:tr h="734581">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Process flow diagram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Therapy pool not included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All fixtures and equipment must be included in the flow diagram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035452115"/>
                  </a:ext>
                </a:extLst>
              </a:tr>
              <a:tr h="427172">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Temperature, pH, chemical monitoring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No 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Audit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373971729"/>
                  </a:ext>
                </a:extLst>
              </a:tr>
              <a:tr h="734581">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Decorative water feature maintenance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Manufacturer’s instructions not followed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Ensure manufacturer’s instructions for use are available and followed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257543190"/>
                  </a:ext>
                </a:extLst>
              </a:tr>
              <a:tr h="734581">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Ice machine filters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Filters not changed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Follow manufacturer’s frequency for changing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551715542"/>
                  </a:ext>
                </a:extLst>
              </a:tr>
              <a:tr h="734581">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Contracted service maintains cooling towers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Biocides were not added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Include contracted services timelines in the facility maintenance schedules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608" marR="40608" marT="40608" marB="40608">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185504328"/>
                  </a:ext>
                </a:extLst>
              </a:tr>
            </a:tbl>
          </a:graphicData>
        </a:graphic>
      </p:graphicFrame>
    </p:spTree>
    <p:extLst>
      <p:ext uri="{BB962C8B-B14F-4D97-AF65-F5344CB8AC3E}">
        <p14:creationId xmlns:p14="http://schemas.microsoft.com/office/powerpoint/2010/main" val="30981355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00-1CCA-E2D5-B643-722BCE2DEBB7}"/>
              </a:ext>
            </a:extLst>
          </p:cNvPr>
          <p:cNvSpPr>
            <a:spLocks noGrp="1"/>
          </p:cNvSpPr>
          <p:nvPr>
            <p:ph type="title"/>
          </p:nvPr>
        </p:nvSpPr>
        <p:spPr>
          <a:xfrm>
            <a:off x="836676" y="76314"/>
            <a:ext cx="10515600" cy="1325563"/>
          </a:xfrm>
        </p:spPr>
        <p:txBody>
          <a:bodyPr>
            <a:normAutofit/>
          </a:bodyPr>
          <a:lstStyle/>
          <a:p>
            <a:r>
              <a:rPr lang="en-US" sz="5000" dirty="0">
                <a:solidFill>
                  <a:schemeClr val="accent1">
                    <a:lumMod val="75000"/>
                  </a:schemeClr>
                </a:solidFill>
              </a:rPr>
              <a:t>Reducing the Risk from Water</a:t>
            </a:r>
          </a:p>
        </p:txBody>
      </p:sp>
      <p:sp>
        <p:nvSpPr>
          <p:cNvPr id="6" name="TextBox 5">
            <a:extLst>
              <a:ext uri="{FF2B5EF4-FFF2-40B4-BE49-F238E27FC236}">
                <a16:creationId xmlns:a16="http://schemas.microsoft.com/office/drawing/2014/main" id="{B76B478D-726F-FB6B-9457-41CFAE446714}"/>
              </a:ext>
            </a:extLst>
          </p:cNvPr>
          <p:cNvSpPr txBox="1"/>
          <p:nvPr/>
        </p:nvSpPr>
        <p:spPr>
          <a:xfrm>
            <a:off x="669036" y="1734069"/>
            <a:ext cx="6266934" cy="489364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Recognizing that water is ever present in healthcare facilities and can create a risk is one of the first steps to recognizing the need for a water management plan </a:t>
            </a:r>
          </a:p>
          <a:p>
            <a:pPr marL="742950" marR="0" lvl="0" indent="-28575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285750" marR="0" lvl="0" indent="-28575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Developing a water management team and utilizing the CDC’s water management toolkit will support the development of the water management program</a:t>
            </a:r>
          </a:p>
          <a:p>
            <a:pPr marL="742950" marR="0" lvl="0" indent="-28575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endParaRPr>
          </a:p>
          <a:p>
            <a:pPr marL="285750" marR="0" lvl="0" indent="-285750" algn="l" defTabSz="914400" rtl="0" eaLnBrk="1" fontAlgn="auto" latinLnBrk="0" hangingPunct="1">
              <a:lnSpc>
                <a:spcPct val="100000"/>
              </a:lnSpc>
              <a:spcBef>
                <a:spcPts val="0"/>
              </a:spcBef>
              <a:spcAft>
                <a:spcPts val="0"/>
              </a:spcAft>
              <a:buClr>
                <a:srgbClr val="4F81BD">
                  <a:lumMod val="75000"/>
                </a:srgbClr>
              </a:buClr>
              <a:buSzPct val="110000"/>
              <a:buFont typeface="Arial" panose="020B0604020202020204" pitchFamily="34" charset="0"/>
              <a:buChar char="•"/>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Lato"/>
                <a:cs typeface="Calibri" panose="020F0502020204030204" pitchFamily="34" charset="0"/>
                <a:sym typeface="Lato"/>
              </a:rPr>
              <a:t>Establishing the expectations of the program and compliance measures should facilitate the plan implementation</a:t>
            </a:r>
          </a:p>
        </p:txBody>
      </p:sp>
      <p:pic>
        <p:nvPicPr>
          <p:cNvPr id="9" name="Content Placeholder 4">
            <a:extLst>
              <a:ext uri="{FF2B5EF4-FFF2-40B4-BE49-F238E27FC236}">
                <a16:creationId xmlns:a16="http://schemas.microsoft.com/office/drawing/2014/main" id="{60427328-3A34-B355-8DCA-3EF0DCA1F0A2}"/>
              </a:ext>
            </a:extLst>
          </p:cNvPr>
          <p:cNvPicPr>
            <a:picLocks noGrp="1" noChangeAspect="1"/>
          </p:cNvPicPr>
          <p:nvPr>
            <p:ph idx="1"/>
          </p:nvPr>
        </p:nvPicPr>
        <p:blipFill>
          <a:blip r:embed="rId3"/>
          <a:stretch>
            <a:fillRect/>
          </a:stretch>
        </p:blipFill>
        <p:spPr>
          <a:xfrm>
            <a:off x="7605006" y="2595130"/>
            <a:ext cx="4113522" cy="2431295"/>
          </a:xfrm>
        </p:spPr>
      </p:pic>
      <p:sp>
        <p:nvSpPr>
          <p:cNvPr id="13" name="TextBox 12">
            <a:extLst>
              <a:ext uri="{FF2B5EF4-FFF2-40B4-BE49-F238E27FC236}">
                <a16:creationId xmlns:a16="http://schemas.microsoft.com/office/drawing/2014/main" id="{A11B684E-CB7E-5C0E-8BC2-F1C6BDB1A893}"/>
              </a:ext>
            </a:extLst>
          </p:cNvPr>
          <p:cNvSpPr txBox="1"/>
          <p:nvPr/>
        </p:nvSpPr>
        <p:spPr>
          <a:xfrm>
            <a:off x="7605006" y="5026425"/>
            <a:ext cx="35433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Helvetica"/>
                <a:hlinkClick r:id="rId4"/>
              </a:rPr>
              <a:t>https://www.cdc.gov/niosh/topics/hierarchy/</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37473124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609600" y="76200"/>
            <a:ext cx="10972800" cy="1143000"/>
          </a:xfrm>
          <a:prstGeom prst="rect">
            <a:avLst/>
          </a:prstGeom>
        </p:spPr>
        <p:txBody>
          <a:bodyPr>
            <a:normAutofit/>
          </a:bodyPr>
          <a:lstStyle/>
          <a:p>
            <a:r>
              <a:rPr dirty="0"/>
              <a:t>Agenda</a:t>
            </a:r>
            <a:endParaRPr sz="3600" dirty="0"/>
          </a:p>
        </p:txBody>
      </p:sp>
      <p:sp>
        <p:nvSpPr>
          <p:cNvPr id="111" name="Content Placeholder 2"/>
          <p:cNvSpPr txBox="1">
            <a:spLocks noGrp="1"/>
          </p:cNvSpPr>
          <p:nvPr>
            <p:ph type="body" idx="1"/>
          </p:nvPr>
        </p:nvSpPr>
        <p:spPr>
          <a:xfrm>
            <a:off x="609600" y="1503271"/>
            <a:ext cx="10082645" cy="4045474"/>
          </a:xfrm>
          <a:prstGeom prst="rect">
            <a:avLst/>
          </a:prstGeom>
        </p:spPr>
        <p:txBody>
          <a:bodyPr>
            <a:normAutofit/>
          </a:bodyPr>
          <a:lstStyle/>
          <a:p>
            <a:r>
              <a:rPr lang="en-US" sz="2800" dirty="0"/>
              <a:t>Upcoming Webinars</a:t>
            </a:r>
          </a:p>
          <a:p>
            <a:r>
              <a:rPr lang="en-US" dirty="0"/>
              <a:t>CDC &amp; CMS Updates</a:t>
            </a:r>
          </a:p>
          <a:p>
            <a:r>
              <a:rPr lang="en-US" sz="2800" dirty="0">
                <a:latin typeface="+mj-lt"/>
              </a:rPr>
              <a:t>Creating a Safe Environment of Care</a:t>
            </a:r>
            <a:endParaRPr lang="en-US" dirty="0"/>
          </a:p>
          <a:p>
            <a:r>
              <a:rPr lang="en-US" sz="2800" dirty="0"/>
              <a:t>Open Q &amp; A</a:t>
            </a:r>
          </a:p>
          <a:p>
            <a:pPr marL="0" indent="0">
              <a:buNone/>
            </a:pPr>
            <a:endParaRPr lang="en-US" sz="2800" dirty="0"/>
          </a:p>
        </p:txBody>
      </p:sp>
      <p:sp>
        <p:nvSpPr>
          <p:cNvPr id="112" name="TextBox 5"/>
          <p:cNvSpPr txBox="1"/>
          <p:nvPr/>
        </p:nvSpPr>
        <p:spPr>
          <a:xfrm>
            <a:off x="1993913" y="6432209"/>
            <a:ext cx="6278307"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r>
              <a:rPr sz="1350" b="1" dirty="0"/>
              <a:t>Slides and recording will be made available after the session.</a:t>
            </a:r>
          </a:p>
        </p:txBody>
      </p:sp>
      <p:sp>
        <p:nvSpPr>
          <p:cNvPr id="2" name="Slide Number Placeholder 1">
            <a:extLst>
              <a:ext uri="{FF2B5EF4-FFF2-40B4-BE49-F238E27FC236}">
                <a16:creationId xmlns:a16="http://schemas.microsoft.com/office/drawing/2014/main" id="{1B48994D-987E-062D-3969-8186BDAF7C61}"/>
              </a:ext>
            </a:extLst>
          </p:cNvPr>
          <p:cNvSpPr>
            <a:spLocks noGrp="1"/>
          </p:cNvSpPr>
          <p:nvPr>
            <p:ph type="sldNum" sz="quarter" idx="2"/>
          </p:nvPr>
        </p:nvSpPr>
        <p:spPr/>
        <p:txBody>
          <a:bodyPr/>
          <a:lstStyle/>
          <a:p>
            <a:fld id="{86CB4B4D-7CA3-9044-876B-883B54F8677D}" type="slidenum">
              <a:rPr lang="en-US" smtClean="0"/>
              <a:t>3</a:t>
            </a:fld>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7BA6-D2B7-8348-E09D-E94D3F235AED}"/>
              </a:ext>
            </a:extLst>
          </p:cNvPr>
          <p:cNvSpPr>
            <a:spLocks noGrp="1"/>
          </p:cNvSpPr>
          <p:nvPr>
            <p:ph type="title"/>
          </p:nvPr>
        </p:nvSpPr>
        <p:spPr>
          <a:xfrm>
            <a:off x="838200" y="557189"/>
            <a:ext cx="3374136" cy="5567891"/>
          </a:xfrm>
        </p:spPr>
        <p:txBody>
          <a:bodyPr>
            <a:normAutofit/>
          </a:bodyPr>
          <a:lstStyle/>
          <a:p>
            <a:r>
              <a:rPr lang="en-US" sz="5200" dirty="0">
                <a:solidFill>
                  <a:schemeClr val="accent1">
                    <a:lumMod val="75000"/>
                  </a:schemeClr>
                </a:solidFill>
              </a:rPr>
              <a:t>Summary</a:t>
            </a:r>
          </a:p>
        </p:txBody>
      </p:sp>
      <p:graphicFrame>
        <p:nvGraphicFramePr>
          <p:cNvPr id="12" name="Content Placeholder 2">
            <a:extLst>
              <a:ext uri="{FF2B5EF4-FFF2-40B4-BE49-F238E27FC236}">
                <a16:creationId xmlns:a16="http://schemas.microsoft.com/office/drawing/2014/main" id="{35CC51C5-0795-69F0-B134-97E23442E6AD}"/>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93063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BD4CD3-394B-F1CA-B4EC-8DE52C9F7BCA}"/>
              </a:ext>
            </a:extLst>
          </p:cNvPr>
          <p:cNvSpPr>
            <a:spLocks noGrp="1"/>
          </p:cNvSpPr>
          <p:nvPr>
            <p:ph type="body" idx="1"/>
          </p:nvPr>
        </p:nvSpPr>
        <p:spPr>
          <a:xfrm>
            <a:off x="609600" y="3429000"/>
            <a:ext cx="10972800" cy="2544766"/>
          </a:xfrm>
        </p:spPr>
        <p:txBody>
          <a:bodyPr/>
          <a:lstStyle/>
          <a:p>
            <a:pPr marL="0" marR="0" indent="0" algn="ctr">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Mary Alice Lavin, MJ, BSN, RN, CIC, FAPIC</a:t>
            </a:r>
            <a:endParaRPr lang="en-US"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Infection Control Consultant</a:t>
            </a:r>
            <a:endParaRPr lang="en-US"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Hektoen Institute/Illinois Department of Public Health</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hlinkClick r:id="rId2"/>
              </a:rPr>
              <a:t>mary.lavin@illinois.gov</a:t>
            </a:r>
            <a:endParaRPr lang="en-US" dirty="0">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847-910-8222</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B3318323-5403-ACC8-DF82-AF8F95FFF6E4}"/>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4" name="Title 3">
            <a:extLst>
              <a:ext uri="{FF2B5EF4-FFF2-40B4-BE49-F238E27FC236}">
                <a16:creationId xmlns:a16="http://schemas.microsoft.com/office/drawing/2014/main" id="{92E56F34-BF70-4719-B662-6522F2C8BCDE}"/>
              </a:ext>
            </a:extLst>
          </p:cNvPr>
          <p:cNvSpPr>
            <a:spLocks noGrp="1"/>
          </p:cNvSpPr>
          <p:nvPr>
            <p:ph type="title"/>
          </p:nvPr>
        </p:nvSpPr>
        <p:spPr>
          <a:xfrm>
            <a:off x="609600" y="884234"/>
            <a:ext cx="10972800" cy="1143000"/>
          </a:xfrm>
        </p:spPr>
        <p:txBody>
          <a:bodyPr/>
          <a:lstStyle/>
          <a:p>
            <a:r>
              <a:rPr lang="en-US" dirty="0"/>
              <a:t>Questions</a:t>
            </a:r>
          </a:p>
        </p:txBody>
      </p:sp>
    </p:spTree>
    <p:extLst>
      <p:ext uri="{BB962C8B-B14F-4D97-AF65-F5344CB8AC3E}">
        <p14:creationId xmlns:p14="http://schemas.microsoft.com/office/powerpoint/2010/main" val="251939251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609600" y="76200"/>
            <a:ext cx="10972800" cy="1143000"/>
          </a:xfrm>
          <a:prstGeom prst="rect">
            <a:avLst/>
          </a:prstGeom>
        </p:spPr>
        <p:txBody>
          <a:bodyPr>
            <a:normAutofit/>
          </a:bodyPr>
          <a:lstStyle/>
          <a:p>
            <a:r>
              <a:rPr dirty="0"/>
              <a:t>Open Q&amp;A</a:t>
            </a:r>
          </a:p>
        </p:txBody>
      </p:sp>
      <p:sp>
        <p:nvSpPr>
          <p:cNvPr id="187" name="Content Placeholder 5"/>
          <p:cNvSpPr txBox="1">
            <a:spLocks noGrp="1"/>
          </p:cNvSpPr>
          <p:nvPr>
            <p:ph type="body" idx="1"/>
          </p:nvPr>
        </p:nvSpPr>
        <p:spPr>
          <a:xfrm>
            <a:off x="609600" y="2533264"/>
            <a:ext cx="11062996" cy="2822972"/>
          </a:xfrm>
          <a:prstGeom prst="rect">
            <a:avLst/>
          </a:prstGeom>
        </p:spPr>
        <p:txBody>
          <a:bodyPr/>
          <a:lstStyle/>
          <a:p>
            <a:pPr marL="0" indent="0" algn="ctr">
              <a:buSzTx/>
              <a:buNone/>
            </a:pPr>
            <a:r>
              <a:rPr sz="2800" dirty="0"/>
              <a:t>Submit questions via Q&amp;A pod to </a:t>
            </a:r>
            <a:r>
              <a:rPr sz="2800" b="1" dirty="0"/>
              <a:t>All Panelists</a:t>
            </a:r>
            <a:endParaRPr lang="en-US" sz="2800" b="1" dirty="0"/>
          </a:p>
          <a:p>
            <a:pPr marL="0" indent="0" algn="ctr">
              <a:buSzTx/>
              <a:buNone/>
            </a:pPr>
            <a:endParaRPr lang="en-US" b="1" dirty="0"/>
          </a:p>
          <a:p>
            <a:pPr marL="0" indent="0" algn="ctr">
              <a:buSzTx/>
              <a:buNone/>
            </a:pPr>
            <a:endParaRPr lang="en-US" b="1" dirty="0"/>
          </a:p>
          <a:p>
            <a:pPr marL="0" indent="0" algn="ctr">
              <a:buSzTx/>
              <a:buNone/>
            </a:pPr>
            <a:r>
              <a:rPr lang="en-US" sz="2400" b="1" dirty="0"/>
              <a:t>Please do not resubmit a single question multiple times</a:t>
            </a:r>
            <a:endParaRPr sz="2400" b="1" dirty="0"/>
          </a:p>
          <a:p>
            <a:pPr marL="0" indent="0" algn="ctr">
              <a:buSzTx/>
              <a:buNone/>
              <a:defRPr b="1"/>
            </a:pPr>
            <a:endParaRPr b="1" dirty="0"/>
          </a:p>
          <a:p>
            <a:pPr marL="0" indent="0" algn="ctr">
              <a:buSzTx/>
              <a:buNone/>
              <a:defRPr b="1"/>
            </a:pPr>
            <a:endParaRPr lang="en-US" b="1" dirty="0"/>
          </a:p>
        </p:txBody>
      </p:sp>
      <p:sp>
        <p:nvSpPr>
          <p:cNvPr id="188" name="TextBox 3"/>
          <p:cNvSpPr txBox="1"/>
          <p:nvPr/>
        </p:nvSpPr>
        <p:spPr>
          <a:xfrm>
            <a:off x="3880490" y="5395526"/>
            <a:ext cx="4431019"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p>
            <a:r>
              <a:rPr sz="1350" b="1" dirty="0"/>
              <a:t>Slides and recording will be made available after the session.</a:t>
            </a:r>
          </a:p>
        </p:txBody>
      </p:sp>
      <p:sp>
        <p:nvSpPr>
          <p:cNvPr id="2" name="Slide Number Placeholder 1">
            <a:extLst>
              <a:ext uri="{FF2B5EF4-FFF2-40B4-BE49-F238E27FC236}">
                <a16:creationId xmlns:a16="http://schemas.microsoft.com/office/drawing/2014/main" id="{D0BAC4EE-67A4-5702-0924-E5D21D81B5EC}"/>
              </a:ext>
            </a:extLst>
          </p:cNvPr>
          <p:cNvSpPr>
            <a:spLocks noGrp="1"/>
          </p:cNvSpPr>
          <p:nvPr>
            <p:ph type="sldNum" sz="quarter" idx="2"/>
          </p:nvPr>
        </p:nvSpPr>
        <p:spPr/>
        <p:txBody>
          <a:bodyPr/>
          <a:lstStyle/>
          <a:p>
            <a:fld id="{86CB4B4D-7CA3-9044-876B-883B54F8677D}" type="slidenum">
              <a:rPr lang="en-US" smtClean="0"/>
              <a:t>32</a:t>
            </a:fld>
            <a:endParaRPr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838200" y="126135"/>
            <a:ext cx="10515600" cy="1325563"/>
          </a:xfrm>
          <a:prstGeom prst="rect">
            <a:avLst/>
          </a:prstGeom>
        </p:spPr>
        <p:txBody>
          <a:bodyPr>
            <a:normAutofit/>
          </a:bodyPr>
          <a:lstStyle/>
          <a:p>
            <a:pPr algn="ctr" defTabSz="685800">
              <a:lnSpc>
                <a:spcPct val="100000"/>
              </a:lnSpc>
              <a:spcBef>
                <a:spcPts val="0"/>
              </a:spcBef>
            </a:pPr>
            <a:r>
              <a:rPr sz="4000" b="1" dirty="0">
                <a:solidFill>
                  <a:srgbClr val="20527C"/>
                </a:solidFill>
                <a:latin typeface="Calibri" panose="020F0502020204030204" pitchFamily="34" charset="0"/>
                <a:cs typeface="Calibri" panose="020F0502020204030204" pitchFamily="34" charset="0"/>
                <a:sym typeface="Calibri"/>
              </a:rPr>
              <a:t>Reminder</a:t>
            </a:r>
            <a:r>
              <a:rPr lang="en-US" sz="4000" b="1" dirty="0">
                <a:solidFill>
                  <a:srgbClr val="20527C"/>
                </a:solidFill>
                <a:latin typeface="Calibri" panose="020F0502020204030204" pitchFamily="34" charset="0"/>
                <a:cs typeface="Calibri" panose="020F0502020204030204" pitchFamily="34" charset="0"/>
                <a:sym typeface="Calibri"/>
              </a:rPr>
              <a:t>s</a:t>
            </a:r>
            <a:endParaRPr sz="4000" b="1" dirty="0">
              <a:solidFill>
                <a:srgbClr val="20527C"/>
              </a:solidFill>
              <a:latin typeface="Calibri" panose="020F0502020204030204" pitchFamily="34" charset="0"/>
              <a:cs typeface="Calibri" panose="020F0502020204030204" pitchFamily="34" charset="0"/>
              <a:sym typeface="Calibri"/>
            </a:endParaRPr>
          </a:p>
        </p:txBody>
      </p:sp>
      <p:sp>
        <p:nvSpPr>
          <p:cNvPr id="191" name="Content Placeholder 2"/>
          <p:cNvSpPr txBox="1">
            <a:spLocks noGrp="1"/>
          </p:cNvSpPr>
          <p:nvPr>
            <p:ph type="body" idx="1"/>
          </p:nvPr>
        </p:nvSpPr>
        <p:spPr>
          <a:xfrm>
            <a:off x="908180" y="1205346"/>
            <a:ext cx="10375640" cy="5235574"/>
          </a:xfrm>
          <a:prstGeom prst="rect">
            <a:avLst/>
          </a:prstGeom>
        </p:spPr>
        <p:txBody>
          <a:bodyPr>
            <a:normAutofit/>
          </a:bodyPr>
          <a:lstStyle/>
          <a:p>
            <a:r>
              <a:rPr lang="en-US" dirty="0"/>
              <a:t>For continuing education credit, please fill out the following evaluation by October 28</a:t>
            </a:r>
            <a:r>
              <a:rPr lang="en-US" baseline="30000" dirty="0"/>
              <a:t>th</a:t>
            </a:r>
            <a:r>
              <a:rPr lang="en-US" dirty="0"/>
              <a:t>, 2022:</a:t>
            </a:r>
          </a:p>
          <a:p>
            <a:pPr lvl="1"/>
            <a:r>
              <a:rPr lang="en-US" dirty="0"/>
              <a:t>For continuing education credit, complete evaluation at  </a:t>
            </a:r>
            <a:r>
              <a:rPr lang="en-US" dirty="0">
                <a:hlinkClick r:id="rId3"/>
              </a:rPr>
              <a:t>https://redcap.dph.illinois.gov/surveys/?s=LJKK339YHJTCNW8P</a:t>
            </a:r>
            <a:r>
              <a:rPr lang="en-US" dirty="0"/>
              <a:t> </a:t>
            </a:r>
          </a:p>
          <a:p>
            <a:pPr marL="457200" lvl="1" indent="0">
              <a:buNone/>
            </a:pPr>
            <a:endParaRPr lang="en-US" sz="2800" dirty="0"/>
          </a:p>
          <a:p>
            <a:pPr>
              <a:buSzTx/>
            </a:pPr>
            <a:r>
              <a:rPr lang="en-US" sz="2800" dirty="0"/>
              <a:t>SIREN Registration</a:t>
            </a:r>
          </a:p>
          <a:p>
            <a:pPr lvl="1">
              <a:buSzTx/>
            </a:pPr>
            <a:r>
              <a:rPr lang="en-US" dirty="0"/>
              <a:t>To receive situational awareness from IDPH, please use this link to guide you to the correct registration instructions for your public health related classification: </a:t>
            </a:r>
            <a:r>
              <a:rPr lang="en-US" u="sng" dirty="0">
                <a:solidFill>
                  <a:srgbClr val="0000FF"/>
                </a:solidFill>
                <a:uFill>
                  <a:solidFill>
                    <a:srgbClr val="0000FF"/>
                  </a:solidFill>
                </a:uFill>
                <a:hlinkClick r:id="rId4"/>
              </a:rPr>
              <a:t>http://www.dph.illinois.gov/siren</a:t>
            </a:r>
            <a:r>
              <a:rPr lang="en-US" dirty="0"/>
              <a:t> </a:t>
            </a:r>
          </a:p>
          <a:p>
            <a:pPr>
              <a:buSzTx/>
            </a:pPr>
            <a:endParaRPr lang="en-US" dirty="0"/>
          </a:p>
          <a:p>
            <a:pPr>
              <a:buSzTx/>
            </a:pPr>
            <a:r>
              <a:rPr lang="en-US" sz="2800" dirty="0"/>
              <a:t>NHSN Assistance:   </a:t>
            </a:r>
          </a:p>
          <a:p>
            <a:pPr lvl="1">
              <a:buSzTx/>
            </a:pPr>
            <a:r>
              <a:rPr lang="en-US" dirty="0"/>
              <a:t>Contact Telligen: </a:t>
            </a:r>
            <a:r>
              <a:rPr lang="en-US" b="1" dirty="0"/>
              <a:t>nursinghome@telligen.com­</a:t>
            </a:r>
          </a:p>
          <a:p>
            <a:pPr marL="0" indent="137159">
              <a:buSzTx/>
              <a:buNone/>
            </a:pPr>
            <a:endParaRPr dirty="0"/>
          </a:p>
        </p:txBody>
      </p:sp>
      <p:sp>
        <p:nvSpPr>
          <p:cNvPr id="2" name="Slide Number Placeholder 1">
            <a:extLst>
              <a:ext uri="{FF2B5EF4-FFF2-40B4-BE49-F238E27FC236}">
                <a16:creationId xmlns:a16="http://schemas.microsoft.com/office/drawing/2014/main" id="{7105CE95-8830-97EF-92D5-3222E62DD370}"/>
              </a:ext>
            </a:extLst>
          </p:cNvPr>
          <p:cNvSpPr>
            <a:spLocks noGrp="1"/>
          </p:cNvSpPr>
          <p:nvPr>
            <p:ph type="sldNum" sz="quarter" idx="12"/>
          </p:nvPr>
        </p:nvSpPr>
        <p:spPr/>
        <p:txBody>
          <a:bodyPr/>
          <a:lstStyle/>
          <a:p>
            <a:fld id="{1A5FA372-4396-430C-95F5-E170515E27C4}" type="slidenum">
              <a:rPr lang="en-US" smtClean="0"/>
              <a:t>33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482456" y="945528"/>
            <a:ext cx="11650824" cy="5546826"/>
          </a:xfrm>
          <a:prstGeom prst="rect">
            <a:avLst/>
          </a:prstGeom>
        </p:spPr>
        <p:txBody>
          <a:bodyPr>
            <a:normAutofit/>
          </a:bodyPr>
          <a:lstStyle/>
          <a:p>
            <a:pPr marL="0" indent="555497">
              <a:lnSpc>
                <a:spcPct val="90000"/>
              </a:lnSpc>
              <a:buSzTx/>
              <a:buNone/>
              <a:defRPr b="1"/>
            </a:pPr>
            <a:endParaRPr dirty="0">
              <a:solidFill>
                <a:srgbClr val="0000FF"/>
              </a:solidFill>
              <a:uFill>
                <a:solidFill>
                  <a:srgbClr val="0000FF"/>
                </a:solidFill>
              </a:uFill>
              <a:hlinkClick r:id="rId3"/>
            </a:endParaRPr>
          </a:p>
          <a:p>
            <a:pPr marL="0" indent="0">
              <a:lnSpc>
                <a:spcPct val="90000"/>
              </a:lnSpc>
              <a:buNone/>
              <a:defRPr b="1"/>
            </a:pPr>
            <a:endParaRPr lang="en-US" sz="2800" dirty="0"/>
          </a:p>
          <a:p>
            <a:pPr marL="0" indent="0">
              <a:lnSpc>
                <a:spcPct val="90000"/>
              </a:lnSpc>
              <a:buNone/>
              <a:defRPr b="1"/>
            </a:pPr>
            <a:endParaRPr lang="en-US" sz="2800" dirty="0"/>
          </a:p>
          <a:p>
            <a:pPr marL="0" indent="0">
              <a:lnSpc>
                <a:spcPct val="90000"/>
              </a:lnSpc>
              <a:buNone/>
              <a:defRPr b="1"/>
            </a:pPr>
            <a:endParaRPr lang="en-US" sz="2800" dirty="0"/>
          </a:p>
          <a:p>
            <a:pPr marL="0" indent="0">
              <a:buNone/>
            </a:pPr>
            <a:r>
              <a:rPr lang="en-US" sz="2800" b="1" dirty="0"/>
              <a:t>​</a:t>
            </a:r>
          </a:p>
          <a:p>
            <a:pPr marL="0" indent="0">
              <a:buNone/>
            </a:pPr>
            <a:endParaRPr lang="en-US" sz="2800" b="1" dirty="0"/>
          </a:p>
          <a:p>
            <a:pPr marL="0" indent="0">
              <a:buNone/>
            </a:pPr>
            <a:r>
              <a:rPr lang="en-US" b="1" dirty="0"/>
              <a:t> </a:t>
            </a:r>
            <a:endParaRPr dirty="0"/>
          </a:p>
        </p:txBody>
      </p:sp>
      <p:sp>
        <p:nvSpPr>
          <p:cNvPr id="116" name="TextBox 3"/>
          <p:cNvSpPr txBox="1"/>
          <p:nvPr/>
        </p:nvSpPr>
        <p:spPr>
          <a:xfrm>
            <a:off x="987307" y="5722263"/>
            <a:ext cx="7003469"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Continued Education will be offered.  It will only be for the live presentation.  Please ensure when registering that your name and email are correctly spelled.  To receive the continued education, you must complete a training survey, which will be provided with the link to the recording. </a:t>
            </a:r>
            <a:endParaRPr kumimoji="0" sz="12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AD107417-6E01-4C1B-AEA3-05A8DD406136}"/>
              </a:ext>
            </a:extLst>
          </p:cNvPr>
          <p:cNvSpPr/>
          <p:nvPr/>
        </p:nvSpPr>
        <p:spPr>
          <a:xfrm>
            <a:off x="1057646" y="365646"/>
            <a:ext cx="10217382" cy="1421928"/>
          </a:xfrm>
          <a:prstGeom prst="rect">
            <a:avLst/>
          </a:prstGeom>
        </p:spPr>
        <p:txBody>
          <a:bodyPr wrap="square">
            <a:spAutoFit/>
          </a:bodyPr>
          <a:lstStyle/>
          <a:p>
            <a:pPr lvl="0">
              <a:lnSpc>
                <a:spcPct val="90000"/>
              </a:lnSpc>
              <a:defRPr b="1"/>
            </a:pPr>
            <a:r>
              <a:rPr lang="en-US" sz="3600" dirty="0">
                <a:solidFill>
                  <a:srgbClr val="20527C"/>
                </a:solidFill>
              </a:rPr>
              <a:t>Upcoming</a:t>
            </a:r>
            <a:r>
              <a:rPr lang="en-US" sz="3600" b="1" dirty="0">
                <a:solidFill>
                  <a:srgbClr val="20527C"/>
                </a:solidFill>
              </a:rPr>
              <a:t> COVID-19 and Infection Prevention and Control Updates</a:t>
            </a:r>
          </a:p>
          <a:p>
            <a:pPr lvl="0" algn="ctr">
              <a:lnSpc>
                <a:spcPct val="90000"/>
              </a:lnSpc>
              <a:defRPr b="1"/>
            </a:pPr>
            <a:r>
              <a:rPr lang="en-US" sz="2400" dirty="0">
                <a:solidFill>
                  <a:srgbClr val="20527C"/>
                </a:solidFill>
              </a:rPr>
              <a:t>1:00 pm - 2:00 pm</a:t>
            </a:r>
          </a:p>
        </p:txBody>
      </p:sp>
      <p:graphicFrame>
        <p:nvGraphicFramePr>
          <p:cNvPr id="4" name="Table 4">
            <a:extLst>
              <a:ext uri="{FF2B5EF4-FFF2-40B4-BE49-F238E27FC236}">
                <a16:creationId xmlns:a16="http://schemas.microsoft.com/office/drawing/2014/main" id="{7852C374-5234-4092-8032-1FAEB989E7BF}"/>
              </a:ext>
            </a:extLst>
          </p:cNvPr>
          <p:cNvGraphicFramePr>
            <a:graphicFrameLocks noGrp="1"/>
          </p:cNvGraphicFramePr>
          <p:nvPr>
            <p:extLst>
              <p:ext uri="{D42A27DB-BD31-4B8C-83A1-F6EECF244321}">
                <p14:modId xmlns:p14="http://schemas.microsoft.com/office/powerpoint/2010/main" val="1323766430"/>
              </p:ext>
            </p:extLst>
          </p:nvPr>
        </p:nvGraphicFramePr>
        <p:xfrm>
          <a:off x="1023632" y="2609500"/>
          <a:ext cx="10685912" cy="1109441"/>
        </p:xfrm>
        <a:graphic>
          <a:graphicData uri="http://schemas.openxmlformats.org/drawingml/2006/table">
            <a:tbl>
              <a:tblPr firstRow="1" bandRow="1">
                <a:tableStyleId>{5940675A-B579-460E-94D1-54222C63F5DA}</a:tableStyleId>
              </a:tblPr>
              <a:tblGrid>
                <a:gridCol w="2254568">
                  <a:extLst>
                    <a:ext uri="{9D8B030D-6E8A-4147-A177-3AD203B41FA5}">
                      <a16:colId xmlns:a16="http://schemas.microsoft.com/office/drawing/2014/main" val="773678044"/>
                    </a:ext>
                  </a:extLst>
                </a:gridCol>
                <a:gridCol w="3436536">
                  <a:extLst>
                    <a:ext uri="{9D8B030D-6E8A-4147-A177-3AD203B41FA5}">
                      <a16:colId xmlns:a16="http://schemas.microsoft.com/office/drawing/2014/main" val="86179542"/>
                    </a:ext>
                  </a:extLst>
                </a:gridCol>
                <a:gridCol w="4994808">
                  <a:extLst>
                    <a:ext uri="{9D8B030D-6E8A-4147-A177-3AD203B41FA5}">
                      <a16:colId xmlns:a16="http://schemas.microsoft.com/office/drawing/2014/main" val="238949952"/>
                    </a:ext>
                  </a:extLst>
                </a:gridCol>
              </a:tblGrid>
              <a:tr h="509855">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Date</a:t>
                      </a:r>
                    </a:p>
                  </a:txBody>
                  <a:tcPr anchor="ctr">
                    <a:solidFill>
                      <a:schemeClr val="tx2">
                        <a:lumMod val="40000"/>
                        <a:lumOff val="60000"/>
                      </a:schemeClr>
                    </a:solidFill>
                  </a:tcPr>
                </a:tc>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Infection Control Topic</a:t>
                      </a:r>
                    </a:p>
                  </a:txBody>
                  <a:tcPr anchor="ctr">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Registration Link</a:t>
                      </a:r>
                    </a:p>
                  </a:txBody>
                  <a:tcPr anchor="ctr">
                    <a:solidFill>
                      <a:schemeClr val="tx2">
                        <a:lumMod val="40000"/>
                        <a:lumOff val="60000"/>
                      </a:schemeClr>
                    </a:solidFill>
                  </a:tcPr>
                </a:tc>
                <a:extLst>
                  <a:ext uri="{0D108BD9-81ED-4DB2-BD59-A6C34878D82A}">
                    <a16:rowId xmlns:a16="http://schemas.microsoft.com/office/drawing/2014/main" val="4159612770"/>
                  </a:ext>
                </a:extLst>
              </a:tr>
              <a:tr h="599586">
                <a:tc>
                  <a:txBody>
                    <a:bodyPr/>
                    <a:lstStyle/>
                    <a:p>
                      <a:pPr algn="l"/>
                      <a:r>
                        <a:rPr lang="en-US" sz="1500" b="0" i="0" u="none" strike="noStrike" cap="none" spc="0" baseline="0" dirty="0">
                          <a:solidFill>
                            <a:srgbClr val="0070C0"/>
                          </a:solidFill>
                          <a:effectLst/>
                          <a:uFillTx/>
                          <a:latin typeface="Trebuchet MS" panose="020B0603020202020204" pitchFamily="34" charset="0"/>
                          <a:ea typeface="+mn-ea"/>
                          <a:cs typeface="+mn-cs"/>
                          <a:sym typeface="Calibri"/>
                        </a:rPr>
                        <a:t>Friday, October 28</a:t>
                      </a:r>
                      <a:r>
                        <a:rPr lang="en-US" sz="1500" b="0" i="0" u="none" strike="noStrike" cap="none" spc="0" baseline="30000" dirty="0">
                          <a:solidFill>
                            <a:srgbClr val="0070C0"/>
                          </a:solidFill>
                          <a:effectLst/>
                          <a:uFillTx/>
                          <a:latin typeface="Trebuchet MS" panose="020B0603020202020204" pitchFamily="34" charset="0"/>
                          <a:ea typeface="+mn-ea"/>
                          <a:cs typeface="+mn-cs"/>
                          <a:sym typeface="Calibri"/>
                        </a:rPr>
                        <a:t>th</a:t>
                      </a:r>
                      <a:r>
                        <a:rPr lang="en-US" sz="1500" b="0" i="0" u="none" strike="noStrike" cap="none" spc="0" baseline="0" dirty="0">
                          <a:solidFill>
                            <a:srgbClr val="0070C0"/>
                          </a:solidFill>
                          <a:effectLst/>
                          <a:uFillTx/>
                          <a:latin typeface="Trebuchet MS" panose="020B0603020202020204" pitchFamily="34" charset="0"/>
                          <a:ea typeface="+mn-ea"/>
                          <a:cs typeface="+mn-cs"/>
                          <a:sym typeface="Calibri"/>
                        </a:rPr>
                        <a:t> </a:t>
                      </a:r>
                    </a:p>
                  </a:txBody>
                  <a:tcPr anchor="ctr"/>
                </a:tc>
                <a:tc>
                  <a:txBody>
                    <a:bodyPr/>
                    <a:lstStyle/>
                    <a:p>
                      <a:pPr marL="0" marR="0" indent="0" algn="l" defTabSz="685800" rtl="0" latinLnBrk="0">
                        <a:lnSpc>
                          <a:spcPct val="100000"/>
                        </a:lnSpc>
                        <a:spcBef>
                          <a:spcPts val="0"/>
                        </a:spcBef>
                        <a:spcAft>
                          <a:spcPts val="0"/>
                        </a:spcAft>
                        <a:buClrTx/>
                        <a:buSzTx/>
                        <a:buFontTx/>
                        <a:buNone/>
                        <a:tabLst/>
                      </a:pPr>
                      <a:r>
                        <a:rPr lang="en-US" sz="1500" b="0" i="0" u="none" strike="noStrike" cap="none" spc="0" baseline="0" dirty="0">
                          <a:solidFill>
                            <a:srgbClr val="0070C0"/>
                          </a:solidFill>
                          <a:effectLst/>
                          <a:uFillTx/>
                          <a:latin typeface="Trebuchet MS" panose="020B0603020202020204" pitchFamily="34" charset="0"/>
                          <a:ea typeface="+mn-ea"/>
                          <a:cs typeface="+mn-cs"/>
                          <a:sym typeface="Calibri"/>
                        </a:rPr>
                        <a:t>MDROs: Lab Results, Interpretation, and Response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hlinkClick r:id="rId4"/>
                        </a:rPr>
                        <a:t>https://illinois.webex.com/illinois/onstage/g.php?MTID=e17814ed8fc09addc0adfdc28defb874b</a:t>
                      </a: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 </a:t>
                      </a:r>
                    </a:p>
                  </a:txBody>
                  <a:tcPr anchor="ctr"/>
                </a:tc>
                <a:extLst>
                  <a:ext uri="{0D108BD9-81ED-4DB2-BD59-A6C34878D82A}">
                    <a16:rowId xmlns:a16="http://schemas.microsoft.com/office/drawing/2014/main" val="831053076"/>
                  </a:ext>
                </a:extLst>
              </a:tr>
            </a:tbl>
          </a:graphicData>
        </a:graphic>
      </p:graphicFrame>
      <p:sp>
        <p:nvSpPr>
          <p:cNvPr id="3" name="TextBox 2">
            <a:extLst>
              <a:ext uri="{FF2B5EF4-FFF2-40B4-BE49-F238E27FC236}">
                <a16:creationId xmlns:a16="http://schemas.microsoft.com/office/drawing/2014/main" id="{DA2BBEFE-91D9-4FCC-B3E5-5A33153C0A10}"/>
              </a:ext>
            </a:extLst>
          </p:cNvPr>
          <p:cNvSpPr txBox="1"/>
          <p:nvPr/>
        </p:nvSpPr>
        <p:spPr>
          <a:xfrm>
            <a:off x="987307" y="5268273"/>
            <a:ext cx="1021738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cs typeface="Calibri"/>
                <a:sym typeface="Calibri"/>
              </a:rPr>
              <a:t>Previously</a:t>
            </a:r>
            <a:r>
              <a:rPr kumimoji="0" lang="en-US" sz="1600" b="0" i="0" u="none" strike="noStrike" kern="0" cap="none" spc="0" normalizeH="0" baseline="0" noProof="0" dirty="0">
                <a:ln>
                  <a:noFill/>
                </a:ln>
                <a:solidFill>
                  <a:srgbClr val="000000"/>
                </a:solidFill>
                <a:effectLst/>
                <a:uLnTx/>
                <a:uFillTx/>
                <a:latin typeface="Calibri"/>
                <a:ea typeface="+mj-ea"/>
                <a:cs typeface="Calibri"/>
                <a:sym typeface="Calibri"/>
              </a:rPr>
              <a:t> </a:t>
            </a:r>
            <a:r>
              <a:rPr kumimoji="0" lang="en-US" sz="2400" b="1" i="0" u="none" strike="noStrike" kern="0" cap="none" spc="0" normalizeH="0" baseline="0" noProof="0" dirty="0">
                <a:ln>
                  <a:noFill/>
                </a:ln>
                <a:solidFill>
                  <a:srgbClr val="000000"/>
                </a:solidFill>
                <a:effectLst/>
                <a:uLnTx/>
                <a:uFillTx/>
                <a:latin typeface="Calibri"/>
                <a:cs typeface="Calibri"/>
                <a:sym typeface="Calibri"/>
              </a:rPr>
              <a:t>recorded</a:t>
            </a:r>
            <a:r>
              <a:rPr kumimoji="0" lang="en-US" sz="1600" b="0" i="0" u="none" strike="noStrike" kern="0" cap="none" spc="0" normalizeH="0" baseline="0" noProof="0" dirty="0">
                <a:ln>
                  <a:noFill/>
                </a:ln>
                <a:solidFill>
                  <a:srgbClr val="000000"/>
                </a:solidFill>
                <a:effectLst/>
                <a:uLnTx/>
                <a:uFillTx/>
                <a:latin typeface="Calibri"/>
                <a:ea typeface="+mj-ea"/>
                <a:cs typeface="Calibri"/>
                <a:sym typeface="Calibri"/>
              </a:rPr>
              <a:t> </a:t>
            </a:r>
            <a:r>
              <a:rPr kumimoji="0" lang="en-US" sz="2400" b="1" i="0" u="none" strike="noStrike" kern="0" cap="none" spc="0" normalizeH="0" baseline="0" noProof="0" dirty="0">
                <a:ln>
                  <a:noFill/>
                </a:ln>
                <a:solidFill>
                  <a:srgbClr val="000000"/>
                </a:solidFill>
                <a:effectLst/>
                <a:uLnTx/>
                <a:uFillTx/>
                <a:latin typeface="Calibri"/>
                <a:cs typeface="Calibri"/>
                <a:sym typeface="Calibri"/>
              </a:rPr>
              <a:t>webinars can be viewed on the </a:t>
            </a:r>
            <a:r>
              <a:rPr kumimoji="0" lang="en-US" sz="2400" b="1" i="0" u="none" strike="noStrike" kern="0" cap="none" spc="0" normalizeH="0" baseline="0" noProof="0" dirty="0">
                <a:ln>
                  <a:noFill/>
                </a:ln>
                <a:solidFill>
                  <a:srgbClr val="000000"/>
                </a:solidFill>
                <a:effectLst/>
                <a:uLnTx/>
                <a:uFillTx/>
                <a:latin typeface="Calibri"/>
                <a:cs typeface="Calibri"/>
                <a:sym typeface="Calibri"/>
                <a:hlinkClick r:id="rId5"/>
              </a:rPr>
              <a:t>IDPH Portal </a:t>
            </a:r>
            <a:endParaRPr kumimoji="0" lang="en-US" sz="1600" b="0" i="0" u="none" strike="noStrike" kern="0" cap="none" spc="0" normalizeH="0" baseline="0" noProof="0" dirty="0">
              <a:ln>
                <a:noFill/>
              </a:ln>
              <a:solidFill>
                <a:srgbClr val="000000"/>
              </a:solidFill>
              <a:effectLst/>
              <a:uLnTx/>
              <a:uFillTx/>
              <a:latin typeface="Calibri"/>
              <a:ea typeface="+mj-ea"/>
              <a:cs typeface="Calibri"/>
              <a:sym typeface="Calibri"/>
            </a:endParaRPr>
          </a:p>
        </p:txBody>
      </p:sp>
      <p:sp>
        <p:nvSpPr>
          <p:cNvPr id="5" name="Slide Number Placeholder 4">
            <a:extLst>
              <a:ext uri="{FF2B5EF4-FFF2-40B4-BE49-F238E27FC236}">
                <a16:creationId xmlns:a16="http://schemas.microsoft.com/office/drawing/2014/main" id="{055F0D56-94CB-F688-FE4E-D3DE46526C56}"/>
              </a:ext>
            </a:extLst>
          </p:cNvPr>
          <p:cNvSpPr>
            <a:spLocks noGrp="1"/>
          </p:cNvSpPr>
          <p:nvPr>
            <p:ph type="sldNum" sz="quarter" idx="2"/>
          </p:nvPr>
        </p:nvSpPr>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41932433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4" name="Title 3">
            <a:extLst>
              <a:ext uri="{FF2B5EF4-FFF2-40B4-BE49-F238E27FC236}">
                <a16:creationId xmlns:a16="http://schemas.microsoft.com/office/drawing/2014/main" id="{D355AF00-7409-454A-8F15-01208C3B7E09}"/>
              </a:ext>
            </a:extLst>
          </p:cNvPr>
          <p:cNvSpPr>
            <a:spLocks noGrp="1"/>
          </p:cNvSpPr>
          <p:nvPr>
            <p:ph type="title"/>
          </p:nvPr>
        </p:nvSpPr>
        <p:spPr>
          <a:xfrm>
            <a:off x="379575" y="120626"/>
            <a:ext cx="5130795" cy="1461778"/>
          </a:xfrm>
        </p:spPr>
        <p:txBody>
          <a:bodyPr vert="horz" lIns="91440" tIns="45720" rIns="91440" bIns="45720" rtlCol="0" anchor="ctr">
            <a:normAutofit/>
          </a:bodyPr>
          <a:lstStyle/>
          <a:p>
            <a:pPr algn="l" defTabSz="914400">
              <a:lnSpc>
                <a:spcPct val="90000"/>
              </a:lnSpc>
              <a:spcBef>
                <a:spcPct val="0"/>
              </a:spcBef>
            </a:pPr>
            <a:r>
              <a:rPr lang="en-US" kern="1200" dirty="0">
                <a:solidFill>
                  <a:schemeClr val="tx1"/>
                </a:solidFill>
                <a:latin typeface="+mj-lt"/>
                <a:ea typeface="+mj-ea"/>
                <a:cs typeface="+mj-cs"/>
              </a:rPr>
              <a:t>Suggestions</a:t>
            </a:r>
          </a:p>
        </p:txBody>
      </p:sp>
      <p:sp>
        <p:nvSpPr>
          <p:cNvPr id="2" name="Text Placeholder 1">
            <a:extLst>
              <a:ext uri="{FF2B5EF4-FFF2-40B4-BE49-F238E27FC236}">
                <a16:creationId xmlns:a16="http://schemas.microsoft.com/office/drawing/2014/main" id="{71754469-828B-4603-B418-B8A72BC47E81}"/>
              </a:ext>
            </a:extLst>
          </p:cNvPr>
          <p:cNvSpPr>
            <a:spLocks noGrp="1"/>
          </p:cNvSpPr>
          <p:nvPr>
            <p:ph type="body" idx="1"/>
          </p:nvPr>
        </p:nvSpPr>
        <p:spPr>
          <a:xfrm>
            <a:off x="67187" y="1216960"/>
            <a:ext cx="5716425" cy="442408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Keep doing what you are doing for the time being</a:t>
            </a: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All of IDPH/Hektoen are working hard to make changes</a:t>
            </a: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Need to consider Executive Orders and Emergency Rules</a:t>
            </a: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Infection Preventionist work with your Interdisciplinary Team</a:t>
            </a: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Start to compare your existing policies and procedures with new CDC guidance and CMS rules</a:t>
            </a:r>
          </a:p>
        </p:txBody>
      </p:sp>
      <p:sp>
        <p:nvSpPr>
          <p:cNvPr id="13" name="Freeform: Shape 1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pic>
        <p:nvPicPr>
          <p:cNvPr id="6" name="Graphic 5" descr="Meeting with solid fill">
            <a:extLst>
              <a:ext uri="{FF2B5EF4-FFF2-40B4-BE49-F238E27FC236}">
                <a16:creationId xmlns:a16="http://schemas.microsoft.com/office/drawing/2014/main" id="{98ECCD92-C1F7-4325-8397-13BAEBB3F8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
        <p:nvSpPr>
          <p:cNvPr id="3" name="Slide Number Placeholder 2">
            <a:extLst>
              <a:ext uri="{FF2B5EF4-FFF2-40B4-BE49-F238E27FC236}">
                <a16:creationId xmlns:a16="http://schemas.microsoft.com/office/drawing/2014/main" id="{18BA96BE-B61F-49DE-8BF6-B7D7B52CB131}"/>
              </a:ext>
            </a:extLst>
          </p:cNvPr>
          <p:cNvSpPr>
            <a:spLocks noGrp="1"/>
          </p:cNvSpPr>
          <p:nvPr>
            <p:ph type="sldNum" sz="quarter" idx="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86CB4B4D-7CA3-9044-876B-883B54F8677D}" type="slidenum">
              <a:rPr kumimoji="0" lang="en-US" sz="1200" b="0" i="0" u="none" strike="noStrike" kern="1200" cap="none" spc="0" normalizeH="0" baseline="0" noProof="0">
                <a:ln>
                  <a:noFill/>
                </a:ln>
                <a:solidFill>
                  <a:srgbClr val="FFFFFF"/>
                </a:solidFill>
                <a:effectLst/>
                <a:uLnTx/>
                <a:uFillTx/>
                <a:latin typeface="Helvetica"/>
                <a:cs typeface="Helvetica"/>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Helvetica"/>
              <a:cs typeface="Helvetica"/>
            </a:endParaRPr>
          </a:p>
        </p:txBody>
      </p:sp>
    </p:spTree>
    <p:extLst>
      <p:ext uri="{BB962C8B-B14F-4D97-AF65-F5344CB8AC3E}">
        <p14:creationId xmlns:p14="http://schemas.microsoft.com/office/powerpoint/2010/main" val="11134055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EB4743-3A20-4AF4-B546-3B7CC31D9D79}"/>
              </a:ext>
            </a:extLst>
          </p:cNvPr>
          <p:cNvSpPr>
            <a:spLocks noGrp="1"/>
          </p:cNvSpPr>
          <p:nvPr>
            <p:ph type="body" idx="1"/>
          </p:nvPr>
        </p:nvSpPr>
        <p:spPr>
          <a:xfrm>
            <a:off x="283029" y="1447803"/>
            <a:ext cx="11658600" cy="4525963"/>
          </a:xfrm>
        </p:spPr>
        <p:txBody>
          <a:bodyPr>
            <a:normAutofit fontScale="85000" lnSpcReduction="20000"/>
          </a:bodyPr>
          <a:lstStyle/>
          <a:p>
            <a:r>
              <a:rPr lang="en-US" b="1" dirty="0"/>
              <a:t>Interim Infection Prevention and Control Recommendations for Healthcare Personnel During the Coronavirus Disease 2019 (COVID-19) Pandemic</a:t>
            </a:r>
          </a:p>
          <a:p>
            <a:pPr lvl="1"/>
            <a:r>
              <a:rPr lang="en-US" dirty="0"/>
              <a:t>Updated Sept. 23, 2022 </a:t>
            </a:r>
            <a:endParaRPr lang="en-US" dirty="0">
              <a:hlinkClick r:id="" action="ppaction://noaction"/>
            </a:endParaRPr>
          </a:p>
          <a:p>
            <a:pPr lvl="1"/>
            <a:r>
              <a:rPr lang="en-US" dirty="0">
                <a:hlinkClick r:id="" action="ppaction://noaction"/>
              </a:rPr>
              <a:t>https://www.cdc.gov/coronavirus/2019-ncov/hcp/infection-control-recommendations.html</a:t>
            </a:r>
            <a:r>
              <a:rPr lang="en-US" dirty="0"/>
              <a:t> </a:t>
            </a:r>
          </a:p>
          <a:p>
            <a:r>
              <a:rPr lang="en-US" b="1" dirty="0"/>
              <a:t>Interim Guidance for Managing Healthcare Personnel with SARS-CoV-2 Infection or Exposure to SARS-CoV-2</a:t>
            </a:r>
          </a:p>
          <a:p>
            <a:pPr lvl="1"/>
            <a:r>
              <a:rPr lang="en-US" dirty="0"/>
              <a:t>Updated Sept. 23, 2022 </a:t>
            </a:r>
          </a:p>
          <a:p>
            <a:pPr lvl="1"/>
            <a:r>
              <a:rPr lang="en-US" dirty="0">
                <a:hlinkClick r:id="rId3"/>
              </a:rPr>
              <a:t>https://www.cdc.gov/coronavirus/2019-ncov/hcp/guidance-risk-assesment-hcp.html</a:t>
            </a:r>
            <a:r>
              <a:rPr lang="en-US" dirty="0"/>
              <a:t> </a:t>
            </a:r>
          </a:p>
          <a:p>
            <a:r>
              <a:rPr lang="en-US" b="1" dirty="0"/>
              <a:t>Strategies to Mitigate Healthcare Personnel Staffing Shortages</a:t>
            </a:r>
          </a:p>
          <a:p>
            <a:pPr lvl="1"/>
            <a:r>
              <a:rPr lang="en-US" dirty="0"/>
              <a:t>Updated Sept. 23, 2022 </a:t>
            </a:r>
          </a:p>
          <a:p>
            <a:pPr lvl="1"/>
            <a:r>
              <a:rPr lang="en-US" dirty="0">
                <a:hlinkClick r:id="rId4"/>
              </a:rPr>
              <a:t>https://www.cdc.gov/coronavirus/2019-ncov/hcp/mitigating-staff-shortages.html</a:t>
            </a:r>
            <a:r>
              <a:rPr lang="en-US" dirty="0"/>
              <a:t> </a:t>
            </a:r>
          </a:p>
        </p:txBody>
      </p:sp>
      <p:sp>
        <p:nvSpPr>
          <p:cNvPr id="3" name="Slide Number Placeholder 2">
            <a:extLst>
              <a:ext uri="{FF2B5EF4-FFF2-40B4-BE49-F238E27FC236}">
                <a16:creationId xmlns:a16="http://schemas.microsoft.com/office/drawing/2014/main" id="{58616BFB-D133-4C54-BB50-D087DD3C7D2F}"/>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6" name="Title 5">
            <a:extLst>
              <a:ext uri="{FF2B5EF4-FFF2-40B4-BE49-F238E27FC236}">
                <a16:creationId xmlns:a16="http://schemas.microsoft.com/office/drawing/2014/main" id="{4498FF45-DE3E-4D8F-ACCF-243D3C2C37B4}"/>
              </a:ext>
            </a:extLst>
          </p:cNvPr>
          <p:cNvSpPr>
            <a:spLocks noGrp="1"/>
          </p:cNvSpPr>
          <p:nvPr>
            <p:ph type="title"/>
          </p:nvPr>
        </p:nvSpPr>
        <p:spPr/>
        <p:txBody>
          <a:bodyPr>
            <a:normAutofit fontScale="90000"/>
          </a:bodyPr>
          <a:lstStyle/>
          <a:p>
            <a:r>
              <a:rPr lang="en-US" dirty="0"/>
              <a:t>CDC Updates Infection Prevention and Control Guidance for U.S. Healthcare Settings </a:t>
            </a:r>
          </a:p>
        </p:txBody>
      </p:sp>
      <p:pic>
        <p:nvPicPr>
          <p:cNvPr id="11" name="Picture 10">
            <a:extLst>
              <a:ext uri="{FF2B5EF4-FFF2-40B4-BE49-F238E27FC236}">
                <a16:creationId xmlns:a16="http://schemas.microsoft.com/office/drawing/2014/main" id="{959FA5F3-C4B0-450A-9458-C5AEFA7F5DE3}"/>
              </a:ext>
            </a:extLst>
          </p:cNvPr>
          <p:cNvPicPr>
            <a:picLocks noChangeAspect="1"/>
          </p:cNvPicPr>
          <p:nvPr/>
        </p:nvPicPr>
        <p:blipFill>
          <a:blip r:embed="rId5"/>
          <a:stretch>
            <a:fillRect/>
          </a:stretch>
        </p:blipFill>
        <p:spPr>
          <a:xfrm>
            <a:off x="283029" y="5986766"/>
            <a:ext cx="4943475" cy="676275"/>
          </a:xfrm>
          <a:prstGeom prst="rect">
            <a:avLst/>
          </a:prstGeom>
        </p:spPr>
      </p:pic>
    </p:spTree>
    <p:extLst>
      <p:ext uri="{BB962C8B-B14F-4D97-AF65-F5344CB8AC3E}">
        <p14:creationId xmlns:p14="http://schemas.microsoft.com/office/powerpoint/2010/main" val="35022240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0497E-7A87-4C4D-9E1B-FC4DD8446176}"/>
              </a:ext>
            </a:extLst>
          </p:cNvPr>
          <p:cNvSpPr>
            <a:spLocks noGrp="1"/>
          </p:cNvSpPr>
          <p:nvPr>
            <p:ph type="body" idx="1"/>
          </p:nvPr>
        </p:nvSpPr>
        <p:spPr>
          <a:xfrm>
            <a:off x="468086" y="1066803"/>
            <a:ext cx="10972800" cy="4525963"/>
          </a:xfrm>
        </p:spPr>
        <p:txBody>
          <a:bodyPr>
            <a:normAutofit fontScale="92500"/>
          </a:bodyPr>
          <a:lstStyle/>
          <a:p>
            <a:r>
              <a:rPr lang="en-US" dirty="0">
                <a:effectLst/>
                <a:latin typeface="Times New Roman" panose="02020603050405020304" pitchFamily="18" charset="0"/>
              </a:rPr>
              <a:t>QSO-20-38-NH Interim Final Rule (IFC), CMS-3401-IFC, Additional Policy and Regulatory Revisions in Response to the COVID-19 Public Health Emergency related to Long-Term Care (LTC) Facility Testing Requirements </a:t>
            </a:r>
          </a:p>
          <a:p>
            <a:pPr lvl="1"/>
            <a:r>
              <a:rPr lang="en-US" dirty="0">
                <a:effectLst/>
                <a:latin typeface="Times New Roman" panose="02020603050405020304" pitchFamily="18" charset="0"/>
                <a:hlinkClick r:id="rId2"/>
              </a:rPr>
              <a:t>https://www.cms.gov/files/document/qso-20-38-nh-revised.pdf</a:t>
            </a:r>
            <a:r>
              <a:rPr lang="en-US" dirty="0">
                <a:effectLst/>
                <a:latin typeface="Times New Roman" panose="02020603050405020304" pitchFamily="18" charset="0"/>
              </a:rPr>
              <a:t> </a:t>
            </a:r>
          </a:p>
          <a:p>
            <a:r>
              <a:rPr lang="en-US" dirty="0">
                <a:effectLst/>
                <a:latin typeface="Times New Roman" panose="02020603050405020304" pitchFamily="18" charset="0"/>
              </a:rPr>
              <a:t>QSO-20-39-NH Nursing Home Visitation - COVID-19 (REVISED)</a:t>
            </a:r>
          </a:p>
          <a:p>
            <a:pPr lvl="1"/>
            <a:r>
              <a:rPr lang="en-US" dirty="0">
                <a:effectLst/>
                <a:latin typeface="Times New Roman" panose="02020603050405020304" pitchFamily="18" charset="0"/>
                <a:hlinkClick r:id="rId3"/>
              </a:rPr>
              <a:t>https://www.cms.gov/files/document/qso-20-39-nh-revised.pdf</a:t>
            </a:r>
            <a:r>
              <a:rPr lang="en-US" dirty="0">
                <a:effectLst/>
                <a:latin typeface="Times New Roman" panose="02020603050405020304" pitchFamily="18" charset="0"/>
              </a:rPr>
              <a:t> </a:t>
            </a:r>
          </a:p>
          <a:p>
            <a:r>
              <a:rPr lang="en-US" dirty="0">
                <a:effectLst/>
                <a:latin typeface="Times New Roman" panose="02020603050405020304" pitchFamily="18" charset="0"/>
              </a:rPr>
              <a:t>QSO-22-25-CLIA CMS Rescinds December 7, 2020, Enforcement Discretion for the Use of SARS-CoV-2 Tests on Asymptomatic Individuals Outside of the Test’s Instructions for Use</a:t>
            </a:r>
          </a:p>
          <a:p>
            <a:pPr lvl="1"/>
            <a:r>
              <a:rPr lang="en-US" dirty="0">
                <a:effectLst/>
                <a:latin typeface="Times New Roman" panose="02020603050405020304" pitchFamily="18" charset="0"/>
                <a:hlinkClick r:id="rId4"/>
              </a:rPr>
              <a:t>https://www.cms.gov/files/document/qso-22-25-clia.pdf</a:t>
            </a:r>
            <a:r>
              <a:rPr lang="en-US" dirty="0">
                <a:effectLst/>
                <a:latin typeface="Times New Roman" panose="02020603050405020304" pitchFamily="18" charset="0"/>
              </a:rPr>
              <a:t> </a:t>
            </a:r>
          </a:p>
          <a:p>
            <a:endParaRPr lang="en-US" dirty="0"/>
          </a:p>
        </p:txBody>
      </p:sp>
      <p:sp>
        <p:nvSpPr>
          <p:cNvPr id="3" name="Slide Number Placeholder 2">
            <a:extLst>
              <a:ext uri="{FF2B5EF4-FFF2-40B4-BE49-F238E27FC236}">
                <a16:creationId xmlns:a16="http://schemas.microsoft.com/office/drawing/2014/main" id="{ACF3F5C3-A904-4C79-92D1-6919CFB2D921}"/>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4" name="Title 3">
            <a:extLst>
              <a:ext uri="{FF2B5EF4-FFF2-40B4-BE49-F238E27FC236}">
                <a16:creationId xmlns:a16="http://schemas.microsoft.com/office/drawing/2014/main" id="{16BEA5C3-371B-49F5-B882-F3A833318692}"/>
              </a:ext>
            </a:extLst>
          </p:cNvPr>
          <p:cNvSpPr>
            <a:spLocks noGrp="1"/>
          </p:cNvSpPr>
          <p:nvPr>
            <p:ph type="title"/>
          </p:nvPr>
        </p:nvSpPr>
        <p:spPr/>
        <p:txBody>
          <a:bodyPr/>
          <a:lstStyle/>
          <a:p>
            <a:r>
              <a:rPr lang="en-US" dirty="0"/>
              <a:t>CMS Updated Rules Sept 23, 2023</a:t>
            </a:r>
          </a:p>
        </p:txBody>
      </p:sp>
      <p:pic>
        <p:nvPicPr>
          <p:cNvPr id="5" name="Picture 4">
            <a:extLst>
              <a:ext uri="{FF2B5EF4-FFF2-40B4-BE49-F238E27FC236}">
                <a16:creationId xmlns:a16="http://schemas.microsoft.com/office/drawing/2014/main" id="{ECCCE6B8-227A-404F-A7CB-A4909312B76E}"/>
              </a:ext>
            </a:extLst>
          </p:cNvPr>
          <p:cNvPicPr>
            <a:picLocks noChangeAspect="1"/>
          </p:cNvPicPr>
          <p:nvPr/>
        </p:nvPicPr>
        <p:blipFill>
          <a:blip r:embed="rId5"/>
          <a:stretch>
            <a:fillRect/>
          </a:stretch>
        </p:blipFill>
        <p:spPr>
          <a:xfrm>
            <a:off x="163288" y="5701458"/>
            <a:ext cx="4083760" cy="961583"/>
          </a:xfrm>
          <a:prstGeom prst="rect">
            <a:avLst/>
          </a:prstGeom>
        </p:spPr>
      </p:pic>
    </p:spTree>
    <p:extLst>
      <p:ext uri="{BB962C8B-B14F-4D97-AF65-F5344CB8AC3E}">
        <p14:creationId xmlns:p14="http://schemas.microsoft.com/office/powerpoint/2010/main" val="1434291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a:cs typeface="Helvetica"/>
            </a:endParaRPr>
          </a:p>
        </p:txBody>
      </p:sp>
      <p:sp>
        <p:nvSpPr>
          <p:cNvPr id="4" name="Title 3">
            <a:extLst>
              <a:ext uri="{FF2B5EF4-FFF2-40B4-BE49-F238E27FC236}">
                <a16:creationId xmlns:a16="http://schemas.microsoft.com/office/drawing/2014/main" id="{3BEDEC86-4FA4-4544-9474-31A811B125D7}"/>
              </a:ext>
            </a:extLst>
          </p:cNvPr>
          <p:cNvSpPr>
            <a:spLocks noGrp="1"/>
          </p:cNvSpPr>
          <p:nvPr>
            <p:ph type="title"/>
          </p:nvPr>
        </p:nvSpPr>
        <p:spPr>
          <a:xfrm>
            <a:off x="0" y="754004"/>
            <a:ext cx="5236029" cy="4567137"/>
          </a:xfrm>
        </p:spPr>
        <p:txBody>
          <a:bodyPr vert="horz" lIns="91440" tIns="45720" rIns="91440" bIns="45720" rtlCol="0" anchor="b">
            <a:normAutofit fontScale="90000"/>
          </a:bodyPr>
          <a:lstStyle/>
          <a:p>
            <a:pPr algn="l" defTabSz="914400">
              <a:lnSpc>
                <a:spcPct val="90000"/>
              </a:lnSpc>
              <a:spcBef>
                <a:spcPct val="0"/>
              </a:spcBef>
            </a:pPr>
            <a:r>
              <a:rPr lang="en-US" sz="4400" kern="1200" dirty="0">
                <a:solidFill>
                  <a:schemeClr val="tx1"/>
                </a:solidFill>
                <a:latin typeface="+mj-lt"/>
                <a:ea typeface="+mj-ea"/>
                <a:cs typeface="+mj-cs"/>
              </a:rPr>
              <a:t>No Blue this </a:t>
            </a:r>
            <a:r>
              <a:rPr lang="en-US" sz="4400" kern="1200">
                <a:solidFill>
                  <a:schemeClr val="tx1"/>
                </a:solidFill>
                <a:latin typeface="+mj-lt"/>
                <a:ea typeface="+mj-ea"/>
                <a:cs typeface="+mj-cs"/>
              </a:rPr>
              <a:t>week!</a:t>
            </a:r>
            <a:br>
              <a:rPr lang="en-US" sz="4400" kern="1200">
                <a:solidFill>
                  <a:schemeClr val="tx1"/>
                </a:solidFill>
                <a:latin typeface="+mj-lt"/>
                <a:ea typeface="+mj-ea"/>
                <a:cs typeface="+mj-cs"/>
              </a:rPr>
            </a:br>
            <a:r>
              <a:rPr lang="en-US" sz="4400" kern="1200">
                <a:solidFill>
                  <a:schemeClr val="tx1"/>
                </a:solidFill>
                <a:latin typeface="+mj-lt"/>
                <a:ea typeface="+mj-ea"/>
                <a:cs typeface="+mj-cs"/>
              </a:rPr>
              <a:t>Still </a:t>
            </a:r>
            <a:r>
              <a:rPr lang="en-US" sz="4400" kern="1200" dirty="0">
                <a:solidFill>
                  <a:schemeClr val="tx1"/>
                </a:solidFill>
                <a:latin typeface="+mj-lt"/>
                <a:ea typeface="+mj-ea"/>
                <a:cs typeface="+mj-cs"/>
              </a:rPr>
              <a:t>over 10,000 cases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137 hospitalizations</a:t>
            </a:r>
            <a:br>
              <a:rPr lang="en-US" sz="4400" kern="1200" dirty="0">
                <a:solidFill>
                  <a:schemeClr val="tx1"/>
                </a:solidFill>
                <a:latin typeface="+mj-lt"/>
                <a:ea typeface="+mj-ea"/>
                <a:cs typeface="+mj-cs"/>
              </a:rPr>
            </a:br>
            <a:r>
              <a:rPr lang="en-US" sz="4400" kern="1200" dirty="0">
                <a:solidFill>
                  <a:schemeClr val="tx1"/>
                </a:solidFill>
              </a:rPr>
              <a:t>55</a:t>
            </a:r>
            <a:r>
              <a:rPr lang="en-US" sz="4400" kern="1200" dirty="0">
                <a:solidFill>
                  <a:schemeClr val="tx1"/>
                </a:solidFill>
                <a:latin typeface="+mj-lt"/>
                <a:ea typeface="+mj-ea"/>
                <a:cs typeface="+mj-cs"/>
              </a:rPr>
              <a:t> deaths in Illinois</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7 day moving average</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Not over yet…</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But getting better</a:t>
            </a:r>
          </a:p>
        </p:txBody>
      </p:sp>
      <p:sp>
        <p:nvSpPr>
          <p:cNvPr id="3" name="Slide Number Placeholder 2">
            <a:extLst>
              <a:ext uri="{FF2B5EF4-FFF2-40B4-BE49-F238E27FC236}">
                <a16:creationId xmlns:a16="http://schemas.microsoft.com/office/drawing/2014/main" id="{07B30048-D18B-4064-854C-691AC2937800}"/>
              </a:ext>
            </a:extLst>
          </p:cNvPr>
          <p:cNvSpPr>
            <a:spLocks noGrp="1"/>
          </p:cNvSpPr>
          <p:nvPr>
            <p:ph type="sldNum" sz="quarter" idx="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6CB4B4D-7CA3-9044-876B-883B54F8677D}" type="slidenum">
              <a:rPr kumimoji="0" lang="en-US" sz="1200" b="0" i="0" u="none" strike="noStrike" kern="1200" cap="none" spc="0" normalizeH="0" baseline="0" noProof="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Helvetica"/>
              <a:cs typeface="Helvetica"/>
            </a:endParaRPr>
          </a:p>
        </p:txBody>
      </p:sp>
      <p:sp>
        <p:nvSpPr>
          <p:cNvPr id="19" name="TextBox 18">
            <a:extLst>
              <a:ext uri="{FF2B5EF4-FFF2-40B4-BE49-F238E27FC236}">
                <a16:creationId xmlns:a16="http://schemas.microsoft.com/office/drawing/2014/main" id="{71986DDF-F7D6-4130-865D-97976F930C27}"/>
              </a:ext>
            </a:extLst>
          </p:cNvPr>
          <p:cNvSpPr txBox="1"/>
          <p:nvPr/>
        </p:nvSpPr>
        <p:spPr>
          <a:xfrm>
            <a:off x="130630" y="6075144"/>
            <a:ext cx="615042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a:cs typeface="Helvetica"/>
                <a:hlinkClick r:id="rId3"/>
              </a:rPr>
              <a:t>https://covid.cdc.gov/covid-data-tracker/#county-view?list_select_state=Illinois&amp;data-type=Risk</a:t>
            </a:r>
            <a:r>
              <a:rPr kumimoji="0" lang="en-US" sz="1800" b="0" i="0" u="none" strike="noStrike" kern="1200" cap="none" spc="0" normalizeH="0" baseline="0" noProof="0" dirty="0">
                <a:ln>
                  <a:noFill/>
                </a:ln>
                <a:solidFill>
                  <a:srgbClr val="000000"/>
                </a:solidFill>
                <a:effectLst/>
                <a:uLnTx/>
                <a:uFillTx/>
                <a:latin typeface="Helvetica"/>
                <a:cs typeface="Helvetica"/>
              </a:rPr>
              <a:t> </a:t>
            </a:r>
          </a:p>
        </p:txBody>
      </p:sp>
      <p:pic>
        <p:nvPicPr>
          <p:cNvPr id="5" name="Picture 4">
            <a:extLst>
              <a:ext uri="{FF2B5EF4-FFF2-40B4-BE49-F238E27FC236}">
                <a16:creationId xmlns:a16="http://schemas.microsoft.com/office/drawing/2014/main" id="{C57D78C6-1F10-07C3-9823-FEF0C1390D00}"/>
              </a:ext>
            </a:extLst>
          </p:cNvPr>
          <p:cNvPicPr>
            <a:picLocks noChangeAspect="1"/>
          </p:cNvPicPr>
          <p:nvPr/>
        </p:nvPicPr>
        <p:blipFill>
          <a:blip r:embed="rId4"/>
          <a:stretch>
            <a:fillRect/>
          </a:stretch>
        </p:blipFill>
        <p:spPr>
          <a:xfrm>
            <a:off x="5962785" y="319087"/>
            <a:ext cx="5648950" cy="6219825"/>
          </a:xfrm>
          <a:prstGeom prst="rect">
            <a:avLst/>
          </a:prstGeom>
        </p:spPr>
      </p:pic>
    </p:spTree>
    <p:extLst>
      <p:ext uri="{BB962C8B-B14F-4D97-AF65-F5344CB8AC3E}">
        <p14:creationId xmlns:p14="http://schemas.microsoft.com/office/powerpoint/2010/main" val="4292226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BB3E8B-7BF0-CF55-04EB-1BDBC0633175}"/>
              </a:ext>
            </a:extLst>
          </p:cNvPr>
          <p:cNvSpPr>
            <a:spLocks noGrp="1"/>
          </p:cNvSpPr>
          <p:nvPr>
            <p:ph type="body" idx="1"/>
          </p:nvPr>
        </p:nvSpPr>
        <p:spPr>
          <a:xfrm>
            <a:off x="675677" y="1876530"/>
            <a:ext cx="10972800" cy="4525963"/>
          </a:xfrm>
        </p:spPr>
        <p:txBody>
          <a:bodyPr/>
          <a:lstStyle/>
          <a:p>
            <a:r>
              <a:rPr lang="en-US" dirty="0"/>
              <a:t>Working on adding a question on bivalent boosters to the Smartsheet soon</a:t>
            </a:r>
          </a:p>
          <a:p>
            <a:r>
              <a:rPr lang="en-US" dirty="0"/>
              <a:t>Bivalent vaccines have been shown to be very effective in preventing severe illness and hospitalizations</a:t>
            </a:r>
          </a:p>
          <a:p>
            <a:r>
              <a:rPr lang="en-US" dirty="0"/>
              <a:t>Reminder that cases are increasing </a:t>
            </a:r>
          </a:p>
        </p:txBody>
      </p:sp>
      <p:sp>
        <p:nvSpPr>
          <p:cNvPr id="3" name="Slide Number Placeholder 2">
            <a:extLst>
              <a:ext uri="{FF2B5EF4-FFF2-40B4-BE49-F238E27FC236}">
                <a16:creationId xmlns:a16="http://schemas.microsoft.com/office/drawing/2014/main" id="{CBD65DAC-FCF6-B3E5-6095-0F8999D04DB6}"/>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4" name="Title 3">
            <a:extLst>
              <a:ext uri="{FF2B5EF4-FFF2-40B4-BE49-F238E27FC236}">
                <a16:creationId xmlns:a16="http://schemas.microsoft.com/office/drawing/2014/main" id="{FD93BA37-A07B-B4DB-F9FC-05C5587E2E22}"/>
              </a:ext>
            </a:extLst>
          </p:cNvPr>
          <p:cNvSpPr>
            <a:spLocks noGrp="1"/>
          </p:cNvSpPr>
          <p:nvPr>
            <p:ph type="title"/>
          </p:nvPr>
        </p:nvSpPr>
        <p:spPr>
          <a:xfrm>
            <a:off x="453813" y="455507"/>
            <a:ext cx="11284373" cy="1143000"/>
          </a:xfrm>
        </p:spPr>
        <p:txBody>
          <a:bodyPr>
            <a:normAutofit fontScale="90000"/>
          </a:bodyPr>
          <a:lstStyle/>
          <a:p>
            <a:r>
              <a:rPr lang="en-US" dirty="0"/>
              <a:t> Will the Assisted Living Smartsheet be updated to report up to date vaccination status including </a:t>
            </a:r>
            <a:r>
              <a:rPr lang="en-US"/>
              <a:t>bivalent boosters? </a:t>
            </a:r>
            <a:endParaRPr lang="en-US" dirty="0"/>
          </a:p>
        </p:txBody>
      </p:sp>
      <p:pic>
        <p:nvPicPr>
          <p:cNvPr id="6" name="Picture 5">
            <a:extLst>
              <a:ext uri="{FF2B5EF4-FFF2-40B4-BE49-F238E27FC236}">
                <a16:creationId xmlns:a16="http://schemas.microsoft.com/office/drawing/2014/main" id="{F324B421-E6E4-973E-ABB2-D1E07EC74C02}"/>
              </a:ext>
            </a:extLst>
          </p:cNvPr>
          <p:cNvPicPr>
            <a:picLocks noChangeAspect="1"/>
          </p:cNvPicPr>
          <p:nvPr/>
        </p:nvPicPr>
        <p:blipFill>
          <a:blip r:embed="rId2"/>
          <a:stretch>
            <a:fillRect/>
          </a:stretch>
        </p:blipFill>
        <p:spPr>
          <a:xfrm>
            <a:off x="593912" y="4388242"/>
            <a:ext cx="5251474" cy="2159383"/>
          </a:xfrm>
          <a:prstGeom prst="rect">
            <a:avLst/>
          </a:prstGeom>
        </p:spPr>
      </p:pic>
      <p:sp>
        <p:nvSpPr>
          <p:cNvPr id="8" name="TextBox 7">
            <a:extLst>
              <a:ext uri="{FF2B5EF4-FFF2-40B4-BE49-F238E27FC236}">
                <a16:creationId xmlns:a16="http://schemas.microsoft.com/office/drawing/2014/main" id="{15DBF421-F3F9-2A60-4FF9-EA96B98EF7A1}"/>
              </a:ext>
            </a:extLst>
          </p:cNvPr>
          <p:cNvSpPr txBox="1"/>
          <p:nvPr/>
        </p:nvSpPr>
        <p:spPr>
          <a:xfrm>
            <a:off x="460585" y="6557405"/>
            <a:ext cx="60960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a:cs typeface="Helvetica"/>
                <a:hlinkClick r:id="rId3"/>
              </a:rPr>
              <a:t>https://www.npr.org/2022/10/11/1127873967/respiratory-illness-covid-children-hospitalizations-health</a:t>
            </a:r>
            <a:r>
              <a:rPr kumimoji="0" lang="en-US" sz="1000" b="0" i="0" u="none" strike="noStrike" kern="1200" cap="none" spc="0" normalizeH="0" baseline="0" noProof="0" dirty="0">
                <a:ln>
                  <a:noFill/>
                </a:ln>
                <a:solidFill>
                  <a:srgbClr val="000000"/>
                </a:solidFill>
                <a:effectLst/>
                <a:uLnTx/>
                <a:uFillTx/>
                <a:latin typeface="Helvetica"/>
                <a:cs typeface="Helvetica"/>
              </a:rPr>
              <a:t> </a:t>
            </a:r>
          </a:p>
        </p:txBody>
      </p:sp>
      <p:pic>
        <p:nvPicPr>
          <p:cNvPr id="10" name="Picture 9">
            <a:extLst>
              <a:ext uri="{FF2B5EF4-FFF2-40B4-BE49-F238E27FC236}">
                <a16:creationId xmlns:a16="http://schemas.microsoft.com/office/drawing/2014/main" id="{2BE0E368-66E7-AB26-750B-EBEAEF37521F}"/>
              </a:ext>
            </a:extLst>
          </p:cNvPr>
          <p:cNvPicPr>
            <a:picLocks noChangeAspect="1"/>
          </p:cNvPicPr>
          <p:nvPr/>
        </p:nvPicPr>
        <p:blipFill>
          <a:blip r:embed="rId4"/>
          <a:stretch>
            <a:fillRect/>
          </a:stretch>
        </p:blipFill>
        <p:spPr>
          <a:xfrm>
            <a:off x="6556585" y="3507568"/>
            <a:ext cx="4613647" cy="1761347"/>
          </a:xfrm>
          <a:prstGeom prst="rect">
            <a:avLst/>
          </a:prstGeom>
        </p:spPr>
      </p:pic>
      <p:sp>
        <p:nvSpPr>
          <p:cNvPr id="12" name="TextBox 11">
            <a:extLst>
              <a:ext uri="{FF2B5EF4-FFF2-40B4-BE49-F238E27FC236}">
                <a16:creationId xmlns:a16="http://schemas.microsoft.com/office/drawing/2014/main" id="{B702005C-5FC8-EB76-AAB4-114368861CC0}"/>
              </a:ext>
            </a:extLst>
          </p:cNvPr>
          <p:cNvSpPr txBox="1"/>
          <p:nvPr/>
        </p:nvSpPr>
        <p:spPr>
          <a:xfrm>
            <a:off x="6245013" y="5320678"/>
            <a:ext cx="6096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a:cs typeface="Helvetica"/>
                <a:hlinkClick r:id="rId5"/>
              </a:rPr>
              <a:t>https://www.cidrap.umn.edu/news-perspective/2022/09/european-countries-see-early-signs-autumn-covid-19-rise</a:t>
            </a:r>
            <a:r>
              <a:rPr kumimoji="0" lang="en-US" sz="1000" b="0" i="0" u="none" strike="noStrike" kern="1200" cap="none" spc="0" normalizeH="0" baseline="0" noProof="0" dirty="0">
                <a:ln>
                  <a:noFill/>
                </a:ln>
                <a:solidFill>
                  <a:srgbClr val="000000"/>
                </a:solidFill>
                <a:effectLst/>
                <a:uLnTx/>
                <a:uFillTx/>
                <a:latin typeface="Helvetica"/>
                <a:cs typeface="Helvetica"/>
              </a:rPr>
              <a:t> </a:t>
            </a:r>
          </a:p>
        </p:txBody>
      </p:sp>
    </p:spTree>
    <p:extLst>
      <p:ext uri="{BB962C8B-B14F-4D97-AF65-F5344CB8AC3E}">
        <p14:creationId xmlns:p14="http://schemas.microsoft.com/office/powerpoint/2010/main" val="101547703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TGlv4BXTNKqxatr5xYq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TGlv4BXTNKqxatr5xYq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Custom Design">
  <a:themeElements>
    <a:clrScheme name="Custom 12">
      <a:dk1>
        <a:srgbClr val="000000"/>
      </a:dk1>
      <a:lt1>
        <a:sysClr val="window" lastClr="FFFFFF"/>
      </a:lt1>
      <a:dk2>
        <a:srgbClr val="5E5E5E"/>
      </a:dk2>
      <a:lt2>
        <a:srgbClr val="DDDDDD"/>
      </a:lt2>
      <a:accent1>
        <a:srgbClr val="73D3C5"/>
      </a:accent1>
      <a:accent2>
        <a:srgbClr val="CDCDCD"/>
      </a:accent2>
      <a:accent3>
        <a:srgbClr val="F8DCD3"/>
      </a:accent3>
      <a:accent4>
        <a:srgbClr val="838383"/>
      </a:accent4>
      <a:accent5>
        <a:srgbClr val="6444CC"/>
      </a:accent5>
      <a:accent6>
        <a:srgbClr val="DF5327"/>
      </a:accent6>
      <a:hlink>
        <a:srgbClr val="0070C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Telligen QI Connect">
  <a:themeElements>
    <a:clrScheme name="Telligen QI Connect">
      <a:dk1>
        <a:srgbClr val="59595B"/>
      </a:dk1>
      <a:lt1>
        <a:srgbClr val="FFFFFF"/>
      </a:lt1>
      <a:dk2>
        <a:srgbClr val="59595B"/>
      </a:dk2>
      <a:lt2>
        <a:srgbClr val="FFFFFF"/>
      </a:lt2>
      <a:accent1>
        <a:srgbClr val="009DDC"/>
      </a:accent1>
      <a:accent2>
        <a:srgbClr val="82C342"/>
      </a:accent2>
      <a:accent3>
        <a:srgbClr val="F8971F"/>
      </a:accent3>
      <a:accent4>
        <a:srgbClr val="FAD720"/>
      </a:accent4>
      <a:accent5>
        <a:srgbClr val="4C3285"/>
      </a:accent5>
      <a:accent6>
        <a:srgbClr val="1EAEA7"/>
      </a:accent6>
      <a:hlink>
        <a:srgbClr val="009DDC"/>
      </a:hlink>
      <a:folHlink>
        <a:srgbClr val="82C342"/>
      </a:folHlink>
    </a:clrScheme>
    <a:fontScheme name="Telligen QI Connect">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IC_Strategy_Planning_Meeting_v4_Resize" id="{44ED19A0-F241-0846-BA31-2EAB0318B4F3}" vid="{4B4237F1-C47A-3E49-A73D-410AD1747A98}"/>
    </a:ext>
  </a:extLst>
</a:theme>
</file>

<file path=ppt/theme/theme5.xml><?xml version="1.0" encoding="utf-8"?>
<a:theme xmlns:a="http://schemas.openxmlformats.org/drawingml/2006/main" name="Vistria/AP Grid 16:9">
  <a:themeElements>
    <a:clrScheme name="Academic">
      <a:dk1>
        <a:srgbClr val="5E6467"/>
      </a:dk1>
      <a:lt1>
        <a:sysClr val="window" lastClr="FFFFFF"/>
      </a:lt1>
      <a:dk2>
        <a:srgbClr val="104B7D"/>
      </a:dk2>
      <a:lt2>
        <a:srgbClr val="F2F2F2"/>
      </a:lt2>
      <a:accent1>
        <a:srgbClr val="08263F"/>
      </a:accent1>
      <a:accent2>
        <a:srgbClr val="0C385E"/>
      </a:accent2>
      <a:accent3>
        <a:srgbClr val="D4DF33"/>
      </a:accent3>
      <a:accent4>
        <a:srgbClr val="3B97E6"/>
      </a:accent4>
      <a:accent5>
        <a:srgbClr val="CCCBD6"/>
      </a:accent5>
      <a:accent6>
        <a:srgbClr val="25AAE1"/>
      </a:accent6>
      <a:hlink>
        <a:srgbClr val="D1E7F2"/>
      </a:hlink>
      <a:folHlink>
        <a:srgbClr val="FFFFFF"/>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1_Vistria/AP Grid 16:9">
  <a:themeElements>
    <a:clrScheme name="Academic">
      <a:dk1>
        <a:srgbClr val="5E6467"/>
      </a:dk1>
      <a:lt1>
        <a:sysClr val="window" lastClr="FFFFFF"/>
      </a:lt1>
      <a:dk2>
        <a:srgbClr val="104B7D"/>
      </a:dk2>
      <a:lt2>
        <a:srgbClr val="F2F2F2"/>
      </a:lt2>
      <a:accent1>
        <a:srgbClr val="08263F"/>
      </a:accent1>
      <a:accent2>
        <a:srgbClr val="0C385E"/>
      </a:accent2>
      <a:accent3>
        <a:srgbClr val="D4DF33"/>
      </a:accent3>
      <a:accent4>
        <a:srgbClr val="3B97E6"/>
      </a:accent4>
      <a:accent5>
        <a:srgbClr val="CCCBD6"/>
      </a:accent5>
      <a:accent6>
        <a:srgbClr val="25AAE1"/>
      </a:accent6>
      <a:hlink>
        <a:srgbClr val="D1E7F2"/>
      </a:hlink>
      <a:folHlink>
        <a:srgbClr val="FFFFFF"/>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7.xml><?xml version="1.0" encoding="utf-8"?>
<a:theme xmlns:a="http://schemas.openxmlformats.org/drawingml/2006/main" name="1_Office Theme">
  <a:themeElements>
    <a:clrScheme name="Custom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4029E9EAE8B849990C1BA4BD276DBF" ma:contentTypeVersion="2" ma:contentTypeDescription="Create a new document." ma:contentTypeScope="" ma:versionID="d19bf266ee32f6ca6e9d010ba88ed036">
  <xsd:schema xmlns:xsd="http://www.w3.org/2001/XMLSchema" xmlns:xs="http://www.w3.org/2001/XMLSchema" xmlns:p="http://schemas.microsoft.com/office/2006/metadata/properties" xmlns:ns3="0be49a29-21ad-4b36-b806-d4f70b20ef1c" targetNamespace="http://schemas.microsoft.com/office/2006/metadata/properties" ma:root="true" ma:fieldsID="4519ae68c36893da659f55f233889cc7" ns3:_="">
    <xsd:import namespace="0be49a29-21ad-4b36-b806-d4f70b20ef1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e49a29-21ad-4b36-b806-d4f70b20ef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73E83-9245-48D5-B1D5-13B4E4E1F7B3}">
  <ds:schemaRefs>
    <ds:schemaRef ds:uri="http://schemas.microsoft.com/sharepoint/v3/contenttype/forms"/>
  </ds:schemaRefs>
</ds:datastoreItem>
</file>

<file path=customXml/itemProps2.xml><?xml version="1.0" encoding="utf-8"?>
<ds:datastoreItem xmlns:ds="http://schemas.openxmlformats.org/officeDocument/2006/customXml" ds:itemID="{B0E403B9-F456-4850-B9E0-7E7E45D045A8}">
  <ds:schemaRefs>
    <ds:schemaRef ds:uri="http://www.w3.org/XML/1998/namespace"/>
    <ds:schemaRef ds:uri="http://purl.org/dc/elements/1.1/"/>
    <ds:schemaRef ds:uri="0be49a29-21ad-4b36-b806-d4f70b20ef1c"/>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5DA6C33-6AD2-4DBC-AF5B-5327EE440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e49a29-21ad-4b36-b806-d4f70b20e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11185</TotalTime>
  <Words>7210</Words>
  <Application>Microsoft Office PowerPoint</Application>
  <PresentationFormat>Widescreen</PresentationFormat>
  <Paragraphs>479</Paragraphs>
  <Slides>33</Slides>
  <Notes>29</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33</vt:i4>
      </vt:variant>
    </vt:vector>
  </HeadingPairs>
  <TitlesOfParts>
    <vt:vector size="53" baseType="lpstr">
      <vt:lpstr>Arial</vt:lpstr>
      <vt:lpstr>Calibri</vt:lpstr>
      <vt:lpstr>Calibri </vt:lpstr>
      <vt:lpstr>Calibri Light</vt:lpstr>
      <vt:lpstr>Century Gothic</vt:lpstr>
      <vt:lpstr>Courier New</vt:lpstr>
      <vt:lpstr>Helvetica</vt:lpstr>
      <vt:lpstr>Lato</vt:lpstr>
      <vt:lpstr>Open Sans</vt:lpstr>
      <vt:lpstr>Times New Roman</vt:lpstr>
      <vt:lpstr>Trajan Pro</vt:lpstr>
      <vt:lpstr>Trebuchet MS</vt:lpstr>
      <vt:lpstr>Office Theme</vt:lpstr>
      <vt:lpstr>1_Custom Design</vt:lpstr>
      <vt:lpstr>2_Office Theme</vt:lpstr>
      <vt:lpstr>7_Telligen QI Connect</vt:lpstr>
      <vt:lpstr>Vistria/AP Grid 16:9</vt:lpstr>
      <vt:lpstr>1_Vistria/AP Grid 16:9</vt:lpstr>
      <vt:lpstr>1_Office Theme</vt:lpstr>
      <vt:lpstr>think-cell Slide</vt:lpstr>
      <vt:lpstr>COVID-19 and HAI Updates and Q&amp;A Webinars for Long-Term Care and Congregate Residential Settings </vt:lpstr>
      <vt:lpstr>Housekeeping</vt:lpstr>
      <vt:lpstr>Agenda</vt:lpstr>
      <vt:lpstr>PowerPoint Presentation</vt:lpstr>
      <vt:lpstr>Suggestions</vt:lpstr>
      <vt:lpstr>CDC Updates Infection Prevention and Control Guidance for U.S. Healthcare Settings </vt:lpstr>
      <vt:lpstr>CMS Updated Rules Sept 23, 2023</vt:lpstr>
      <vt:lpstr>No Blue this week! Still over 10,000 cases  137 hospitalizations 55 deaths in Illinois 7 day moving average Not over yet… But getting better</vt:lpstr>
      <vt:lpstr> Will the Assisted Living Smartsheet be updated to report up to date vaccination status including bivalent boosters? </vt:lpstr>
      <vt:lpstr>Creating a Safe Environment of Care  A Focus on Water</vt:lpstr>
      <vt:lpstr>Disclosure</vt:lpstr>
      <vt:lpstr>Objectives</vt:lpstr>
      <vt:lpstr>Why the Focus on Water?</vt:lpstr>
      <vt:lpstr>Regulatory Compliance</vt:lpstr>
      <vt:lpstr>PowerPoint Presentation</vt:lpstr>
      <vt:lpstr>Waterborne Pathogens of Importance</vt:lpstr>
      <vt:lpstr>Sources of Exposure</vt:lpstr>
      <vt:lpstr>Sources of Exposure</vt:lpstr>
      <vt:lpstr>Sources of Exposure</vt:lpstr>
      <vt:lpstr>Sources of Exposure</vt:lpstr>
      <vt:lpstr>Water Management Program</vt:lpstr>
      <vt:lpstr>Water Management Program</vt:lpstr>
      <vt:lpstr>Water Management Program</vt:lpstr>
      <vt:lpstr>Water Management Program</vt:lpstr>
      <vt:lpstr>Water Disinfection Methods </vt:lpstr>
      <vt:lpstr>Water Management Program</vt:lpstr>
      <vt:lpstr>Water Management Program</vt:lpstr>
      <vt:lpstr>Risk Mitigation Measures</vt:lpstr>
      <vt:lpstr>Reducing the Risk from Water</vt:lpstr>
      <vt:lpstr>Summary</vt:lpstr>
      <vt:lpstr>Questions</vt:lpstr>
      <vt:lpstr>Open Q&amp;A</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Question and Answer Session for Long-Term Care and Congregate Residential Settings</dc:title>
  <dc:creator>Shannon Calus</dc:creator>
  <cp:lastModifiedBy>Deb Burdsall</cp:lastModifiedBy>
  <cp:revision>546</cp:revision>
  <dcterms:created xsi:type="dcterms:W3CDTF">2021-01-15T16:34:48Z</dcterms:created>
  <dcterms:modified xsi:type="dcterms:W3CDTF">2022-10-14T17:26:49Z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0x010100814029E9EAE8B849990C1BA4BD276DBF</vt:lpwstr>
  </property>
</Properties>
</file>