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9"/>
  </p:notesMasterIdLst>
  <p:handoutMasterIdLst>
    <p:handoutMasterId r:id="rId30"/>
  </p:handoutMasterIdLst>
  <p:sldIdLst>
    <p:sldId id="256" r:id="rId5"/>
    <p:sldId id="262" r:id="rId6"/>
    <p:sldId id="263" r:id="rId7"/>
    <p:sldId id="283" r:id="rId8"/>
    <p:sldId id="258" r:id="rId9"/>
    <p:sldId id="282" r:id="rId10"/>
    <p:sldId id="268" r:id="rId11"/>
    <p:sldId id="264" r:id="rId12"/>
    <p:sldId id="266" r:id="rId13"/>
    <p:sldId id="269" r:id="rId14"/>
    <p:sldId id="267" r:id="rId15"/>
    <p:sldId id="270" r:id="rId16"/>
    <p:sldId id="271" r:id="rId17"/>
    <p:sldId id="272" r:id="rId18"/>
    <p:sldId id="281" r:id="rId19"/>
    <p:sldId id="273" r:id="rId20"/>
    <p:sldId id="274" r:id="rId21"/>
    <p:sldId id="275" r:id="rId22"/>
    <p:sldId id="276" r:id="rId23"/>
    <p:sldId id="277" r:id="rId24"/>
    <p:sldId id="278" r:id="rId25"/>
    <p:sldId id="279" r:id="rId26"/>
    <p:sldId id="280" r:id="rId27"/>
    <p:sldId id="261" r:id="rId2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9"/>
    <a:srgbClr val="112E51"/>
    <a:srgbClr val="005B0F"/>
    <a:srgbClr val="E1FF00"/>
    <a:srgbClr val="E4002B"/>
    <a:srgbClr val="3D84C0"/>
    <a:srgbClr val="41B6E6"/>
    <a:srgbClr val="0058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CC3AF-BD50-1353-2DC1-0E3E3B157651}" v="312" dt="2025-04-30T15:04:28.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796875E3-E599-4079-8F16-10C683537564}" type="datetimeFigureOut">
              <a:rPr lang="en-US" smtClean="0"/>
              <a:t>4/30/2025</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622806AF-2FBF-4FB7-9EE7-E9580A5F9A11}" type="slidenum">
              <a:rPr lang="en-US" smtClean="0"/>
              <a:t>‹#›</a:t>
            </a:fld>
            <a:endParaRPr lang="en-US"/>
          </a:p>
        </p:txBody>
      </p:sp>
    </p:spTree>
    <p:extLst>
      <p:ext uri="{BB962C8B-B14F-4D97-AF65-F5344CB8AC3E}">
        <p14:creationId xmlns:p14="http://schemas.microsoft.com/office/powerpoint/2010/main" val="25330713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14:20:56.23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16695 16484 16383 0 0,'5'0'0'0'0,"6"0"0"0"0,7 0 0 0 0,4 0 0 0 0,4 0 0 0 0,3 0 0 0 0,0 0 0 0 0,1 0 0 0 0,0 0 0 0 0,4 0 0 0 0,-3 4 0 0 0,-2 3 0 0 0,-1-1 0 0 0,-1-1 0 0 0,0-1 0 0 0,1-2 0 0 0,0-1 0 0 0,0-1 0 0 0,0 0 0 0 0,-4 5 0 0 0,-2 1 0 0 0,0 0 0 0 0,2-1 0 0 0,1-2 0 0 0,2-1 0 0 0,0-1 0 0 0,1 0 0 0 0,1-1 0 0 0,4 0 0 0 0,3-1 0 0 0,-1 1 0 0 0,-1 0 0 0 0,-2 0 0 0 0,-1 0 0 0 0,3 0 0 0 0,2 0 0 0 0,-1 5 0 0 0,-2 1 0 0 0,-1 0 0 0 0,-1-1 0 0 0,-2-1 0 0 0,0-2 0 0 0,0-1 0 0 0,-1 0 0 0 0,0-1 0 0 0,0-1 0 0 0,1 1 0 0 0,4 0 0 0 0,2 0 0 0 0,0-1 0 0 0,-2 1 0 0 0,0 0 0 0 0,-3 0 0 0 0,0 0 0 0 0,-1 0 0 0 0,0 0 0 0 0,-1 0 0 0 0,1 0 0 0 0,-1 0 0 0 0,0 0 0 0 0,-4 5 0 0 0,-2 2 0 0 0,0-1 0 0 0,2-1 0 0 0,1-2 0 0 0,1 0 0 0 0,2-2 0 0 0,0-1 0 0 0,1 0 0 0 0,-1 0 0 0 0,-3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14:20:56.6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16695 16933 16383 0 0,'5'0'0'0'0,"6"0"0"0"0,7 0 0 0 0,4 0 0 0 0,4 0 0 0 0,3 0 0 0 0,0 0 0 0 0,1 0 0 0 0,0 0 0 0 0,-1 0 0 0 0,1 0 0 0 0,-1 0 0 0 0,0 0 0 0 0,-1 0 0 0 0,1 0 0 0 0,0 0 0 0 0,-1 0 0 0 0,1 0 0 0 0,-1 0 0 0 0,1 0 0 0 0,-1 0 0 0 0,1 0 0 0 0,0 0 0 0 0,-1 0 0 0 0,1 0 0 0 0,-1 0 0 0 0,1 0 0 0 0,0 0 0 0 0,-1 0 0 0 0,1 0 0 0 0,-1 0 0 0 0,1 0 0 0 0,0 0 0 0 0,-1 0 0 0 0,1 0 0 0 0,-1 0 0 0 0,1 0 0 0 0,0 0 0 0 0,-1 0 0 0 0,1 0 0 0 0,-1 0 0 0 0,1 0 0 0 0,0 0 0 0 0,-1 0 0 0 0,1 0 0 0 0,4 0 0 0 0,2 0 0 0 0,0 0 0 0 0,-1 5 0 0 0,-2 2 0 0 0,-1-1 0 0 0,-2-1 0 0 0,1-2 0 0 0,-2 0 0 0 0,1-2 0 0 0,-1-1 0 0 0,0 0 0 0 0,1 0 0 0 0,-1 0 0 0 0,1-1 0 0 0,-1 6 0 0 0,1 1 0 0 0,-6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14:20:56.88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17727 8739 16383 0 0,'3'0'0'0'0,"3"0"0"0"0,5 0 0 0 0,2 0 0 0 0,3 0 0 0 0,0 0 0 0 0,2 0 0 0 0,0 0 0 0 0,-1 0 0 0 0,1 0 0 0 0,-1 0 0 0 0,-2 12 0 0 0,-2 9 0 0 0,0-4 0 0 0,1-2 0 0 0,1-3 0 0 0,1-6 0 0 0,0-3 0 0 0,0-3 0 0 0,1 0 0 0 0,1 0 0 0 0,-2 0 0 0 0,1 0 0 0 0,0-3 0 0 0,1 3 0 0 0,-1 0 0 0 0,-1 0 0 0 0,2 0 0 0 0,-1 0 0 0 0,-1 0 0 0 0,1 0 0 0 0,0 0 0 0 0,0 0 0 0 0,0 0 0 0 0,0 0 0 0 0,0 0 0 0 0,0 0 0 0 0,0 0 0 0 0,-1 0 0 0 0,2 0 0 0 0,-1 0 0 0 0,-1 0 0 0 0,2 0 0 0 0,-1 0 0 0 0,-1 0 0 0 0,1 0 0 0 0,0 0 0 0 0,0 0 0 0 0,0 0 0 0 0,0 0 0 0 0,0 0 0 0 0,0 0 0 0 0,0 0 0 0 0,0 0 0 0 0,0 0 0 0 0,0 0 0 0 0,-1 0 0 0 0,2 0 0 0 0,-1 0 0 0 0,-1 0 0 0 0,1 0 0 0 0,0 0 0 0 0,0 0 0 0 0,0 0 0 0 0,0 0 0 0 0,0-15 0 0 0,0-3 0 0 0,0 1 0 0 0,0 2 0 0 0,0 3 0 0 0,0 6 0 0 0,-1 3 0 0 0,2 0 0 0 0,-1 3 0 0 0,-1 3 0 0 0,1-3 0 0 0,0 0 0 0 0,0 0 0 0 0,0-11 0 0 0,0-10 0 0 0,0 3 0 0 0,0 4 0 0 0,0 5 0 0 0,0 0 0 0 0,0 6 0 0 0,0 3 0 0 0,-1 0 0 0 0,2 0 0 0 0,-1 0 0 0 0,-1 0 0 0 0,1 3 0 0 0,0-3 0 0 0,0 0 0 0 0,0 0 0 0 0,0 0 0 0 0,0 0 0 0 0,0 0 0 0 0,0 0 0 0 0,0 0 0 0 0,0 0 0 0 0,0 0 0 0 0,0 0 0 0 0,0 0 0 0 0,0 0 0 0 0,-4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14:20:56.88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18627 9419 16383 0 0,'5'0'0'0'0,"11"0"0"0"0,13 0 0 0 0,15 0 0 0 0,11 0 0 0 0,6 0 0 0 0,1 0 0 0 0,1 5 0 0 0,-1 1 0 0 0,-6 1 0 0 0,-8-2 0 0 0,-7-2 0 0 0,-6-1 0 0 0,-4 0 0 0 0,-2-2 0 0 0,4 0 0 0 0,5 0 0 0 0,2 0 0 0 0,-1-1 0 0 0,-3 1 0 0 0,2 0 0 0 0,1 0 0 0 0,-3 0 0 0 0,-2 0 0 0 0,-2 0 0 0 0,-2 0 0 0 0,0 0 0 0 0,-2 0 0 0 0,1 0 0 0 0,-1 0 0 0 0,0 0 0 0 0,0 0 0 0 0,0 0 0 0 0,1 0 0 0 0,4 0 0 0 0,2 0 0 0 0,0 0 0 0 0,-1 0 0 0 0,-2 0 0 0 0,4 0 0 0 0,0 0 0 0 0,4 5 0 0 0,0 1 0 0 0,-2 0 0 0 0,-2-1 0 0 0,-3-1 0 0 0,-2-2 0 0 0,-2-1 0 0 0,0 0 0 0 0,-1-1 0 0 0,0-1 0 0 0,1 1 0 0 0,-1 0 0 0 0,-5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1T19:59:25.06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17727 8739 16383 0 0,'1'0'0'0'0,"2"0"0"0"0,3 0 0 0 0,0 0 0 0 0,2 0 0 0 0,0 0 0 0 0,1 0 0 0 0,0 0 0 0 0,0 0 0 0 0,-1 0 0 0 0,1 0 0 0 0,-2 12 0 0 0,0 9 0 0 0,-1-4 0 0 0,1-2 0 0 0,1-3 0 0 0,0-6 0 0 0,-1-3 0 0 0,1-3 0 0 0,1 0 0 0 0,0 0 0 0 0,-1 0 0 0 0,0 0 0 0 0,1-3 0 0 0,-1 3 0 0 0,1 0 0 0 0,-1 0 0 0 0,1 0 0 0 0,-1 0 0 0 0,0 0 0 0 0,1 0 0 0 0,-1 0 0 0 0,0 0 0 0 0,1 0 0 0 0,-1 0 0 0 0,1 0 0 0 0,-1 0 0 0 0,1 0 0 0 0,-1 0 0 0 0,0 0 0 0 0,1 0 0 0 0,-1 0 0 0 0,1 0 0 0 0,-1 0 0 0 0,0 0 0 0 0,1 0 0 0 0,-1 0 0 0 0,0 0 0 0 0,1 0 0 0 0,-1 0 0 0 0,1 0 0 0 0,-1 0 0 0 0,1 0 0 0 0,-1 0 0 0 0,0 0 0 0 0,1 0 0 0 0,-1 0 0 0 0,1 0 0 0 0,-1 0 0 0 0,0 0 0 0 0,0 0 0 0 0,1 0 0 0 0,-1 0 0 0 0,1 0 0 0 0,-1 0 0 0 0,1-15 0 0 0,-1-3 0 0 0,0 1 0 0 0,1 2 0 0 0,-1 3 0 0 0,1 6 0 0 0,-1 3 0 0 0,1 0 0 0 0,-1 3 0 0 0,0 3 0 0 0,0-3 0 0 0,1 0 0 0 0,-1 0 0 0 0,1-11 0 0 0,-1-10 0 0 0,1 3 0 0 0,-1 4 0 0 0,0 5 0 0 0,1 0 0 0 0,-1 6 0 0 0,1 3 0 0 0,-1 0 0 0 0,1 0 0 0 0,-1 0 0 0 0,0 0 0 0 0,0 3 0 0 0,1-3 0 0 0,-1 0 0 0 0,1 0 0 0 0,-1 0 0 0 0,1 0 0 0 0,-1 0 0 0 0,0 0 0 0 0,1 0 0 0 0,-1 0 0 0 0,1 0 0 0 0,-1 0 0 0 0,1 0 0 0 0,-1 0 0 0 0,-2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14:20:58.02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21616 9816 16383 0 0,'5'0'0'0'0,"12"0"0"0"0,11 0 0 0 0,12 0 0 0 0,9 0 0 0 0,0 0 0 0 0,-3 0 0 0 0,-4 0 0 0 0,-5 5 0 0 0,2 1 0 0 0,-2 1 0 0 0,-2-2 0 0 0,-2-2 0 0 0,-1-1 0 0 0,-2-1 0 0 0,-1 0 0 0 0,-1-1 0 0 0,0 0 0 0 0,0-1 0 0 0,1 1 0 0 0,-1 0 0 0 0,0 0 0 0 0,1 0 0 0 0,-1 0 0 0 0,1 0 0 0 0,0 0 0 0 0,-1 0 0 0 0,1 0 0 0 0,-1 0 0 0 0,1 0 0 0 0,0 0 0 0 0,-1 0 0 0 0,1 0 0 0 0,-1 0 0 0 0,1 0 0 0 0,0 0 0 0 0,4 0 0 0 0,2 0 0 0 0,0 0 0 0 0,-1 0 0 0 0,-2 0 0 0 0,-1 0 0 0 0,-2 0 0 0 0,0 0 0 0 0,0 0 0 0 0,-1 5 0 0 0,1 1 0 0 0,-1 0 0 0 0,0-1 0 0 0,1-1 0 0 0,-1-2 0 0 0,1-1 0 0 0,-1-1 0 0 0,1 0 0 0 0,0 0 0 0 0,-1 0 0 0 0,1 0 0 0 0,0 0 0 0 0,-1-1 0 0 0,1 1 0 0 0,4 0 0 0 0,2 0 0 0 0,0 0 0 0 0,-1 0 0 0 0,-2 0 0 0 0,-1 0 0 0 0,3 0 0 0 0,2 0 0 0 0,-1 0 0 0 0,-2 0 0 0 0,-1 0 0 0 0,-2 0 0 0 0,0 0 0 0 0,4 0 0 0 0,1 0 0 0 0,-1 0 0 0 0,-1 0 0 0 0,-1 0 0 0 0,-1 0 0 0 0,-1 0 0 0 0,-2 0 0 0 0,1 0 0 0 0,-1 0 0 0 0,1 0 0 0 0,-1 0 0 0 0,1 0 0 0 0,-1 0 0 0 0,0 0 0 0 0,1 0 0 0 0,0 0 0 0 0,-1 0 0 0 0,1 0 0 0 0,-1 0 0 0 0,1 0 0 0 0,0 0 0 0 0,-1 0 0 0 0,1 0 0 0 0,0 0 0 0 0,-1 0 0 0 0,1 0 0 0 0,-1 0 0 0 0,1 0 0 0 0,0 0 0 0 0,-1 0 0 0 0,1 0 0 0 0,-1 0 0 0 0,-4 0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0:45:18.54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24739 9792 16383 0 0,'9'0'0'0'0,"14"0"0"0"0,7 0 0 0 0,9 0 0 0 0,2 0 0 0 0,3 0 0 0 0,1 0 0 0 0,-4 0 0 0 0,-4 0 0 0 0,-2 0 0 0 0,-4 0 0 0 0,-1 0 0 0 0,-2 0 0 0 0,1 0 0 0 0,-2 0 0 0 0,1 0 0 0 0,0 0 0 0 0,1 0 0 0 0,-1 0 0 0 0,-4-5 0 0 0,-2-2 0 0 0,0 1 0 0 0,2 1 0 0 0,1 2 0 0 0,1 1 0 0 0,2 0 0 0 0,0 2 0 0 0,0 0 0 0 0,1 0 0 0 0,0 0 0 0 0,0 1 0 0 0,0-1 0 0 0,0 0 0 0 0,-1 0 0 0 0,1 0 0 0 0,0 0 0 0 0,-1 0 0 0 0,1 0 0 0 0,-1 0 0 0 0,1 0 0 0 0,4 0 0 0 0,3 0 0 0 0,-2 0 0 0 0,0 0 0 0 0,-2 0 0 0 0,-1 0 0 0 0,3 0 0 0 0,2 0 0 0 0,4 0 0 0 0,-1 0 0 0 0,-1 0 0 0 0,-2 0 0 0 0,-3 0 0 0 0,-2 0 0 0 0,4 0 0 0 0,0 0 0 0 0,0 0 0 0 0,-2 0 0 0 0,-2 0 0 0 0,0 0 0 0 0,-2 0 0 0 0,0 0 0 0 0,-1 0 0 0 0,1 0 0 0 0,-1 0 0 0 0,0 0 0 0 0,1 0 0 0 0,-5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6FDC8B3-D180-47D1-AFC3-6DAA9AA3F1D9}" type="datetimeFigureOut">
              <a:rPr lang="en-US" smtClean="0"/>
              <a:t>4/30/2025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C3E56DB-C4F5-4CB4-B658-D50785276580}" type="slidenum">
              <a:rPr lang="en-US" smtClean="0"/>
              <a:t>‹#›</a:t>
            </a:fld>
            <a:endParaRPr lang="en-US"/>
          </a:p>
        </p:txBody>
      </p:sp>
    </p:spTree>
    <p:extLst>
      <p:ext uri="{BB962C8B-B14F-4D97-AF65-F5344CB8AC3E}">
        <p14:creationId xmlns:p14="http://schemas.microsoft.com/office/powerpoint/2010/main" val="300450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9966960" cy="2847677"/>
          </a:xfrm>
          <a:solidFill>
            <a:schemeClr val="bg1">
              <a:lumMod val="95000"/>
            </a:schemeClr>
          </a:solidFill>
        </p:spPr>
        <p:txBody>
          <a:bodyPr anchor="ctr">
            <a:noAutofit/>
          </a:bodyPr>
          <a:lstStyle>
            <a:lvl1pPr algn="l">
              <a:lnSpc>
                <a:spcPct val="85000"/>
              </a:lnSpc>
              <a:defRPr sz="5400" b="1" u="none"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rgbClr val="005B99"/>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0058399" y="6272784"/>
            <a:ext cx="1587731" cy="365125"/>
          </a:xfrm>
        </p:spPr>
        <p:txBody>
          <a:bodyPr/>
          <a:lstStyle>
            <a:lvl1pPr>
              <a:defRPr sz="1600"/>
            </a:lvl1pPr>
          </a:lstStyle>
          <a:p>
            <a:fld id="{12078E32-9A8F-42AF-B046-430CA36478C1}" type="datetimeFigureOut">
              <a:rPr lang="en-US" b="1" smtClean="0"/>
              <a:pPr/>
              <a:t>4/30/2025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5B46D2C5-5E6D-A340-9BB3-971946348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 y="362316"/>
            <a:ext cx="2303655" cy="909199"/>
          </a:xfrm>
          <a:prstGeom prst="rect">
            <a:avLst/>
          </a:prstGeom>
        </p:spPr>
      </p:pic>
    </p:spTree>
    <p:extLst>
      <p:ext uri="{BB962C8B-B14F-4D97-AF65-F5344CB8AC3E}">
        <p14:creationId xmlns:p14="http://schemas.microsoft.com/office/powerpoint/2010/main" val="246083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05B99"/>
                </a:solidFill>
                <a:latin typeface="+mn-lt"/>
              </a:defRPr>
            </a:lvl1pPr>
            <a:lvl2pPr>
              <a:defRPr>
                <a:solidFill>
                  <a:srgbClr val="005B99"/>
                </a:solidFill>
                <a:latin typeface="+mn-lt"/>
              </a:defRPr>
            </a:lvl2pPr>
            <a:lvl3pPr>
              <a:defRPr>
                <a:solidFill>
                  <a:srgbClr val="005B99"/>
                </a:solidFill>
                <a:latin typeface="+mn-lt"/>
              </a:defRPr>
            </a:lvl3pPr>
            <a:lvl4pPr>
              <a:defRPr>
                <a:solidFill>
                  <a:srgbClr val="005B99"/>
                </a:solidFill>
                <a:latin typeface="+mn-lt"/>
              </a:defRPr>
            </a:lvl4pPr>
            <a:lvl5pPr>
              <a:defRPr>
                <a:solidFill>
                  <a:srgbClr val="005B9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78E32-9A8F-42AF-B046-430CA36478C1}"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369636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78E32-9A8F-42AF-B046-430CA36478C1}"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423998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1069848" y="2331720"/>
            <a:ext cx="4754880" cy="370332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64224" y="2331720"/>
            <a:ext cx="4754880" cy="3703320"/>
          </a:xfrm>
        </p:spPr>
        <p:txBody>
          <a:bodyPr/>
          <a:lstStyle>
            <a:lvl1pPr>
              <a:defRPr sz="2000">
                <a:latin typeface="+mn-lt"/>
              </a:defRPr>
            </a:lvl1pPr>
            <a:lvl2pPr>
              <a:defRPr sz="18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78E32-9A8F-42AF-B046-430CA36478C1}"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178955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78E32-9A8F-42AF-B046-430CA36478C1}"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378125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78E32-9A8F-42AF-B046-430CA36478C1}"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133052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1560" y="1432223"/>
            <a:ext cx="9966960" cy="2847677"/>
          </a:xfrm>
          <a:solidFill>
            <a:schemeClr val="bg1">
              <a:lumMod val="95000"/>
            </a:schemeClr>
          </a:solidFill>
        </p:spPr>
        <p:txBody>
          <a:bodyPr anchor="ctr">
            <a:noAutofit/>
          </a:bodyPr>
          <a:lstStyle>
            <a:lvl1pPr algn="ctr">
              <a:lnSpc>
                <a:spcPct val="85000"/>
              </a:lnSpc>
              <a:defRPr sz="5400" b="1" u="none" cap="none" baseline="0">
                <a:solidFill>
                  <a:schemeClr val="tx1"/>
                </a:solidFill>
              </a:defRPr>
            </a:lvl1pPr>
          </a:lstStyle>
          <a:p>
            <a:r>
              <a:rPr lang="en-US"/>
              <a:t>Thank You!</a:t>
            </a:r>
          </a:p>
        </p:txBody>
      </p:sp>
      <p:sp>
        <p:nvSpPr>
          <p:cNvPr id="4" name="Date Placeholder 3"/>
          <p:cNvSpPr>
            <a:spLocks noGrp="1"/>
          </p:cNvSpPr>
          <p:nvPr>
            <p:ph type="dt" sz="half" idx="10"/>
          </p:nvPr>
        </p:nvSpPr>
        <p:spPr>
          <a:xfrm>
            <a:off x="10058399" y="6272784"/>
            <a:ext cx="1587731" cy="365125"/>
          </a:xfrm>
        </p:spPr>
        <p:txBody>
          <a:bodyPr/>
          <a:lstStyle>
            <a:lvl1pPr>
              <a:defRPr sz="1600"/>
            </a:lvl1pPr>
          </a:lstStyle>
          <a:p>
            <a:fld id="{12078E32-9A8F-42AF-B046-430CA36478C1}" type="datetimeFigureOut">
              <a:rPr lang="en-US" b="1" smtClean="0"/>
              <a:pPr/>
              <a:t>4/30/2025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5B46D2C5-5E6D-A340-9BB3-971946348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 y="362316"/>
            <a:ext cx="2303655" cy="909199"/>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 y="4678692"/>
            <a:ext cx="529374" cy="529374"/>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17099" y="4681392"/>
            <a:ext cx="532064" cy="526674"/>
          </a:xfrm>
          <a:prstGeom prst="rect">
            <a:avLst/>
          </a:prstGeom>
        </p:spPr>
      </p:pic>
      <p:sp>
        <p:nvSpPr>
          <p:cNvPr id="21" name="Subtitle 2"/>
          <p:cNvSpPr txBox="1">
            <a:spLocks/>
          </p:cNvSpPr>
          <p:nvPr userDrawn="1"/>
        </p:nvSpPr>
        <p:spPr>
          <a:xfrm>
            <a:off x="1758358" y="5623022"/>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a:t>
            </a:r>
            <a:r>
              <a:rPr lang="en-US" err="1">
                <a:solidFill>
                  <a:srgbClr val="005B99"/>
                </a:solidFill>
              </a:rPr>
              <a:t>ChicagoPublicHealth</a:t>
            </a:r>
            <a:endParaRPr lang="en-US">
              <a:solidFill>
                <a:srgbClr val="005B99"/>
              </a:solidFill>
            </a:endParaRPr>
          </a:p>
        </p:txBody>
      </p:sp>
      <p:sp>
        <p:nvSpPr>
          <p:cNvPr id="22" name="Subtitle 2"/>
          <p:cNvSpPr txBox="1">
            <a:spLocks/>
          </p:cNvSpPr>
          <p:nvPr userDrawn="1"/>
        </p:nvSpPr>
        <p:spPr>
          <a:xfrm>
            <a:off x="6526587" y="4792114"/>
            <a:ext cx="4650931"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HealthyChicago@cityofchicago.org</a:t>
            </a:r>
          </a:p>
        </p:txBody>
      </p:sp>
      <p:sp>
        <p:nvSpPr>
          <p:cNvPr id="23" name="Subtitle 2"/>
          <p:cNvSpPr txBox="1">
            <a:spLocks/>
          </p:cNvSpPr>
          <p:nvPr userDrawn="1"/>
        </p:nvSpPr>
        <p:spPr>
          <a:xfrm>
            <a:off x="6526587" y="5619944"/>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a:t>
            </a:r>
            <a:r>
              <a:rPr lang="en-US" err="1">
                <a:solidFill>
                  <a:srgbClr val="005B99"/>
                </a:solidFill>
              </a:rPr>
              <a:t>ChiPublicHealth</a:t>
            </a:r>
            <a:endParaRPr lang="en-US">
              <a:solidFill>
                <a:srgbClr val="005B99"/>
              </a:solidFill>
            </a:endParaRPr>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1560" y="5521908"/>
            <a:ext cx="532064" cy="532064"/>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17099" y="5527298"/>
            <a:ext cx="532064" cy="532064"/>
          </a:xfrm>
          <a:prstGeom prst="rect">
            <a:avLst/>
          </a:prstGeom>
        </p:spPr>
      </p:pic>
      <p:sp>
        <p:nvSpPr>
          <p:cNvPr id="14" name="Subtitle 2"/>
          <p:cNvSpPr txBox="1">
            <a:spLocks/>
          </p:cNvSpPr>
          <p:nvPr userDrawn="1"/>
        </p:nvSpPr>
        <p:spPr>
          <a:xfrm>
            <a:off x="1758358" y="4773313"/>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Chicago.gov/Health</a:t>
            </a:r>
          </a:p>
        </p:txBody>
      </p:sp>
    </p:spTree>
    <p:extLst>
      <p:ext uri="{BB962C8B-B14F-4D97-AF65-F5344CB8AC3E}">
        <p14:creationId xmlns:p14="http://schemas.microsoft.com/office/powerpoint/2010/main" val="350703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Blue-Squar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8100" y="6299200"/>
            <a:ext cx="342900" cy="342900"/>
          </a:xfrm>
          <a:prstGeom prst="rect">
            <a:avLst/>
          </a:prstGeom>
        </p:spPr>
      </p:pic>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0" y="6272784"/>
            <a:ext cx="1179576"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12078E32-9A8F-42AF-B046-430CA36478C1}" type="datetimeFigureOut">
              <a:rPr lang="en-US" smtClean="0"/>
              <a:t>4/30/2025</a:t>
            </a:fld>
            <a:endParaRPr lang="en-US"/>
          </a:p>
        </p:txBody>
      </p:sp>
      <p:sp>
        <p:nvSpPr>
          <p:cNvPr id="5" name="Footer Placeholder 4"/>
          <p:cNvSpPr>
            <a:spLocks noGrp="1"/>
          </p:cNvSpPr>
          <p:nvPr>
            <p:ph type="ftr" sz="quarter" idx="3"/>
          </p:nvPr>
        </p:nvSpPr>
        <p:spPr>
          <a:xfrm>
            <a:off x="3515454"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chemeClr val="tx1"/>
                </a:solidFill>
                <a:latin typeface="+mj-lt"/>
              </a:defRPr>
            </a:lvl1pPr>
          </a:lstStyle>
          <a:p>
            <a:fld id="{3FCCF984-64AA-42B4-8D2F-66BCDE3A50F4}" type="slidenum">
              <a:rPr lang="en-US" smtClean="0"/>
              <a:pPr/>
              <a:t>‹#›</a:t>
            </a:fld>
            <a:endParaRPr lang="en-US"/>
          </a:p>
        </p:txBody>
      </p:sp>
      <p:pic>
        <p:nvPicPr>
          <p:cNvPr id="12" name="Picture 11" descr="Star-and-Blu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3284634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4" r:id="rId7"/>
  </p:sldLayoutIdLst>
  <p:txStyles>
    <p:titleStyle>
      <a:lvl1pPr algn="l"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B99"/>
          </a:solidFill>
          <a:latin typeface="+mn-lt"/>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B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lpartner.illinois.gov/"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customXml" Target="../ink/ink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cdc.gov/measles/vaccines/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measles/travel/index.html" TargetMode="External"/><Relationship Id="rId2" Type="http://schemas.openxmlformats.org/officeDocument/2006/relationships/hyperlink" Target="https://www.cdc.gov/measles/vaccines/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dc.gov/measles/data-research/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Measles Reminder Recall Provider Training</a:t>
            </a: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Roboto"/>
                <a:cs typeface="Roboto"/>
              </a:rPr>
              <a:t>April 30, 2025</a:t>
            </a:r>
            <a:endParaRPr lang="en-US"/>
          </a:p>
        </p:txBody>
      </p:sp>
    </p:spTree>
    <p:extLst>
      <p:ext uri="{BB962C8B-B14F-4D97-AF65-F5344CB8AC3E}">
        <p14:creationId xmlns:p14="http://schemas.microsoft.com/office/powerpoint/2010/main" val="216199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ABF0-2367-6EE7-C676-CE1FF9B168F5}"/>
              </a:ext>
            </a:extLst>
          </p:cNvPr>
          <p:cNvSpPr>
            <a:spLocks noGrp="1"/>
          </p:cNvSpPr>
          <p:nvPr>
            <p:ph type="title"/>
          </p:nvPr>
        </p:nvSpPr>
        <p:spPr/>
        <p:txBody>
          <a:bodyPr/>
          <a:lstStyle/>
          <a:p>
            <a:r>
              <a:rPr lang="en-US"/>
              <a:t>Accessing I-CARE</a:t>
            </a:r>
          </a:p>
        </p:txBody>
      </p:sp>
      <p:sp>
        <p:nvSpPr>
          <p:cNvPr id="4" name="Rectangle: Rounded Corners 3">
            <a:extLst>
              <a:ext uri="{FF2B5EF4-FFF2-40B4-BE49-F238E27FC236}">
                <a16:creationId xmlns:a16="http://schemas.microsoft.com/office/drawing/2014/main" id="{E9DE34F3-D208-BD23-D5E9-1DE1DD09CFDF}"/>
              </a:ext>
            </a:extLst>
          </p:cNvPr>
          <p:cNvSpPr/>
          <p:nvPr/>
        </p:nvSpPr>
        <p:spPr>
          <a:xfrm>
            <a:off x="2939292" y="1826808"/>
            <a:ext cx="6181726" cy="1394444"/>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endParaRPr lang="en-US">
              <a:latin typeface="Aptos"/>
            </a:endParaRPr>
          </a:p>
          <a:p>
            <a:endParaRPr lang="en-US">
              <a:latin typeface="Aptos"/>
            </a:endParaRPr>
          </a:p>
          <a:p>
            <a:r>
              <a:rPr lang="en-US">
                <a:latin typeface="Aptos"/>
              </a:rPr>
              <a:t>1</a:t>
            </a:r>
            <a:r>
              <a:rPr lang="en-US">
                <a:solidFill>
                  <a:schemeClr val="tx1"/>
                </a:solidFill>
                <a:latin typeface="Aptos"/>
              </a:rPr>
              <a:t>. Navigate to the </a:t>
            </a:r>
            <a:r>
              <a:rPr lang="en-US">
                <a:solidFill>
                  <a:schemeClr val="tx1"/>
                </a:solidFill>
                <a:ea typeface="+mn-lt"/>
                <a:cs typeface="+mn-lt"/>
                <a:hlinkClick r:id="rId2">
                  <a:extLst>
                    <a:ext uri="{A12FA001-AC4F-418D-AE19-62706E023703}">
                      <ahyp:hlinkClr xmlns:ahyp="http://schemas.microsoft.com/office/drawing/2018/hyperlinkcolor" val="tx"/>
                    </a:ext>
                  </a:extLst>
                </a:hlinkClick>
              </a:rPr>
              <a:t>https://ilpartner.illinois.gov/</a:t>
            </a:r>
            <a:r>
              <a:rPr lang="en-US">
                <a:solidFill>
                  <a:schemeClr val="tx1"/>
                </a:solidFill>
                <a:ea typeface="+mn-lt"/>
                <a:cs typeface="+mn-lt"/>
              </a:rPr>
              <a:t> </a:t>
            </a:r>
            <a:endParaRPr lang="en-US">
              <a:solidFill>
                <a:schemeClr val="tx1"/>
              </a:solidFill>
              <a:latin typeface="Aptos"/>
            </a:endParaRPr>
          </a:p>
        </p:txBody>
      </p:sp>
      <p:sp>
        <p:nvSpPr>
          <p:cNvPr id="5" name="Rectangle: Rounded Corners 4">
            <a:extLst>
              <a:ext uri="{FF2B5EF4-FFF2-40B4-BE49-F238E27FC236}">
                <a16:creationId xmlns:a16="http://schemas.microsoft.com/office/drawing/2014/main" id="{5A38EC2C-DEFE-66BB-32E3-A446320057D5}"/>
              </a:ext>
            </a:extLst>
          </p:cNvPr>
          <p:cNvSpPr/>
          <p:nvPr/>
        </p:nvSpPr>
        <p:spPr>
          <a:xfrm>
            <a:off x="2939292" y="3396673"/>
            <a:ext cx="6181726" cy="1394444"/>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r>
              <a:rPr lang="en-US">
                <a:latin typeface="Aptos" panose="020B0004020202020204" pitchFamily="34" charset="0"/>
              </a:rPr>
              <a:t>2. Log in using your username and password</a:t>
            </a:r>
            <a:endParaRPr lang="en-US">
              <a:solidFill>
                <a:schemeClr val="bg1"/>
              </a:solidFill>
              <a:latin typeface="Aptos" panose="020B0004020202020204" pitchFamily="34" charset="0"/>
            </a:endParaRPr>
          </a:p>
        </p:txBody>
      </p:sp>
      <p:sp>
        <p:nvSpPr>
          <p:cNvPr id="6" name="Rectangle: Rounded Corners 5">
            <a:extLst>
              <a:ext uri="{FF2B5EF4-FFF2-40B4-BE49-F238E27FC236}">
                <a16:creationId xmlns:a16="http://schemas.microsoft.com/office/drawing/2014/main" id="{909BDC30-F5FC-E305-ECB1-E516F068B533}"/>
              </a:ext>
            </a:extLst>
          </p:cNvPr>
          <p:cNvSpPr/>
          <p:nvPr/>
        </p:nvSpPr>
        <p:spPr>
          <a:xfrm>
            <a:off x="2939292" y="4966538"/>
            <a:ext cx="6181726" cy="1394444"/>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r>
              <a:rPr lang="en-US">
                <a:latin typeface="Aptos"/>
              </a:rPr>
              <a:t>3. Select the “DPH I-CARE” </a:t>
            </a:r>
          </a:p>
          <a:p>
            <a:r>
              <a:rPr lang="en-US">
                <a:latin typeface="Aptos"/>
              </a:rPr>
              <a:t>Icon under the My apps</a:t>
            </a:r>
            <a:r>
              <a:rPr lang="en-US">
                <a:solidFill>
                  <a:schemeClr val="tx1"/>
                </a:solidFill>
                <a:latin typeface="Aptos"/>
              </a:rPr>
              <a:t> section&gt; </a:t>
            </a:r>
            <a:r>
              <a:rPr lang="en-US">
                <a:solidFill>
                  <a:schemeClr val="tx1"/>
                </a:solidFill>
                <a:latin typeface="Aptos"/>
                <a:hlinkClick r:id="rId2"/>
              </a:rPr>
              <a:t>I-CARE</a:t>
            </a:r>
          </a:p>
        </p:txBody>
      </p:sp>
      <p:pic>
        <p:nvPicPr>
          <p:cNvPr id="7" name="Picture 6" descr="Logo, company name&#10;&#10;Description automatically generated">
            <a:extLst>
              <a:ext uri="{FF2B5EF4-FFF2-40B4-BE49-F238E27FC236}">
                <a16:creationId xmlns:a16="http://schemas.microsoft.com/office/drawing/2014/main" id="{889152FC-3B16-8265-A47E-73B158B2B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328" y="1925920"/>
            <a:ext cx="2096965" cy="611360"/>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spPr>
      </p:pic>
      <p:pic>
        <p:nvPicPr>
          <p:cNvPr id="9" name="Picture 8">
            <a:extLst>
              <a:ext uri="{FF2B5EF4-FFF2-40B4-BE49-F238E27FC236}">
                <a16:creationId xmlns:a16="http://schemas.microsoft.com/office/drawing/2014/main" id="{71C61423-1619-7649-F21D-878302180972}"/>
              </a:ext>
            </a:extLst>
          </p:cNvPr>
          <p:cNvPicPr>
            <a:picLocks noChangeAspect="1"/>
          </p:cNvPicPr>
          <p:nvPr/>
        </p:nvPicPr>
        <p:blipFill>
          <a:blip r:embed="rId4"/>
          <a:stretch>
            <a:fillRect/>
          </a:stretch>
        </p:blipFill>
        <p:spPr>
          <a:xfrm>
            <a:off x="7864845" y="5075127"/>
            <a:ext cx="1096943" cy="1175361"/>
          </a:xfrm>
          <a:prstGeom prst="rect">
            <a:avLst/>
          </a:prstGeom>
        </p:spPr>
      </p:pic>
    </p:spTree>
    <p:extLst>
      <p:ext uri="{BB962C8B-B14F-4D97-AF65-F5344CB8AC3E}">
        <p14:creationId xmlns:p14="http://schemas.microsoft.com/office/powerpoint/2010/main" val="2118749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3AA2-AAD1-761A-345C-D293BC595458}"/>
              </a:ext>
            </a:extLst>
          </p:cNvPr>
          <p:cNvSpPr>
            <a:spLocks noGrp="1"/>
          </p:cNvSpPr>
          <p:nvPr>
            <p:ph type="title"/>
          </p:nvPr>
        </p:nvSpPr>
        <p:spPr/>
        <p:txBody>
          <a:bodyPr/>
          <a:lstStyle/>
          <a:p>
            <a:r>
              <a:rPr lang="en-US"/>
              <a:t>Navigate to Reports</a:t>
            </a:r>
          </a:p>
        </p:txBody>
      </p:sp>
      <p:sp>
        <p:nvSpPr>
          <p:cNvPr id="3" name="Content Placeholder 2">
            <a:extLst>
              <a:ext uri="{FF2B5EF4-FFF2-40B4-BE49-F238E27FC236}">
                <a16:creationId xmlns:a16="http://schemas.microsoft.com/office/drawing/2014/main" id="{1BA4D536-0A55-5E66-84DA-1566C44B66B9}"/>
              </a:ext>
            </a:extLst>
          </p:cNvPr>
          <p:cNvSpPr>
            <a:spLocks noGrp="1"/>
          </p:cNvSpPr>
          <p:nvPr>
            <p:ph idx="1"/>
          </p:nvPr>
        </p:nvSpPr>
        <p:spPr/>
        <p:txBody>
          <a:bodyPr/>
          <a:lstStyle/>
          <a:p>
            <a:endParaRPr lang="en-US"/>
          </a:p>
        </p:txBody>
      </p:sp>
      <p:pic>
        <p:nvPicPr>
          <p:cNvPr id="17" name="Picture 16">
            <a:extLst>
              <a:ext uri="{FF2B5EF4-FFF2-40B4-BE49-F238E27FC236}">
                <a16:creationId xmlns:a16="http://schemas.microsoft.com/office/drawing/2014/main" id="{753057D0-8A0E-25B4-A301-B7FFD377B582}"/>
              </a:ext>
            </a:extLst>
          </p:cNvPr>
          <p:cNvPicPr>
            <a:picLocks noChangeAspect="1"/>
          </p:cNvPicPr>
          <p:nvPr/>
        </p:nvPicPr>
        <p:blipFill rotWithShape="1">
          <a:blip r:embed="rId2"/>
          <a:srcRect b="1773"/>
          <a:stretch/>
        </p:blipFill>
        <p:spPr>
          <a:xfrm>
            <a:off x="820093" y="1885343"/>
            <a:ext cx="7243374" cy="4488025"/>
          </a:xfrm>
          <a:prstGeom prst="rect">
            <a:avLst/>
          </a:prstGeom>
        </p:spPr>
      </p:pic>
      <p:sp>
        <p:nvSpPr>
          <p:cNvPr id="18" name="Rectangle: Rounded Corners 17">
            <a:extLst>
              <a:ext uri="{FF2B5EF4-FFF2-40B4-BE49-F238E27FC236}">
                <a16:creationId xmlns:a16="http://schemas.microsoft.com/office/drawing/2014/main" id="{CEDE711E-0152-0857-ECFE-BF8E7E42D795}"/>
              </a:ext>
            </a:extLst>
          </p:cNvPr>
          <p:cNvSpPr/>
          <p:nvPr/>
        </p:nvSpPr>
        <p:spPr>
          <a:xfrm>
            <a:off x="8532486" y="3432133"/>
            <a:ext cx="3274403" cy="1394444"/>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r>
              <a:rPr lang="en-US">
                <a:latin typeface="Aptos" panose="020B0004020202020204" pitchFamily="34" charset="0"/>
              </a:rPr>
              <a:t>On the I-CARE landing page, navigate to the “Reports” tab on the menu in the upper left-hand corner</a:t>
            </a:r>
            <a:endParaRPr lang="en-US">
              <a:solidFill>
                <a:schemeClr val="bg1"/>
              </a:solidFill>
              <a:latin typeface="Aptos" panose="020B0004020202020204" pitchFamily="34" charset="0"/>
            </a:endParaRPr>
          </a:p>
        </p:txBody>
      </p:sp>
      <p:cxnSp>
        <p:nvCxnSpPr>
          <p:cNvPr id="19" name="Straight Arrow Connector 18">
            <a:extLst>
              <a:ext uri="{FF2B5EF4-FFF2-40B4-BE49-F238E27FC236}">
                <a16:creationId xmlns:a16="http://schemas.microsoft.com/office/drawing/2014/main" id="{3A36A7C5-215D-B1FB-356A-F2FECBE95845}"/>
              </a:ext>
            </a:extLst>
          </p:cNvPr>
          <p:cNvCxnSpPr>
            <a:cxnSpLocks/>
          </p:cNvCxnSpPr>
          <p:nvPr/>
        </p:nvCxnSpPr>
        <p:spPr>
          <a:xfrm flipH="1" flipV="1">
            <a:off x="3490024" y="2508231"/>
            <a:ext cx="5117123" cy="10139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18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7014-98D2-D50C-D067-E60BA7273CC1}"/>
              </a:ext>
            </a:extLst>
          </p:cNvPr>
          <p:cNvSpPr>
            <a:spLocks noGrp="1"/>
          </p:cNvSpPr>
          <p:nvPr>
            <p:ph type="title"/>
          </p:nvPr>
        </p:nvSpPr>
        <p:spPr/>
        <p:txBody>
          <a:bodyPr/>
          <a:lstStyle/>
          <a:p>
            <a:r>
              <a:rPr lang="en-US"/>
              <a:t>Find Reminder Recall Reports – Customize Letters</a:t>
            </a:r>
          </a:p>
        </p:txBody>
      </p:sp>
      <p:sp>
        <p:nvSpPr>
          <p:cNvPr id="3" name="Content Placeholder 2">
            <a:extLst>
              <a:ext uri="{FF2B5EF4-FFF2-40B4-BE49-F238E27FC236}">
                <a16:creationId xmlns:a16="http://schemas.microsoft.com/office/drawing/2014/main" id="{9C741116-AE80-B0D0-21A4-99AF2D66B7E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D374124-F475-D440-BF67-EB3C85BBFA09}"/>
              </a:ext>
            </a:extLst>
          </p:cNvPr>
          <p:cNvSpPr/>
          <p:nvPr/>
        </p:nvSpPr>
        <p:spPr>
          <a:xfrm>
            <a:off x="993900" y="2121408"/>
            <a:ext cx="3274403" cy="1540745"/>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r>
              <a:rPr lang="en-US">
                <a:latin typeface="Aptos" panose="020B0004020202020204" pitchFamily="34" charset="0"/>
              </a:rPr>
              <a:t>Once on the “Reports” page, navigate to the </a:t>
            </a:r>
            <a:r>
              <a:rPr lang="en-US" b="1">
                <a:latin typeface="Aptos" panose="020B0004020202020204" pitchFamily="34" charset="0"/>
              </a:rPr>
              <a:t>Reminder/Recall </a:t>
            </a:r>
            <a:r>
              <a:rPr lang="en-US">
                <a:latin typeface="Aptos" panose="020B0004020202020204" pitchFamily="34" charset="0"/>
              </a:rPr>
              <a:t>section to find the two reports we want to run</a:t>
            </a:r>
            <a:endParaRPr lang="en-US">
              <a:solidFill>
                <a:schemeClr val="bg1"/>
              </a:solidFill>
              <a:latin typeface="Aptos" panose="020B0004020202020204" pitchFamily="34" charset="0"/>
            </a:endParaRPr>
          </a:p>
        </p:txBody>
      </p:sp>
      <p:pic>
        <p:nvPicPr>
          <p:cNvPr id="5" name="Picture 4">
            <a:extLst>
              <a:ext uri="{FF2B5EF4-FFF2-40B4-BE49-F238E27FC236}">
                <a16:creationId xmlns:a16="http://schemas.microsoft.com/office/drawing/2014/main" id="{2C07830E-5732-85A5-2624-525EA423F1E9}"/>
              </a:ext>
            </a:extLst>
          </p:cNvPr>
          <p:cNvPicPr>
            <a:picLocks noChangeAspect="1"/>
          </p:cNvPicPr>
          <p:nvPr/>
        </p:nvPicPr>
        <p:blipFill>
          <a:blip r:embed="rId2"/>
          <a:stretch>
            <a:fillRect/>
          </a:stretch>
        </p:blipFill>
        <p:spPr>
          <a:xfrm>
            <a:off x="5596549" y="1584356"/>
            <a:ext cx="5215874" cy="5062627"/>
          </a:xfrm>
          <a:prstGeom prst="rect">
            <a:avLst/>
          </a:prstGeom>
        </p:spPr>
      </p:pic>
      <p:sp>
        <p:nvSpPr>
          <p:cNvPr id="6" name="Rectangle: Rounded Corners 5">
            <a:extLst>
              <a:ext uri="{FF2B5EF4-FFF2-40B4-BE49-F238E27FC236}">
                <a16:creationId xmlns:a16="http://schemas.microsoft.com/office/drawing/2014/main" id="{BF3109FE-33F8-62B3-0771-3086DABB786E}"/>
              </a:ext>
            </a:extLst>
          </p:cNvPr>
          <p:cNvSpPr/>
          <p:nvPr/>
        </p:nvSpPr>
        <p:spPr>
          <a:xfrm>
            <a:off x="2207239" y="3873261"/>
            <a:ext cx="2061064" cy="684962"/>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latin typeface="Aptos" panose="020B0004020202020204" pitchFamily="34" charset="0"/>
              </a:rPr>
              <a:t>Customize Letters</a:t>
            </a:r>
            <a:endParaRPr lang="en-US" b="1">
              <a:solidFill>
                <a:schemeClr val="bg1"/>
              </a:solidFill>
              <a:latin typeface="Aptos" panose="020B0004020202020204" pitchFamily="34" charset="0"/>
            </a:endParaRPr>
          </a:p>
        </p:txBody>
      </p:sp>
      <p:sp>
        <p:nvSpPr>
          <p:cNvPr id="7" name="Rectangle: Rounded Corners 6">
            <a:extLst>
              <a:ext uri="{FF2B5EF4-FFF2-40B4-BE49-F238E27FC236}">
                <a16:creationId xmlns:a16="http://schemas.microsoft.com/office/drawing/2014/main" id="{17FDE46C-9B0F-314C-B5C5-7D2EA54C955B}"/>
              </a:ext>
            </a:extLst>
          </p:cNvPr>
          <p:cNvSpPr/>
          <p:nvPr/>
        </p:nvSpPr>
        <p:spPr>
          <a:xfrm>
            <a:off x="2207239" y="4769331"/>
            <a:ext cx="2061064" cy="684962"/>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b="1">
                <a:latin typeface="Aptos"/>
              </a:rPr>
              <a:t>Reminder Recall</a:t>
            </a:r>
            <a:endParaRPr lang="en-US" b="1">
              <a:solidFill>
                <a:schemeClr val="bg1"/>
              </a:solidFill>
              <a:latin typeface="Aptos"/>
            </a:endParaRPr>
          </a:p>
        </p:txBody>
      </p:sp>
      <p:cxnSp>
        <p:nvCxnSpPr>
          <p:cNvPr id="8" name="Straight Arrow Connector 7">
            <a:extLst>
              <a:ext uri="{FF2B5EF4-FFF2-40B4-BE49-F238E27FC236}">
                <a16:creationId xmlns:a16="http://schemas.microsoft.com/office/drawing/2014/main" id="{84406CAD-4347-A593-92E3-93F854B1F86F}"/>
              </a:ext>
            </a:extLst>
          </p:cNvPr>
          <p:cNvCxnSpPr>
            <a:stCxn id="6" idx="3"/>
          </p:cNvCxnSpPr>
          <p:nvPr/>
        </p:nvCxnSpPr>
        <p:spPr>
          <a:xfrm>
            <a:off x="4268303" y="4215742"/>
            <a:ext cx="1664677" cy="20489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8320D3B-E567-00DF-610B-3F0BDAAC5789}"/>
              </a:ext>
            </a:extLst>
          </p:cNvPr>
          <p:cNvCxnSpPr>
            <a:stCxn id="7" idx="3"/>
          </p:cNvCxnSpPr>
          <p:nvPr/>
        </p:nvCxnSpPr>
        <p:spPr>
          <a:xfrm>
            <a:off x="4268303" y="5111812"/>
            <a:ext cx="1664677" cy="13990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3724BB8-F7DB-3620-E91F-A978A76C852B}"/>
                  </a:ext>
                </a:extLst>
              </p14:cNvPr>
              <p14:cNvContentPartPr/>
              <p14:nvPr/>
            </p14:nvContentPartPr>
            <p14:xfrm>
              <a:off x="5951837" y="6312243"/>
              <a:ext cx="719390" cy="41637"/>
            </p14:xfrm>
          </p:contentPart>
        </mc:Choice>
        <mc:Fallback xmlns="">
          <p:pic>
            <p:nvPicPr>
              <p:cNvPr id="10" name="Ink 9">
                <a:extLst>
                  <a:ext uri="{FF2B5EF4-FFF2-40B4-BE49-F238E27FC236}">
                    <a16:creationId xmlns:a16="http://schemas.microsoft.com/office/drawing/2014/main" id="{E3724BB8-F7DB-3620-E91F-A978A76C852B}"/>
                  </a:ext>
                </a:extLst>
              </p:cNvPr>
              <p:cNvPicPr/>
              <p:nvPr/>
            </p:nvPicPr>
            <p:blipFill>
              <a:blip r:embed="rId4"/>
              <a:stretch>
                <a:fillRect/>
              </a:stretch>
            </p:blipFill>
            <p:spPr>
              <a:xfrm>
                <a:off x="5897883" y="6204561"/>
                <a:ext cx="826939" cy="256642"/>
              </a:xfrm>
              <a:prstGeom prst="rect">
                <a:avLst/>
              </a:prstGeom>
            </p:spPr>
          </p:pic>
        </mc:Fallback>
      </mc:AlternateContent>
    </p:spTree>
    <p:extLst>
      <p:ext uri="{BB962C8B-B14F-4D97-AF65-F5344CB8AC3E}">
        <p14:creationId xmlns:p14="http://schemas.microsoft.com/office/powerpoint/2010/main" val="339350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9C8D-195B-7D80-3D9E-FD7FB3D14239}"/>
              </a:ext>
            </a:extLst>
          </p:cNvPr>
          <p:cNvSpPr>
            <a:spLocks noGrp="1"/>
          </p:cNvSpPr>
          <p:nvPr>
            <p:ph type="title"/>
          </p:nvPr>
        </p:nvSpPr>
        <p:spPr/>
        <p:txBody>
          <a:bodyPr/>
          <a:lstStyle/>
          <a:p>
            <a:r>
              <a:rPr lang="en-US"/>
              <a:t>Customized Letter Report</a:t>
            </a:r>
          </a:p>
        </p:txBody>
      </p:sp>
      <p:sp>
        <p:nvSpPr>
          <p:cNvPr id="3" name="Content Placeholder 2">
            <a:extLst>
              <a:ext uri="{FF2B5EF4-FFF2-40B4-BE49-F238E27FC236}">
                <a16:creationId xmlns:a16="http://schemas.microsoft.com/office/drawing/2014/main" id="{B5AF20AA-A298-C2D7-A452-6EA2D9EC8253}"/>
              </a:ext>
            </a:extLst>
          </p:cNvPr>
          <p:cNvSpPr>
            <a:spLocks noGrp="1"/>
          </p:cNvSpPr>
          <p:nvPr>
            <p:ph sz="half" idx="2"/>
          </p:nvPr>
        </p:nvSpPr>
        <p:spPr/>
        <p:txBody>
          <a:bodyPr/>
          <a:lstStyle/>
          <a:p>
            <a:r>
              <a:rPr lang="en-US"/>
              <a:t>This report lets providers design their own letters to send to patients</a:t>
            </a:r>
          </a:p>
          <a:p>
            <a:r>
              <a:rPr lang="en-US"/>
              <a:t>Letters can be used to provide a reminder for patients who are due or overdue for a vaccine</a:t>
            </a:r>
          </a:p>
          <a:p>
            <a:r>
              <a:rPr lang="en-US"/>
              <a:t>New letters can be added here OR existing letters can be edited or added in a new language </a:t>
            </a:r>
          </a:p>
        </p:txBody>
      </p:sp>
      <p:sp>
        <p:nvSpPr>
          <p:cNvPr id="4" name="Content Placeholder 3">
            <a:extLst>
              <a:ext uri="{FF2B5EF4-FFF2-40B4-BE49-F238E27FC236}">
                <a16:creationId xmlns:a16="http://schemas.microsoft.com/office/drawing/2014/main" id="{9EFC1528-22FC-F584-617F-48B615C1D2B3}"/>
              </a:ext>
            </a:extLst>
          </p:cNvPr>
          <p:cNvSpPr>
            <a:spLocks noGrp="1"/>
          </p:cNvSpPr>
          <p:nvPr>
            <p:ph sz="quarter" idx="4"/>
          </p:nvPr>
        </p:nvSpPr>
        <p:spPr/>
        <p:txBody>
          <a:bodyPr/>
          <a:lstStyle/>
          <a:p>
            <a:endParaRPr lang="en-US"/>
          </a:p>
        </p:txBody>
      </p:sp>
      <p:pic>
        <p:nvPicPr>
          <p:cNvPr id="5" name="Picture 4">
            <a:extLst>
              <a:ext uri="{FF2B5EF4-FFF2-40B4-BE49-F238E27FC236}">
                <a16:creationId xmlns:a16="http://schemas.microsoft.com/office/drawing/2014/main" id="{051BC2CB-C39B-2C48-4211-740550B27469}"/>
              </a:ext>
            </a:extLst>
          </p:cNvPr>
          <p:cNvPicPr>
            <a:picLocks noChangeAspect="1"/>
          </p:cNvPicPr>
          <p:nvPr/>
        </p:nvPicPr>
        <p:blipFill>
          <a:blip r:embed="rId2"/>
          <a:stretch>
            <a:fillRect/>
          </a:stretch>
        </p:blipFill>
        <p:spPr>
          <a:xfrm>
            <a:off x="5654069" y="1828802"/>
            <a:ext cx="5787763" cy="4433426"/>
          </a:xfrm>
          <a:prstGeom prst="rect">
            <a:avLst/>
          </a:prstGeom>
        </p:spPr>
      </p:pic>
      <p:sp>
        <p:nvSpPr>
          <p:cNvPr id="6" name="Rectangle 5">
            <a:extLst>
              <a:ext uri="{FF2B5EF4-FFF2-40B4-BE49-F238E27FC236}">
                <a16:creationId xmlns:a16="http://schemas.microsoft.com/office/drawing/2014/main" id="{8BF868D0-E7B5-5F89-00DF-FA2B15C61B56}"/>
              </a:ext>
            </a:extLst>
          </p:cNvPr>
          <p:cNvSpPr/>
          <p:nvPr/>
        </p:nvSpPr>
        <p:spPr>
          <a:xfrm>
            <a:off x="7026706" y="3743945"/>
            <a:ext cx="815337" cy="3126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EC9A9F-DA77-F2CF-258C-A5BF931A04E3}"/>
              </a:ext>
            </a:extLst>
          </p:cNvPr>
          <p:cNvSpPr txBox="1"/>
          <p:nvPr/>
        </p:nvSpPr>
        <p:spPr>
          <a:xfrm>
            <a:off x="7879838" y="3743945"/>
            <a:ext cx="2349754" cy="253916"/>
          </a:xfrm>
          <a:prstGeom prst="rect">
            <a:avLst/>
          </a:prstGeom>
          <a:noFill/>
          <a:ln>
            <a:noFill/>
          </a:ln>
        </p:spPr>
        <p:txBody>
          <a:bodyPr wrap="square" rtlCol="0">
            <a:spAutoFit/>
          </a:bodyPr>
          <a:lstStyle/>
          <a:p>
            <a:r>
              <a:rPr lang="en-US" sz="1050" b="1">
                <a:solidFill>
                  <a:srgbClr val="FF0000"/>
                </a:solidFill>
                <a:latin typeface="Aptos" panose="020B0004020202020204" pitchFamily="34" charset="0"/>
              </a:rPr>
              <a:t>*ADD NEW LETTER HERE</a:t>
            </a:r>
          </a:p>
        </p:txBody>
      </p:sp>
      <p:sp>
        <p:nvSpPr>
          <p:cNvPr id="8" name="TextBox 7">
            <a:extLst>
              <a:ext uri="{FF2B5EF4-FFF2-40B4-BE49-F238E27FC236}">
                <a16:creationId xmlns:a16="http://schemas.microsoft.com/office/drawing/2014/main" id="{A2AC46BF-2A15-F20B-5D50-976A855885AB}"/>
              </a:ext>
            </a:extLst>
          </p:cNvPr>
          <p:cNvSpPr txBox="1"/>
          <p:nvPr/>
        </p:nvSpPr>
        <p:spPr>
          <a:xfrm>
            <a:off x="9552035" y="4784329"/>
            <a:ext cx="1105088" cy="577081"/>
          </a:xfrm>
          <a:prstGeom prst="rect">
            <a:avLst/>
          </a:prstGeom>
          <a:noFill/>
          <a:ln>
            <a:noFill/>
          </a:ln>
        </p:spPr>
        <p:txBody>
          <a:bodyPr wrap="square" rtlCol="0">
            <a:spAutoFit/>
          </a:bodyPr>
          <a:lstStyle/>
          <a:p>
            <a:r>
              <a:rPr lang="en-US" sz="1050" b="1">
                <a:solidFill>
                  <a:srgbClr val="FF0000"/>
                </a:solidFill>
                <a:latin typeface="Aptos" panose="020B0004020202020204" pitchFamily="34" charset="0"/>
              </a:rPr>
              <a:t>*EDIT EXISTING LETTER HERE</a:t>
            </a:r>
          </a:p>
        </p:txBody>
      </p:sp>
      <p:sp>
        <p:nvSpPr>
          <p:cNvPr id="9" name="Rectangle 8">
            <a:extLst>
              <a:ext uri="{FF2B5EF4-FFF2-40B4-BE49-F238E27FC236}">
                <a16:creationId xmlns:a16="http://schemas.microsoft.com/office/drawing/2014/main" id="{4A3A5B75-6422-AB3C-550D-C241F0FBCC0F}"/>
              </a:ext>
            </a:extLst>
          </p:cNvPr>
          <p:cNvSpPr/>
          <p:nvPr/>
        </p:nvSpPr>
        <p:spPr>
          <a:xfrm>
            <a:off x="9123187" y="4798368"/>
            <a:ext cx="441896" cy="3165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A6CF2F-127D-DD9B-C044-4217DFDA304B}"/>
              </a:ext>
            </a:extLst>
          </p:cNvPr>
          <p:cNvSpPr/>
          <p:nvPr/>
        </p:nvSpPr>
        <p:spPr>
          <a:xfrm>
            <a:off x="10755408" y="4843175"/>
            <a:ext cx="686424" cy="22697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E95B398-9A22-B88B-9A6B-8CC497175896}"/>
              </a:ext>
            </a:extLst>
          </p:cNvPr>
          <p:cNvSpPr txBox="1"/>
          <p:nvPr/>
        </p:nvSpPr>
        <p:spPr>
          <a:xfrm>
            <a:off x="11441832" y="4784329"/>
            <a:ext cx="843723" cy="507831"/>
          </a:xfrm>
          <a:prstGeom prst="rect">
            <a:avLst/>
          </a:prstGeom>
          <a:noFill/>
          <a:ln>
            <a:noFill/>
          </a:ln>
        </p:spPr>
        <p:txBody>
          <a:bodyPr wrap="square" rtlCol="0">
            <a:spAutoFit/>
          </a:bodyPr>
          <a:lstStyle/>
          <a:p>
            <a:r>
              <a:rPr lang="en-US" sz="900" b="1">
                <a:solidFill>
                  <a:srgbClr val="FF0000"/>
                </a:solidFill>
                <a:latin typeface="Aptos" panose="020B0004020202020204" pitchFamily="34" charset="0"/>
              </a:rPr>
              <a:t>*ADD LANGUAGE HERE</a:t>
            </a:r>
          </a:p>
        </p:txBody>
      </p:sp>
    </p:spTree>
    <p:extLst>
      <p:ext uri="{BB962C8B-B14F-4D97-AF65-F5344CB8AC3E}">
        <p14:creationId xmlns:p14="http://schemas.microsoft.com/office/powerpoint/2010/main" val="136130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E17E-B96D-998B-D6AD-77B7C82DA75C}"/>
              </a:ext>
            </a:extLst>
          </p:cNvPr>
          <p:cNvSpPr>
            <a:spLocks noGrp="1"/>
          </p:cNvSpPr>
          <p:nvPr>
            <p:ph type="title"/>
          </p:nvPr>
        </p:nvSpPr>
        <p:spPr/>
        <p:txBody>
          <a:bodyPr/>
          <a:lstStyle/>
          <a:p>
            <a:r>
              <a:rPr lang="en-US"/>
              <a:t>Customized Letter Report</a:t>
            </a:r>
          </a:p>
        </p:txBody>
      </p:sp>
      <p:sp>
        <p:nvSpPr>
          <p:cNvPr id="3" name="Content Placeholder 2">
            <a:extLst>
              <a:ext uri="{FF2B5EF4-FFF2-40B4-BE49-F238E27FC236}">
                <a16:creationId xmlns:a16="http://schemas.microsoft.com/office/drawing/2014/main" id="{A11AE6EB-8AE7-BAEF-92B7-BF71D0D35D31}"/>
              </a:ext>
            </a:extLst>
          </p:cNvPr>
          <p:cNvSpPr>
            <a:spLocks noGrp="1"/>
          </p:cNvSpPr>
          <p:nvPr>
            <p:ph sz="half" idx="2"/>
          </p:nvPr>
        </p:nvSpPr>
        <p:spPr/>
        <p:txBody>
          <a:bodyPr/>
          <a:lstStyle/>
          <a:p>
            <a:r>
              <a:rPr lang="en-US" sz="2000" b="1"/>
              <a:t>Letter: </a:t>
            </a:r>
            <a:r>
              <a:rPr lang="en-US" sz="2000"/>
              <a:t>Title of your letter (e.g. Pediatric Flu Vaccine Reminder)</a:t>
            </a:r>
          </a:p>
          <a:p>
            <a:r>
              <a:rPr lang="en-US" sz="2000" b="1"/>
              <a:t>Salutation:</a:t>
            </a:r>
            <a:r>
              <a:rPr lang="en-US" sz="2000"/>
              <a:t> Greeting (e.g. Hello, Dear Resident, Dear Parent/Guardian)</a:t>
            </a:r>
          </a:p>
          <a:p>
            <a:r>
              <a:rPr lang="en-US" sz="2000" b="1"/>
              <a:t>Body: </a:t>
            </a:r>
            <a:r>
              <a:rPr lang="en-US" sz="2000"/>
              <a:t>Unique content that site wants to share with patients or parents/guardians </a:t>
            </a:r>
          </a:p>
          <a:p>
            <a:r>
              <a:rPr lang="en-US" sz="2000" b="1"/>
              <a:t>Signature: </a:t>
            </a:r>
            <a:r>
              <a:rPr lang="en-US" sz="2000"/>
              <a:t>Site or Provider Name</a:t>
            </a:r>
          </a:p>
          <a:p>
            <a:r>
              <a:rPr lang="en-US" sz="2000">
                <a:solidFill>
                  <a:srgbClr val="FF0000"/>
                </a:solidFill>
              </a:rPr>
              <a:t>Save letter once complete</a:t>
            </a:r>
          </a:p>
          <a:p>
            <a:endParaRPr lang="en-US"/>
          </a:p>
          <a:p>
            <a:endParaRPr lang="en-US"/>
          </a:p>
        </p:txBody>
      </p:sp>
      <p:sp>
        <p:nvSpPr>
          <p:cNvPr id="4" name="Content Placeholder 3">
            <a:extLst>
              <a:ext uri="{FF2B5EF4-FFF2-40B4-BE49-F238E27FC236}">
                <a16:creationId xmlns:a16="http://schemas.microsoft.com/office/drawing/2014/main" id="{4F04CA02-9092-905A-94A1-F28CC1E5885A}"/>
              </a:ext>
            </a:extLst>
          </p:cNvPr>
          <p:cNvSpPr>
            <a:spLocks noGrp="1"/>
          </p:cNvSpPr>
          <p:nvPr>
            <p:ph sz="quarter" idx="4"/>
          </p:nvPr>
        </p:nvSpPr>
        <p:spPr/>
        <p:txBody>
          <a:bodyPr/>
          <a:lstStyle/>
          <a:p>
            <a:endParaRPr lang="en-US"/>
          </a:p>
        </p:txBody>
      </p:sp>
      <p:pic>
        <p:nvPicPr>
          <p:cNvPr id="6" name="Picture 5">
            <a:extLst>
              <a:ext uri="{FF2B5EF4-FFF2-40B4-BE49-F238E27FC236}">
                <a16:creationId xmlns:a16="http://schemas.microsoft.com/office/drawing/2014/main" id="{061256B0-D88E-AB13-70A5-2F50911E6C60}"/>
              </a:ext>
            </a:extLst>
          </p:cNvPr>
          <p:cNvPicPr>
            <a:picLocks noChangeAspect="1"/>
          </p:cNvPicPr>
          <p:nvPr/>
        </p:nvPicPr>
        <p:blipFill>
          <a:blip r:embed="rId2"/>
          <a:stretch>
            <a:fillRect/>
          </a:stretch>
        </p:blipFill>
        <p:spPr>
          <a:xfrm>
            <a:off x="5725044" y="1676400"/>
            <a:ext cx="5367374" cy="4525224"/>
          </a:xfrm>
          <a:prstGeom prst="rect">
            <a:avLst/>
          </a:prstGeom>
        </p:spPr>
      </p:pic>
    </p:spTree>
    <p:extLst>
      <p:ext uri="{BB962C8B-B14F-4D97-AF65-F5344CB8AC3E}">
        <p14:creationId xmlns:p14="http://schemas.microsoft.com/office/powerpoint/2010/main" val="150473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CE01-CB9B-32DE-46EB-FB7208C2A673}"/>
              </a:ext>
            </a:extLst>
          </p:cNvPr>
          <p:cNvSpPr>
            <a:spLocks noGrp="1"/>
          </p:cNvSpPr>
          <p:nvPr>
            <p:ph type="title"/>
          </p:nvPr>
        </p:nvSpPr>
        <p:spPr/>
        <p:txBody>
          <a:bodyPr/>
          <a:lstStyle/>
          <a:p>
            <a:r>
              <a:rPr lang="en-US"/>
              <a:t>Customized Letter Report</a:t>
            </a:r>
          </a:p>
        </p:txBody>
      </p:sp>
      <p:sp>
        <p:nvSpPr>
          <p:cNvPr id="3" name="Content Placeholder 2">
            <a:extLst>
              <a:ext uri="{FF2B5EF4-FFF2-40B4-BE49-F238E27FC236}">
                <a16:creationId xmlns:a16="http://schemas.microsoft.com/office/drawing/2014/main" id="{051BF299-6E9F-4368-BA0A-E421586BE340}"/>
              </a:ext>
            </a:extLst>
          </p:cNvPr>
          <p:cNvSpPr>
            <a:spLocks noGrp="1"/>
          </p:cNvSpPr>
          <p:nvPr>
            <p:ph sz="half" idx="2"/>
          </p:nvPr>
        </p:nvSpPr>
        <p:spPr>
          <a:xfrm>
            <a:off x="1069848" y="1715857"/>
            <a:ext cx="1827472" cy="3703320"/>
          </a:xfrm>
        </p:spPr>
        <p:txBody>
          <a:bodyPr/>
          <a:lstStyle/>
          <a:p>
            <a:r>
              <a:rPr lang="en-US"/>
              <a:t>Once you hit save, a preview of your letter will be generated in the next page</a:t>
            </a:r>
          </a:p>
        </p:txBody>
      </p:sp>
      <p:pic>
        <p:nvPicPr>
          <p:cNvPr id="5" name="Content Placeholder 4">
            <a:extLst>
              <a:ext uri="{FF2B5EF4-FFF2-40B4-BE49-F238E27FC236}">
                <a16:creationId xmlns:a16="http://schemas.microsoft.com/office/drawing/2014/main" id="{F527A090-7FC5-191A-1251-8A25AB79C725}"/>
              </a:ext>
            </a:extLst>
          </p:cNvPr>
          <p:cNvPicPr>
            <a:picLocks noGrp="1" noChangeAspect="1"/>
          </p:cNvPicPr>
          <p:nvPr>
            <p:ph sz="quarter" idx="4"/>
          </p:nvPr>
        </p:nvPicPr>
        <p:blipFill>
          <a:blip r:embed="rId2"/>
          <a:stretch>
            <a:fillRect/>
          </a:stretch>
        </p:blipFill>
        <p:spPr>
          <a:xfrm>
            <a:off x="3190964" y="1714755"/>
            <a:ext cx="8867592" cy="4509278"/>
          </a:xfrm>
        </p:spPr>
      </p:pic>
    </p:spTree>
    <p:extLst>
      <p:ext uri="{BB962C8B-B14F-4D97-AF65-F5344CB8AC3E}">
        <p14:creationId xmlns:p14="http://schemas.microsoft.com/office/powerpoint/2010/main" val="343854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7014-98D2-D50C-D067-E60BA7273CC1}"/>
              </a:ext>
            </a:extLst>
          </p:cNvPr>
          <p:cNvSpPr>
            <a:spLocks noGrp="1"/>
          </p:cNvSpPr>
          <p:nvPr>
            <p:ph type="title"/>
          </p:nvPr>
        </p:nvSpPr>
        <p:spPr/>
        <p:txBody>
          <a:bodyPr/>
          <a:lstStyle/>
          <a:p>
            <a:r>
              <a:rPr lang="en-US"/>
              <a:t>Find Reminder Recall Reports – Reminder Recall</a:t>
            </a:r>
          </a:p>
        </p:txBody>
      </p:sp>
      <p:sp>
        <p:nvSpPr>
          <p:cNvPr id="3" name="Content Placeholder 2">
            <a:extLst>
              <a:ext uri="{FF2B5EF4-FFF2-40B4-BE49-F238E27FC236}">
                <a16:creationId xmlns:a16="http://schemas.microsoft.com/office/drawing/2014/main" id="{9C741116-AE80-B0D0-21A4-99AF2D66B7EF}"/>
              </a:ext>
            </a:extLst>
          </p:cNvPr>
          <p:cNvSpPr>
            <a:spLocks noGrp="1"/>
          </p:cNvSpPr>
          <p:nvPr>
            <p:ph idx="1"/>
          </p:nvPr>
        </p:nvSpPr>
        <p:spPr/>
        <p:txBody>
          <a:bodyPr/>
          <a:lstStyle/>
          <a:p>
            <a:endParaRPr lang="en-US"/>
          </a:p>
        </p:txBody>
      </p:sp>
      <p:sp>
        <p:nvSpPr>
          <p:cNvPr id="4" name="Rectangle: Rounded Corners 3">
            <a:extLst>
              <a:ext uri="{FF2B5EF4-FFF2-40B4-BE49-F238E27FC236}">
                <a16:creationId xmlns:a16="http://schemas.microsoft.com/office/drawing/2014/main" id="{DD374124-F475-D440-BF67-EB3C85BBFA09}"/>
              </a:ext>
            </a:extLst>
          </p:cNvPr>
          <p:cNvSpPr/>
          <p:nvPr/>
        </p:nvSpPr>
        <p:spPr>
          <a:xfrm>
            <a:off x="993900" y="2121408"/>
            <a:ext cx="3274403" cy="1540745"/>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r>
              <a:rPr lang="en-US">
                <a:latin typeface="Aptos" panose="020B0004020202020204" pitchFamily="34" charset="0"/>
              </a:rPr>
              <a:t>Once on the “Reports” page, navigate to the </a:t>
            </a:r>
            <a:r>
              <a:rPr lang="en-US" b="1">
                <a:latin typeface="Aptos" panose="020B0004020202020204" pitchFamily="34" charset="0"/>
              </a:rPr>
              <a:t>Reminder/Recall </a:t>
            </a:r>
            <a:r>
              <a:rPr lang="en-US">
                <a:latin typeface="Aptos" panose="020B0004020202020204" pitchFamily="34" charset="0"/>
              </a:rPr>
              <a:t>section to find the two reports we want to run</a:t>
            </a:r>
            <a:endParaRPr lang="en-US">
              <a:solidFill>
                <a:schemeClr val="bg1"/>
              </a:solidFill>
              <a:latin typeface="Aptos" panose="020B0004020202020204" pitchFamily="34" charset="0"/>
            </a:endParaRPr>
          </a:p>
        </p:txBody>
      </p:sp>
      <p:pic>
        <p:nvPicPr>
          <p:cNvPr id="5" name="Picture 4">
            <a:extLst>
              <a:ext uri="{FF2B5EF4-FFF2-40B4-BE49-F238E27FC236}">
                <a16:creationId xmlns:a16="http://schemas.microsoft.com/office/drawing/2014/main" id="{2C07830E-5732-85A5-2624-525EA423F1E9}"/>
              </a:ext>
            </a:extLst>
          </p:cNvPr>
          <p:cNvPicPr>
            <a:picLocks noChangeAspect="1"/>
          </p:cNvPicPr>
          <p:nvPr/>
        </p:nvPicPr>
        <p:blipFill>
          <a:blip r:embed="rId2"/>
          <a:stretch>
            <a:fillRect/>
          </a:stretch>
        </p:blipFill>
        <p:spPr>
          <a:xfrm>
            <a:off x="5596549" y="1584356"/>
            <a:ext cx="5215874" cy="5062627"/>
          </a:xfrm>
          <a:prstGeom prst="rect">
            <a:avLst/>
          </a:prstGeom>
        </p:spPr>
      </p:pic>
      <p:sp>
        <p:nvSpPr>
          <p:cNvPr id="6" name="Rectangle: Rounded Corners 5">
            <a:extLst>
              <a:ext uri="{FF2B5EF4-FFF2-40B4-BE49-F238E27FC236}">
                <a16:creationId xmlns:a16="http://schemas.microsoft.com/office/drawing/2014/main" id="{BF3109FE-33F8-62B3-0771-3086DABB786E}"/>
              </a:ext>
            </a:extLst>
          </p:cNvPr>
          <p:cNvSpPr/>
          <p:nvPr/>
        </p:nvSpPr>
        <p:spPr>
          <a:xfrm>
            <a:off x="2207239" y="3873261"/>
            <a:ext cx="2061064" cy="684962"/>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b="1">
                <a:latin typeface="Aptos"/>
              </a:rPr>
              <a:t>Customize Letters</a:t>
            </a:r>
            <a:endParaRPr lang="en-US" b="1">
              <a:solidFill>
                <a:schemeClr val="bg1"/>
              </a:solidFill>
              <a:latin typeface="Aptos"/>
            </a:endParaRPr>
          </a:p>
        </p:txBody>
      </p:sp>
      <p:sp>
        <p:nvSpPr>
          <p:cNvPr id="7" name="Rectangle: Rounded Corners 6">
            <a:extLst>
              <a:ext uri="{FF2B5EF4-FFF2-40B4-BE49-F238E27FC236}">
                <a16:creationId xmlns:a16="http://schemas.microsoft.com/office/drawing/2014/main" id="{17FDE46C-9B0F-314C-B5C5-7D2EA54C955B}"/>
              </a:ext>
            </a:extLst>
          </p:cNvPr>
          <p:cNvSpPr/>
          <p:nvPr/>
        </p:nvSpPr>
        <p:spPr>
          <a:xfrm>
            <a:off x="2207239" y="4769331"/>
            <a:ext cx="2061064" cy="684962"/>
          </a:xfrm>
          <a:prstGeom prst="round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latin typeface="Aptos" panose="020B0004020202020204" pitchFamily="34" charset="0"/>
              </a:rPr>
              <a:t>Reminder Recall</a:t>
            </a:r>
            <a:endParaRPr lang="en-US" b="1">
              <a:solidFill>
                <a:schemeClr val="bg1"/>
              </a:solidFill>
              <a:latin typeface="Aptos" panose="020B0004020202020204" pitchFamily="34" charset="0"/>
            </a:endParaRPr>
          </a:p>
        </p:txBody>
      </p:sp>
      <p:cxnSp>
        <p:nvCxnSpPr>
          <p:cNvPr id="8" name="Straight Arrow Connector 7">
            <a:extLst>
              <a:ext uri="{FF2B5EF4-FFF2-40B4-BE49-F238E27FC236}">
                <a16:creationId xmlns:a16="http://schemas.microsoft.com/office/drawing/2014/main" id="{84406CAD-4347-A593-92E3-93F854B1F86F}"/>
              </a:ext>
            </a:extLst>
          </p:cNvPr>
          <p:cNvCxnSpPr>
            <a:stCxn id="6" idx="3"/>
          </p:cNvCxnSpPr>
          <p:nvPr/>
        </p:nvCxnSpPr>
        <p:spPr>
          <a:xfrm>
            <a:off x="4268303" y="4215742"/>
            <a:ext cx="1664677" cy="20489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8320D3B-E567-00DF-610B-3F0BDAAC5789}"/>
              </a:ext>
            </a:extLst>
          </p:cNvPr>
          <p:cNvCxnSpPr>
            <a:stCxn id="7" idx="3"/>
          </p:cNvCxnSpPr>
          <p:nvPr/>
        </p:nvCxnSpPr>
        <p:spPr>
          <a:xfrm>
            <a:off x="4268303" y="5111812"/>
            <a:ext cx="1664677" cy="13990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C2C2F88A-7A3E-9CD3-41E3-ECD101E99820}"/>
                  </a:ext>
                </a:extLst>
              </p14:cNvPr>
              <p14:cNvContentPartPr/>
              <p14:nvPr/>
            </p14:nvContentPartPr>
            <p14:xfrm>
              <a:off x="5951837" y="6487297"/>
              <a:ext cx="637268" cy="16604"/>
            </p14:xfrm>
          </p:contentPart>
        </mc:Choice>
        <mc:Fallback xmlns="">
          <p:pic>
            <p:nvPicPr>
              <p:cNvPr id="10" name="Ink 9">
                <a:extLst>
                  <a:ext uri="{FF2B5EF4-FFF2-40B4-BE49-F238E27FC236}">
                    <a16:creationId xmlns:a16="http://schemas.microsoft.com/office/drawing/2014/main" id="{C2C2F88A-7A3E-9CD3-41E3-ECD101E99820}"/>
                  </a:ext>
                </a:extLst>
              </p:cNvPr>
              <p:cNvPicPr/>
              <p:nvPr/>
            </p:nvPicPr>
            <p:blipFill>
              <a:blip r:embed="rId4"/>
              <a:stretch>
                <a:fillRect/>
              </a:stretch>
            </p:blipFill>
            <p:spPr>
              <a:xfrm>
                <a:off x="5897862" y="6381314"/>
                <a:ext cx="744859" cy="228217"/>
              </a:xfrm>
              <a:prstGeom prst="rect">
                <a:avLst/>
              </a:prstGeom>
            </p:spPr>
          </p:pic>
        </mc:Fallback>
      </mc:AlternateContent>
    </p:spTree>
    <p:extLst>
      <p:ext uri="{BB962C8B-B14F-4D97-AF65-F5344CB8AC3E}">
        <p14:creationId xmlns:p14="http://schemas.microsoft.com/office/powerpoint/2010/main" val="115687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9B219C5-38E5-BBB1-5733-30E0A0608B78}"/>
              </a:ext>
            </a:extLst>
          </p:cNvPr>
          <p:cNvPicPr>
            <a:picLocks noChangeAspect="1"/>
          </p:cNvPicPr>
          <p:nvPr/>
        </p:nvPicPr>
        <p:blipFill>
          <a:blip r:embed="rId2"/>
          <a:stretch>
            <a:fillRect/>
          </a:stretch>
        </p:blipFill>
        <p:spPr>
          <a:xfrm>
            <a:off x="3882417" y="1607899"/>
            <a:ext cx="8143222" cy="4706915"/>
          </a:xfrm>
          <a:prstGeom prst="rect">
            <a:avLst/>
          </a:prstGeom>
        </p:spPr>
      </p:pic>
      <p:sp>
        <p:nvSpPr>
          <p:cNvPr id="4" name="Title 3">
            <a:extLst>
              <a:ext uri="{FF2B5EF4-FFF2-40B4-BE49-F238E27FC236}">
                <a16:creationId xmlns:a16="http://schemas.microsoft.com/office/drawing/2014/main" id="{63A5F7BC-4DBF-71C8-9E55-8944B48BE4BA}"/>
              </a:ext>
            </a:extLst>
          </p:cNvPr>
          <p:cNvSpPr>
            <a:spLocks noGrp="1"/>
          </p:cNvSpPr>
          <p:nvPr>
            <p:ph type="title"/>
          </p:nvPr>
        </p:nvSpPr>
        <p:spPr/>
        <p:txBody>
          <a:bodyPr/>
          <a:lstStyle/>
          <a:p>
            <a:r>
              <a:rPr lang="en-US"/>
              <a:t>Reminder Recall Report</a:t>
            </a:r>
          </a:p>
        </p:txBody>
      </p:sp>
      <p:sp>
        <p:nvSpPr>
          <p:cNvPr id="5" name="Content Placeholder 4">
            <a:extLst>
              <a:ext uri="{FF2B5EF4-FFF2-40B4-BE49-F238E27FC236}">
                <a16:creationId xmlns:a16="http://schemas.microsoft.com/office/drawing/2014/main" id="{281E144B-E7D2-E0BC-DD12-FD517B2C2819}"/>
              </a:ext>
            </a:extLst>
          </p:cNvPr>
          <p:cNvSpPr>
            <a:spLocks noGrp="1"/>
          </p:cNvSpPr>
          <p:nvPr>
            <p:ph sz="half" idx="2"/>
          </p:nvPr>
        </p:nvSpPr>
        <p:spPr>
          <a:xfrm>
            <a:off x="5136" y="1715857"/>
            <a:ext cx="3864171" cy="4820224"/>
          </a:xfrm>
        </p:spPr>
        <p:txBody>
          <a:bodyPr vert="horz" lIns="91440" tIns="45720" rIns="91440" bIns="45720" rtlCol="0" anchor="t">
            <a:normAutofit lnSpcReduction="10000"/>
          </a:bodyPr>
          <a:lstStyle/>
          <a:p>
            <a:r>
              <a:rPr lang="en-US" sz="1800"/>
              <a:t>The reminder/recall report lets providers generate letters that match a </a:t>
            </a:r>
            <a:r>
              <a:rPr lang="en-US" sz="1800" u="sng"/>
              <a:t>specific search criteria</a:t>
            </a:r>
          </a:p>
          <a:p>
            <a:r>
              <a:rPr lang="en-US" sz="1800"/>
              <a:t>*Note: ensure that you are choosing the correct type of report (Reminder or Recall)</a:t>
            </a:r>
            <a:endParaRPr lang="en-US" sz="1800">
              <a:ea typeface="Roboto"/>
              <a:cs typeface="Roboto"/>
            </a:endParaRPr>
          </a:p>
          <a:p>
            <a:r>
              <a:rPr lang="en-US" sz="1800">
                <a:ea typeface="Roboto"/>
                <a:cs typeface="Roboto"/>
              </a:rPr>
              <a:t>Select the Recall option for immunizations past due</a:t>
            </a:r>
          </a:p>
          <a:p>
            <a:r>
              <a:rPr lang="en-US" sz="1800">
                <a:ea typeface="Roboto"/>
                <a:cs typeface="Roboto"/>
              </a:rPr>
              <a:t>Input the patient date of birth range desired (12 months to 7 years old)</a:t>
            </a:r>
          </a:p>
          <a:p>
            <a:r>
              <a:rPr lang="en-US" sz="1800">
                <a:ea typeface="Roboto"/>
                <a:cs typeface="Roboto"/>
              </a:rPr>
              <a:t>Select MMR in the vaccine group</a:t>
            </a:r>
            <a:endParaRPr lang="en-US" sz="1800"/>
          </a:p>
          <a:p>
            <a:r>
              <a:rPr lang="en-US" sz="1800"/>
              <a:t>Ensure that you fill out all relevant fields</a:t>
            </a:r>
            <a:endParaRPr lang="en-US" sz="1800">
              <a:ea typeface="Roboto"/>
              <a:cs typeface="Roboto"/>
            </a:endParaRPr>
          </a:p>
          <a:p>
            <a:r>
              <a:rPr lang="en-US" sz="1800"/>
              <a:t>Select “Submit Background Report” once finished</a:t>
            </a:r>
            <a:endParaRPr lang="en-US" sz="1800">
              <a:ea typeface="Roboto"/>
              <a:cs typeface="Roboto"/>
            </a:endParaRPr>
          </a:p>
          <a:p>
            <a:endParaRPr lang="en-US" sz="1800"/>
          </a:p>
          <a:p>
            <a:endParaRPr lang="en-US" sz="1800"/>
          </a:p>
        </p:txBody>
      </p:sp>
      <p:cxnSp>
        <p:nvCxnSpPr>
          <p:cNvPr id="8" name="Straight Arrow Connector 7">
            <a:extLst>
              <a:ext uri="{FF2B5EF4-FFF2-40B4-BE49-F238E27FC236}">
                <a16:creationId xmlns:a16="http://schemas.microsoft.com/office/drawing/2014/main" id="{1783D486-F90E-C34A-2E03-4CB54851797D}"/>
              </a:ext>
            </a:extLst>
          </p:cNvPr>
          <p:cNvCxnSpPr>
            <a:cxnSpLocks/>
          </p:cNvCxnSpPr>
          <p:nvPr/>
        </p:nvCxnSpPr>
        <p:spPr>
          <a:xfrm flipV="1">
            <a:off x="3240433" y="2526085"/>
            <a:ext cx="4895161" cy="982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B07B31C-13CC-B55F-C006-69D053E8BB7E}"/>
              </a:ext>
            </a:extLst>
          </p:cNvPr>
          <p:cNvCxnSpPr>
            <a:cxnSpLocks/>
          </p:cNvCxnSpPr>
          <p:nvPr/>
        </p:nvCxnSpPr>
        <p:spPr>
          <a:xfrm>
            <a:off x="3162823" y="5854945"/>
            <a:ext cx="1926775" cy="3545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A032BF0E-D62D-998F-B5C7-E1E56391069D}"/>
              </a:ext>
            </a:extLst>
          </p:cNvPr>
          <p:cNvCxnSpPr>
            <a:cxnSpLocks/>
          </p:cNvCxnSpPr>
          <p:nvPr/>
        </p:nvCxnSpPr>
        <p:spPr>
          <a:xfrm flipV="1">
            <a:off x="3663862" y="4602033"/>
            <a:ext cx="4484173" cy="2612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05D2729-FEF8-C72B-E903-7A270B754D7F}"/>
              </a:ext>
            </a:extLst>
          </p:cNvPr>
          <p:cNvCxnSpPr>
            <a:cxnSpLocks/>
          </p:cNvCxnSpPr>
          <p:nvPr/>
        </p:nvCxnSpPr>
        <p:spPr>
          <a:xfrm flipV="1">
            <a:off x="3470077" y="4050084"/>
            <a:ext cx="1638394" cy="1372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309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79DC-F98E-4CCD-B0F7-6FB8FF485151}"/>
              </a:ext>
            </a:extLst>
          </p:cNvPr>
          <p:cNvSpPr>
            <a:spLocks noGrp="1"/>
          </p:cNvSpPr>
          <p:nvPr>
            <p:ph type="title"/>
          </p:nvPr>
        </p:nvSpPr>
        <p:spPr/>
        <p:txBody>
          <a:bodyPr/>
          <a:lstStyle/>
          <a:p>
            <a:r>
              <a:rPr lang="en-US"/>
              <a:t>Reminder Recall Background Report</a:t>
            </a:r>
          </a:p>
        </p:txBody>
      </p:sp>
      <p:sp>
        <p:nvSpPr>
          <p:cNvPr id="3" name="Content Placeholder 2">
            <a:extLst>
              <a:ext uri="{FF2B5EF4-FFF2-40B4-BE49-F238E27FC236}">
                <a16:creationId xmlns:a16="http://schemas.microsoft.com/office/drawing/2014/main" id="{1F9C3409-07B0-3AB6-4060-AD2AC0D06A4B}"/>
              </a:ext>
            </a:extLst>
          </p:cNvPr>
          <p:cNvSpPr>
            <a:spLocks noGrp="1"/>
          </p:cNvSpPr>
          <p:nvPr>
            <p:ph sz="half" idx="2"/>
          </p:nvPr>
        </p:nvSpPr>
        <p:spPr>
          <a:xfrm>
            <a:off x="464424" y="2331720"/>
            <a:ext cx="4191209" cy="3703320"/>
          </a:xfrm>
        </p:spPr>
        <p:txBody>
          <a:bodyPr vert="horz" lIns="91440" tIns="45720" rIns="91440" bIns="45720" rtlCol="0" anchor="t">
            <a:normAutofit fontScale="92500" lnSpcReduction="20000"/>
          </a:bodyPr>
          <a:lstStyle/>
          <a:p>
            <a:r>
              <a:rPr lang="en-US"/>
              <a:t>You will receive an email when the report is completed. This will generate options for providers to send out </a:t>
            </a:r>
            <a:r>
              <a:rPr lang="en-US" b="1"/>
              <a:t>reminder types</a:t>
            </a:r>
            <a:r>
              <a:rPr lang="en-US"/>
              <a:t> such as letters and postcards</a:t>
            </a:r>
          </a:p>
          <a:p>
            <a:r>
              <a:rPr lang="en-US"/>
              <a:t>Select which </a:t>
            </a:r>
            <a:r>
              <a:rPr lang="en-US" b="1"/>
              <a:t>reminder type</a:t>
            </a:r>
            <a:r>
              <a:rPr lang="en-US"/>
              <a:t> you would like to send </a:t>
            </a:r>
          </a:p>
          <a:p>
            <a:r>
              <a:rPr lang="en-US"/>
              <a:t>Select which letter you would like to send from the drop-down</a:t>
            </a:r>
          </a:p>
          <a:p>
            <a:r>
              <a:rPr lang="en-US"/>
              <a:t>You also will have the option to include immunization due dates</a:t>
            </a:r>
          </a:p>
          <a:p>
            <a:r>
              <a:rPr lang="en-US">
                <a:solidFill>
                  <a:srgbClr val="FF0000"/>
                </a:solidFill>
              </a:rPr>
              <a:t>Select “Print” when finished to generate letters</a:t>
            </a:r>
          </a:p>
          <a:p>
            <a:endParaRPr lang="en-US"/>
          </a:p>
          <a:p>
            <a:endParaRPr lang="en-US"/>
          </a:p>
          <a:p>
            <a:endParaRPr lang="en-US"/>
          </a:p>
          <a:p>
            <a:endParaRPr lang="en-US"/>
          </a:p>
        </p:txBody>
      </p:sp>
      <p:pic>
        <p:nvPicPr>
          <p:cNvPr id="8" name="Content Placeholder 7">
            <a:extLst>
              <a:ext uri="{FF2B5EF4-FFF2-40B4-BE49-F238E27FC236}">
                <a16:creationId xmlns:a16="http://schemas.microsoft.com/office/drawing/2014/main" id="{855A364C-65BA-3EEB-110D-B5962363F235}"/>
              </a:ext>
            </a:extLst>
          </p:cNvPr>
          <p:cNvPicPr>
            <a:picLocks noGrp="1" noChangeAspect="1"/>
          </p:cNvPicPr>
          <p:nvPr>
            <p:ph sz="quarter" idx="4"/>
          </p:nvPr>
        </p:nvPicPr>
        <p:blipFill>
          <a:blip r:embed="rId2"/>
          <a:stretch>
            <a:fillRect/>
          </a:stretch>
        </p:blipFill>
        <p:spPr>
          <a:xfrm>
            <a:off x="4735841" y="2422786"/>
            <a:ext cx="7280962" cy="3709078"/>
          </a:xfr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29EB550-B7D4-BAC0-595A-46ECF926D27B}"/>
                  </a:ext>
                </a:extLst>
              </p14:cNvPr>
              <p14:cNvContentPartPr/>
              <p14:nvPr/>
            </p14:nvContentPartPr>
            <p14:xfrm>
              <a:off x="9965103" y="4464069"/>
              <a:ext cx="621207" cy="63240"/>
            </p14:xfrm>
          </p:contentPart>
        </mc:Choice>
        <mc:Fallback xmlns="">
          <p:pic>
            <p:nvPicPr>
              <p:cNvPr id="6" name="Ink 5">
                <a:extLst>
                  <a:ext uri="{FF2B5EF4-FFF2-40B4-BE49-F238E27FC236}">
                    <a16:creationId xmlns:a16="http://schemas.microsoft.com/office/drawing/2014/main" id="{729EB550-B7D4-BAC0-595A-46ECF926D27B}"/>
                  </a:ext>
                </a:extLst>
              </p:cNvPr>
              <p:cNvPicPr/>
              <p:nvPr/>
            </p:nvPicPr>
            <p:blipFill>
              <a:blip r:embed="rId4"/>
              <a:stretch>
                <a:fillRect/>
              </a:stretch>
            </p:blipFill>
            <p:spPr>
              <a:xfrm>
                <a:off x="9911116" y="4355658"/>
                <a:ext cx="728820" cy="2797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9BA7E0F8-708B-3EDF-4539-9DEACEC003BB}"/>
                  </a:ext>
                </a:extLst>
              </p14:cNvPr>
              <p14:cNvContentPartPr/>
              <p14:nvPr/>
            </p14:nvContentPartPr>
            <p14:xfrm>
              <a:off x="6870554" y="4909271"/>
              <a:ext cx="688869" cy="21043"/>
            </p14:xfrm>
          </p:contentPart>
        </mc:Choice>
        <mc:Fallback xmlns="">
          <p:pic>
            <p:nvPicPr>
              <p:cNvPr id="7" name="Ink 6">
                <a:extLst>
                  <a:ext uri="{FF2B5EF4-FFF2-40B4-BE49-F238E27FC236}">
                    <a16:creationId xmlns:a16="http://schemas.microsoft.com/office/drawing/2014/main" id="{9BA7E0F8-708B-3EDF-4539-9DEACEC003BB}"/>
                  </a:ext>
                </a:extLst>
              </p:cNvPr>
              <p:cNvPicPr/>
              <p:nvPr/>
            </p:nvPicPr>
            <p:blipFill>
              <a:blip r:embed="rId6"/>
              <a:stretch>
                <a:fillRect/>
              </a:stretch>
            </p:blipFill>
            <p:spPr>
              <a:xfrm>
                <a:off x="6816567" y="4804056"/>
                <a:ext cx="796482" cy="23112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260F0FA-D1A3-709B-7CFC-2A91674FD091}"/>
                  </a:ext>
                </a:extLst>
              </p14:cNvPr>
              <p14:cNvContentPartPr/>
              <p14:nvPr/>
            </p14:nvContentPartPr>
            <p14:xfrm>
              <a:off x="6791842" y="4119602"/>
              <a:ext cx="308057" cy="63240"/>
            </p14:xfrm>
          </p:contentPart>
        </mc:Choice>
        <mc:Fallback xmlns="">
          <p:pic>
            <p:nvPicPr>
              <p:cNvPr id="9" name="Ink 8">
                <a:extLst>
                  <a:ext uri="{FF2B5EF4-FFF2-40B4-BE49-F238E27FC236}">
                    <a16:creationId xmlns:a16="http://schemas.microsoft.com/office/drawing/2014/main" id="{E260F0FA-D1A3-709B-7CFC-2A91674FD091}"/>
                  </a:ext>
                </a:extLst>
              </p:cNvPr>
              <p:cNvPicPr/>
              <p:nvPr/>
            </p:nvPicPr>
            <p:blipFill>
              <a:blip r:embed="rId8"/>
              <a:stretch>
                <a:fillRect/>
              </a:stretch>
            </p:blipFill>
            <p:spPr>
              <a:xfrm>
                <a:off x="6737860" y="4011191"/>
                <a:ext cx="415661" cy="279701"/>
              </a:xfrm>
              <a:prstGeom prst="rect">
                <a:avLst/>
              </a:prstGeom>
            </p:spPr>
          </p:pic>
        </mc:Fallback>
      </mc:AlternateContent>
    </p:spTree>
    <p:extLst>
      <p:ext uri="{BB962C8B-B14F-4D97-AF65-F5344CB8AC3E}">
        <p14:creationId xmlns:p14="http://schemas.microsoft.com/office/powerpoint/2010/main" val="156951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E0B71-353C-041A-6ADB-A87C277A7AD8}"/>
              </a:ext>
            </a:extLst>
          </p:cNvPr>
          <p:cNvSpPr>
            <a:spLocks noGrp="1"/>
          </p:cNvSpPr>
          <p:nvPr>
            <p:ph type="title"/>
          </p:nvPr>
        </p:nvSpPr>
        <p:spPr/>
        <p:txBody>
          <a:bodyPr/>
          <a:lstStyle/>
          <a:p>
            <a:r>
              <a:rPr lang="en-US"/>
              <a:t>Reminder Recall Letters</a:t>
            </a:r>
          </a:p>
        </p:txBody>
      </p:sp>
      <p:sp>
        <p:nvSpPr>
          <p:cNvPr id="3" name="Content Placeholder 2">
            <a:extLst>
              <a:ext uri="{FF2B5EF4-FFF2-40B4-BE49-F238E27FC236}">
                <a16:creationId xmlns:a16="http://schemas.microsoft.com/office/drawing/2014/main" id="{BDCDFFE1-B14A-DD7F-58FB-0D99A77B5E32}"/>
              </a:ext>
            </a:extLst>
          </p:cNvPr>
          <p:cNvSpPr>
            <a:spLocks noGrp="1"/>
          </p:cNvSpPr>
          <p:nvPr>
            <p:ph sz="half" idx="2"/>
          </p:nvPr>
        </p:nvSpPr>
        <p:spPr/>
        <p:txBody>
          <a:bodyPr vert="horz" lIns="91440" tIns="45720" rIns="91440" bIns="45720" rtlCol="0" anchor="t">
            <a:normAutofit/>
          </a:bodyPr>
          <a:lstStyle/>
          <a:p>
            <a:r>
              <a:rPr lang="en-US"/>
              <a:t>A PDF of unique reminder/recall letters will be generated after selecting “Print”</a:t>
            </a:r>
          </a:p>
          <a:p>
            <a:r>
              <a:rPr lang="en-US"/>
              <a:t>You now have a list of personalized letters to send out to patients who have upcoming vaccines or who are overdue for vaccines (Perform the vaccination reminder or recall)</a:t>
            </a:r>
            <a:endParaRPr lang="en-US">
              <a:ea typeface="Roboto"/>
              <a:cs typeface="Roboto"/>
            </a:endParaRPr>
          </a:p>
          <a:p>
            <a:endParaRPr lang="en-US"/>
          </a:p>
          <a:p>
            <a:endParaRPr lang="en-US"/>
          </a:p>
          <a:p>
            <a:endParaRPr lang="en-US"/>
          </a:p>
          <a:p>
            <a:endParaRPr lang="en-US"/>
          </a:p>
        </p:txBody>
      </p:sp>
      <p:pic>
        <p:nvPicPr>
          <p:cNvPr id="5" name="Content Placeholder 4">
            <a:extLst>
              <a:ext uri="{FF2B5EF4-FFF2-40B4-BE49-F238E27FC236}">
                <a16:creationId xmlns:a16="http://schemas.microsoft.com/office/drawing/2014/main" id="{03F768FA-4FE8-313E-AE2A-709BBECA9E74}"/>
              </a:ext>
            </a:extLst>
          </p:cNvPr>
          <p:cNvPicPr>
            <a:picLocks noGrp="1" noChangeAspect="1"/>
          </p:cNvPicPr>
          <p:nvPr>
            <p:ph sz="quarter" idx="4"/>
          </p:nvPr>
        </p:nvPicPr>
        <p:blipFill>
          <a:blip r:embed="rId2"/>
          <a:stretch>
            <a:fillRect/>
          </a:stretch>
        </p:blipFill>
        <p:spPr>
          <a:xfrm>
            <a:off x="5932760" y="1716175"/>
            <a:ext cx="5461042" cy="4768349"/>
          </a:xfrm>
          <a:prstGeom prst="rect">
            <a:avLst/>
          </a:prstGeom>
        </p:spPr>
      </p:pic>
      <p:pic>
        <p:nvPicPr>
          <p:cNvPr id="4" name="Picture 3">
            <a:extLst>
              <a:ext uri="{FF2B5EF4-FFF2-40B4-BE49-F238E27FC236}">
                <a16:creationId xmlns:a16="http://schemas.microsoft.com/office/drawing/2014/main" id="{ED4A4742-4A3F-0F73-84A7-027A2CCC2157}"/>
              </a:ext>
            </a:extLst>
          </p:cNvPr>
          <p:cNvPicPr>
            <a:picLocks noChangeAspect="1"/>
          </p:cNvPicPr>
          <p:nvPr/>
        </p:nvPicPr>
        <p:blipFill>
          <a:blip r:embed="rId3"/>
          <a:stretch>
            <a:fillRect/>
          </a:stretch>
        </p:blipFill>
        <p:spPr>
          <a:xfrm>
            <a:off x="6097826" y="3428477"/>
            <a:ext cx="5173772" cy="2746333"/>
          </a:xfrm>
          <a:prstGeom prst="rect">
            <a:avLst/>
          </a:prstGeom>
        </p:spPr>
      </p:pic>
    </p:spTree>
    <p:extLst>
      <p:ext uri="{BB962C8B-B14F-4D97-AF65-F5344CB8AC3E}">
        <p14:creationId xmlns:p14="http://schemas.microsoft.com/office/powerpoint/2010/main" val="194162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Vaccination Recommendations and Schedules</a:t>
            </a:r>
          </a:p>
        </p:txBody>
      </p:sp>
      <p:sp>
        <p:nvSpPr>
          <p:cNvPr id="11" name="Content Placeholder 10">
            <a:extLst>
              <a:ext uri="{FF2B5EF4-FFF2-40B4-BE49-F238E27FC236}">
                <a16:creationId xmlns:a16="http://schemas.microsoft.com/office/drawing/2014/main" id="{A06D76A4-4FCE-EE0B-AF4D-72FEDEB225EE}"/>
              </a:ext>
            </a:extLst>
          </p:cNvPr>
          <p:cNvSpPr>
            <a:spLocks noGrp="1"/>
          </p:cNvSpPr>
          <p:nvPr>
            <p:ph idx="1"/>
          </p:nvPr>
        </p:nvSpPr>
        <p:spPr/>
        <p:txBody>
          <a:bodyPr vert="horz" lIns="91440" tIns="45720" rIns="91440" bIns="45720" rtlCol="0" anchor="t">
            <a:normAutofit/>
          </a:bodyPr>
          <a:lstStyle/>
          <a:p>
            <a:pPr marL="342900" indent="-342900">
              <a:buChar char="•"/>
            </a:pPr>
            <a:r>
              <a:rPr lang="en-US" sz="2000" b="0">
                <a:cs typeface="Calibri" panose="020F0502020204030204"/>
              </a:rPr>
              <a:t>It is essential to understand vaccine recommendations and schedules for patients who are due or overdue for vaccinations</a:t>
            </a:r>
            <a:r>
              <a:rPr lang="en-US">
                <a:cs typeface="Calibri" panose="020F0502020204030204"/>
              </a:rPr>
              <a:t>.</a:t>
            </a:r>
            <a:endParaRPr lang="en-US" sz="2000" b="0">
              <a:cs typeface="Calibri" panose="020F0502020204030204"/>
            </a:endParaRPr>
          </a:p>
          <a:p>
            <a:pPr marL="342900" indent="-342900">
              <a:buChar char="•"/>
            </a:pPr>
            <a:r>
              <a:rPr lang="en-US" sz="2000" b="0">
                <a:cs typeface="Calibri" panose="020F0502020204030204"/>
              </a:rPr>
              <a:t>Updated vaccination schedules can be found on th</a:t>
            </a:r>
            <a:r>
              <a:rPr lang="en-US">
                <a:cs typeface="Calibri" panose="020F0502020204030204"/>
              </a:rPr>
              <a:t>e </a:t>
            </a:r>
            <a:r>
              <a:rPr lang="en-US" sz="2000" b="0">
                <a:cs typeface="Calibri" panose="020F0502020204030204"/>
              </a:rPr>
              <a:t>CDC's website</a:t>
            </a:r>
            <a:r>
              <a:rPr lang="en-US">
                <a:cs typeface="Calibri" panose="020F0502020204030204"/>
              </a:rPr>
              <a:t>.</a:t>
            </a:r>
            <a:endParaRPr lang="en-US" sz="2000" b="0">
              <a:ea typeface="Roboto"/>
              <a:cs typeface="Calibri" panose="020F0502020204030204"/>
            </a:endParaRPr>
          </a:p>
          <a:p>
            <a:pPr marL="342900" indent="-342900"/>
            <a:r>
              <a:rPr lang="en-US" sz="2000" b="0">
                <a:ea typeface="+mn-lt"/>
                <a:cs typeface="+mn-lt"/>
              </a:rPr>
              <a:t>Examples of routine</a:t>
            </a:r>
            <a:r>
              <a:rPr lang="en-US">
                <a:ea typeface="+mn-lt"/>
                <a:cs typeface="+mn-lt"/>
              </a:rPr>
              <a:t> and catch-up</a:t>
            </a:r>
            <a:r>
              <a:rPr lang="en-US" sz="2000" b="0">
                <a:ea typeface="+mn-lt"/>
                <a:cs typeface="+mn-lt"/>
              </a:rPr>
              <a:t> immunization schedules are included on</a:t>
            </a:r>
            <a:r>
              <a:rPr lang="en-US">
                <a:ea typeface="+mn-lt"/>
                <a:cs typeface="+mn-lt"/>
              </a:rPr>
              <a:t> </a:t>
            </a:r>
            <a:r>
              <a:rPr lang="en-US" sz="2000" b="0">
                <a:ea typeface="+mn-lt"/>
                <a:cs typeface="+mn-lt"/>
              </a:rPr>
              <a:t>slides</a:t>
            </a:r>
            <a:r>
              <a:rPr lang="en-US">
                <a:ea typeface="+mn-lt"/>
                <a:cs typeface="+mn-lt"/>
              </a:rPr>
              <a:t> 3, 4, and 5.</a:t>
            </a:r>
            <a:endParaRPr lang="en-US" sz="2000" b="0">
              <a:ea typeface="+mn-lt"/>
              <a:cs typeface="+mn-lt"/>
            </a:endParaRPr>
          </a:p>
          <a:p>
            <a:pPr marL="342900" indent="-342900">
              <a:buChar char="•"/>
            </a:pPr>
            <a:r>
              <a:rPr lang="en-US" sz="2000" b="0">
                <a:ea typeface="+mn-lt"/>
                <a:cs typeface="+mn-lt"/>
              </a:rPr>
              <a:t>It is important to stay up-to-date with recommended immunization schedules, including additional considerations such as medication conditions or other indications</a:t>
            </a:r>
            <a:r>
              <a:rPr lang="en-US">
                <a:ea typeface="+mn-lt"/>
                <a:cs typeface="+mn-lt"/>
              </a:rPr>
              <a:t>.</a:t>
            </a:r>
            <a:endParaRPr lang="en-US" sz="2000" b="0">
              <a:ea typeface="+mn-lt"/>
              <a:cs typeface="+mn-lt"/>
            </a:endParaRPr>
          </a:p>
          <a:p>
            <a:pPr marL="342900" indent="-342900"/>
            <a:r>
              <a:rPr lang="en-US">
                <a:ea typeface="+mn-lt"/>
                <a:cs typeface="+mn-lt"/>
              </a:rPr>
              <a:t>Some people should not get the MMR vaccine, or they should wait. People should check with their healthcare provider about whether they should get the vaccine, please consult this link for more details: </a:t>
            </a:r>
          </a:p>
          <a:p>
            <a:pPr marL="891540" lvl="2" indent="-342900"/>
            <a:r>
              <a:rPr lang="en-US">
                <a:ea typeface="+mn-lt"/>
                <a:cs typeface="+mn-lt"/>
                <a:hlinkClick r:id="rId2"/>
              </a:rPr>
              <a:t>https://www.cdc.gov/measles/vaccines/index.html</a:t>
            </a:r>
            <a:r>
              <a:rPr lang="en-US">
                <a:ea typeface="+mn-lt"/>
                <a:cs typeface="+mn-lt"/>
              </a:rPr>
              <a:t> </a:t>
            </a:r>
            <a:endParaRPr lang="en-US">
              <a:ea typeface="Roboto"/>
              <a:cs typeface="Roboto"/>
            </a:endParaRPr>
          </a:p>
          <a:p>
            <a:endParaRPr lang="en-US">
              <a:ea typeface="Roboto"/>
              <a:cs typeface="Roboto"/>
            </a:endParaRPr>
          </a:p>
        </p:txBody>
      </p:sp>
    </p:spTree>
    <p:extLst>
      <p:ext uri="{BB962C8B-B14F-4D97-AF65-F5344CB8AC3E}">
        <p14:creationId xmlns:p14="http://schemas.microsoft.com/office/powerpoint/2010/main" val="1604413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6936-36C7-0AD9-D252-85AC099FEAF5}"/>
              </a:ext>
            </a:extLst>
          </p:cNvPr>
          <p:cNvSpPr>
            <a:spLocks noGrp="1"/>
          </p:cNvSpPr>
          <p:nvPr>
            <p:ph type="title"/>
          </p:nvPr>
        </p:nvSpPr>
        <p:spPr/>
        <p:txBody>
          <a:bodyPr/>
          <a:lstStyle/>
          <a:p>
            <a:r>
              <a:rPr lang="en-US"/>
              <a:t>Reminder Recall Address Labels</a:t>
            </a:r>
          </a:p>
        </p:txBody>
      </p:sp>
      <p:sp>
        <p:nvSpPr>
          <p:cNvPr id="3" name="Content Placeholder 2">
            <a:extLst>
              <a:ext uri="{FF2B5EF4-FFF2-40B4-BE49-F238E27FC236}">
                <a16:creationId xmlns:a16="http://schemas.microsoft.com/office/drawing/2014/main" id="{37836585-A045-A414-E1D3-241297B1E113}"/>
              </a:ext>
            </a:extLst>
          </p:cNvPr>
          <p:cNvSpPr>
            <a:spLocks noGrp="1"/>
          </p:cNvSpPr>
          <p:nvPr>
            <p:ph sz="half" idx="2"/>
          </p:nvPr>
        </p:nvSpPr>
        <p:spPr/>
        <p:txBody>
          <a:bodyPr/>
          <a:lstStyle/>
          <a:p>
            <a:r>
              <a:rPr lang="en-US" sz="2000">
                <a:latin typeface="Aptos" panose="020B0004020202020204" pitchFamily="34" charset="0"/>
              </a:rPr>
              <a:t>Address labels to mail the personalized reminder/recall letters can also be created in I-CARE</a:t>
            </a:r>
          </a:p>
          <a:p>
            <a:r>
              <a:rPr lang="en-US" sz="2000">
                <a:latin typeface="Aptos" panose="020B0004020202020204" pitchFamily="34" charset="0"/>
              </a:rPr>
              <a:t>Using the same background report, you can select the option for “Address Labels” and then hit “Print”</a:t>
            </a:r>
          </a:p>
          <a:p>
            <a:r>
              <a:rPr lang="en-US" sz="2000">
                <a:latin typeface="Aptos" panose="020B0004020202020204" pitchFamily="34" charset="0"/>
              </a:rPr>
              <a:t>This will create a PDF document of labels with patient Name and Address that can be printed onto labels</a:t>
            </a:r>
          </a:p>
          <a:p>
            <a:endParaRPr lang="en-US" sz="2000">
              <a:latin typeface="Aptos" panose="020B0004020202020204" pitchFamily="34" charset="0"/>
            </a:endParaRPr>
          </a:p>
          <a:p>
            <a:endParaRPr lang="en-US" sz="2000">
              <a:latin typeface="Aptos" panose="020B0004020202020204" pitchFamily="34" charset="0"/>
            </a:endParaRPr>
          </a:p>
          <a:p>
            <a:pPr marL="0" indent="0">
              <a:buNone/>
            </a:pPr>
            <a:endParaRPr lang="en-US"/>
          </a:p>
          <a:p>
            <a:endParaRPr lang="en-US"/>
          </a:p>
        </p:txBody>
      </p:sp>
      <p:pic>
        <p:nvPicPr>
          <p:cNvPr id="5" name="Content Placeholder 4">
            <a:extLst>
              <a:ext uri="{FF2B5EF4-FFF2-40B4-BE49-F238E27FC236}">
                <a16:creationId xmlns:a16="http://schemas.microsoft.com/office/drawing/2014/main" id="{56DEA9B0-0505-9CB1-D0AC-786F1E600B1E}"/>
              </a:ext>
            </a:extLst>
          </p:cNvPr>
          <p:cNvPicPr>
            <a:picLocks noGrp="1" noChangeAspect="1"/>
          </p:cNvPicPr>
          <p:nvPr>
            <p:ph sz="quarter" idx="4"/>
          </p:nvPr>
        </p:nvPicPr>
        <p:blipFill rotWithShape="1">
          <a:blip r:embed="rId2"/>
          <a:srcRect l="8865"/>
          <a:stretch/>
        </p:blipFill>
        <p:spPr>
          <a:xfrm>
            <a:off x="6364288" y="2359019"/>
            <a:ext cx="4754562" cy="364967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2BD4677-1213-BC02-0BF3-42AE34E6ADE9}"/>
                  </a:ext>
                </a:extLst>
              </p14:cNvPr>
              <p14:cNvContentPartPr/>
              <p14:nvPr/>
            </p14:nvContentPartPr>
            <p14:xfrm>
              <a:off x="7867134" y="3717323"/>
              <a:ext cx="1172747" cy="21043"/>
            </p14:xfrm>
          </p:contentPart>
        </mc:Choice>
        <mc:Fallback xmlns="">
          <p:pic>
            <p:nvPicPr>
              <p:cNvPr id="4" name="Ink 3">
                <a:extLst>
                  <a:ext uri="{FF2B5EF4-FFF2-40B4-BE49-F238E27FC236}">
                    <a16:creationId xmlns:a16="http://schemas.microsoft.com/office/drawing/2014/main" id="{22BD4677-1213-BC02-0BF3-42AE34E6ADE9}"/>
                  </a:ext>
                </a:extLst>
              </p:cNvPr>
              <p:cNvPicPr/>
              <p:nvPr/>
            </p:nvPicPr>
            <p:blipFill>
              <a:blip r:embed="rId4"/>
              <a:stretch>
                <a:fillRect/>
              </a:stretch>
            </p:blipFill>
            <p:spPr>
              <a:xfrm>
                <a:off x="7813157" y="3610325"/>
                <a:ext cx="1280342" cy="234683"/>
              </a:xfrm>
              <a:prstGeom prst="rect">
                <a:avLst/>
              </a:prstGeom>
            </p:spPr>
          </p:pic>
        </mc:Fallback>
      </mc:AlternateContent>
    </p:spTree>
    <p:extLst>
      <p:ext uri="{BB962C8B-B14F-4D97-AF65-F5344CB8AC3E}">
        <p14:creationId xmlns:p14="http://schemas.microsoft.com/office/powerpoint/2010/main" val="41460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BF10-551D-34A8-1DF2-37A6C1A2A431}"/>
              </a:ext>
            </a:extLst>
          </p:cNvPr>
          <p:cNvSpPr>
            <a:spLocks noGrp="1"/>
          </p:cNvSpPr>
          <p:nvPr>
            <p:ph type="title"/>
          </p:nvPr>
        </p:nvSpPr>
        <p:spPr/>
        <p:txBody>
          <a:bodyPr/>
          <a:lstStyle/>
          <a:p>
            <a:r>
              <a:rPr lang="en-US"/>
              <a:t>Generate and Export Patient List</a:t>
            </a:r>
          </a:p>
        </p:txBody>
      </p:sp>
      <p:sp>
        <p:nvSpPr>
          <p:cNvPr id="3" name="Content Placeholder 2">
            <a:extLst>
              <a:ext uri="{FF2B5EF4-FFF2-40B4-BE49-F238E27FC236}">
                <a16:creationId xmlns:a16="http://schemas.microsoft.com/office/drawing/2014/main" id="{67DDAE04-1F4B-3AC7-CDCE-1343061E6C93}"/>
              </a:ext>
            </a:extLst>
          </p:cNvPr>
          <p:cNvSpPr>
            <a:spLocks noGrp="1"/>
          </p:cNvSpPr>
          <p:nvPr>
            <p:ph sz="half" idx="2"/>
          </p:nvPr>
        </p:nvSpPr>
        <p:spPr/>
        <p:txBody>
          <a:bodyPr/>
          <a:lstStyle/>
          <a:p>
            <a:r>
              <a:rPr lang="en-US" sz="2000">
                <a:latin typeface="Aptos" panose="020B0004020202020204" pitchFamily="34" charset="0"/>
              </a:rPr>
              <a:t>Navigate to the same Reminder/Recall Background report </a:t>
            </a:r>
          </a:p>
          <a:p>
            <a:r>
              <a:rPr lang="en-US" sz="2000">
                <a:latin typeface="Aptos" panose="020B0004020202020204" pitchFamily="34" charset="0"/>
              </a:rPr>
              <a:t>A list of patients who are due/overdue for vaccinations can be generated using this same report</a:t>
            </a:r>
          </a:p>
          <a:p>
            <a:r>
              <a:rPr lang="en-US" sz="2000">
                <a:latin typeface="Aptos" panose="020B0004020202020204" pitchFamily="34" charset="0"/>
              </a:rPr>
              <a:t>On the background report, select “Patient List Export” and then “Print”</a:t>
            </a:r>
          </a:p>
          <a:p>
            <a:r>
              <a:rPr lang="en-US" sz="2000">
                <a:latin typeface="Aptos" panose="020B0004020202020204" pitchFamily="34" charset="0"/>
              </a:rPr>
              <a:t>This will generate an Excel file with relevant patient information that can be downloaded and used in a mail merge to create unique letters</a:t>
            </a:r>
          </a:p>
          <a:p>
            <a:endParaRPr lang="en-US" sz="2000">
              <a:latin typeface="Aptos" panose="020B0004020202020204" pitchFamily="34" charset="0"/>
            </a:endParaRPr>
          </a:p>
          <a:p>
            <a:pPr marL="0" indent="0">
              <a:buNone/>
            </a:pPr>
            <a:endParaRPr lang="en-US"/>
          </a:p>
          <a:p>
            <a:endParaRPr lang="en-US"/>
          </a:p>
        </p:txBody>
      </p:sp>
      <p:pic>
        <p:nvPicPr>
          <p:cNvPr id="5" name="Content Placeholder 4">
            <a:extLst>
              <a:ext uri="{FF2B5EF4-FFF2-40B4-BE49-F238E27FC236}">
                <a16:creationId xmlns:a16="http://schemas.microsoft.com/office/drawing/2014/main" id="{0CE1A7A4-1620-FFE4-8622-6DE37DA878FF}"/>
              </a:ext>
            </a:extLst>
          </p:cNvPr>
          <p:cNvPicPr>
            <a:picLocks noGrp="1" noChangeAspect="1"/>
          </p:cNvPicPr>
          <p:nvPr>
            <p:ph sz="quarter" idx="4"/>
          </p:nvPr>
        </p:nvPicPr>
        <p:blipFill rotWithShape="1">
          <a:blip r:embed="rId2"/>
          <a:srcRect l="8174" t="1574" b="17214"/>
          <a:stretch/>
        </p:blipFill>
        <p:spPr>
          <a:xfrm>
            <a:off x="6364288" y="2461813"/>
            <a:ext cx="4754562" cy="3444087"/>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3D1116C-3430-02E4-0CB4-C1F125495AA1}"/>
                  </a:ext>
                </a:extLst>
              </p14:cNvPr>
              <p14:cNvContentPartPr/>
              <p14:nvPr/>
            </p14:nvContentPartPr>
            <p14:xfrm>
              <a:off x="9082215" y="3696281"/>
              <a:ext cx="750585" cy="10746"/>
            </p14:xfrm>
          </p:contentPart>
        </mc:Choice>
        <mc:Fallback xmlns="">
          <p:pic>
            <p:nvPicPr>
              <p:cNvPr id="4" name="Ink 3">
                <a:extLst>
                  <a:ext uri="{FF2B5EF4-FFF2-40B4-BE49-F238E27FC236}">
                    <a16:creationId xmlns:a16="http://schemas.microsoft.com/office/drawing/2014/main" id="{03D1116C-3430-02E4-0CB4-C1F125495AA1}"/>
                  </a:ext>
                </a:extLst>
              </p:cNvPr>
              <p:cNvPicPr/>
              <p:nvPr/>
            </p:nvPicPr>
            <p:blipFill>
              <a:blip r:embed="rId4"/>
              <a:stretch>
                <a:fillRect/>
              </a:stretch>
            </p:blipFill>
            <p:spPr>
              <a:xfrm>
                <a:off x="9028242" y="3592287"/>
                <a:ext cx="858171" cy="218386"/>
              </a:xfrm>
              <a:prstGeom prst="rect">
                <a:avLst/>
              </a:prstGeom>
            </p:spPr>
          </p:pic>
        </mc:Fallback>
      </mc:AlternateContent>
    </p:spTree>
    <p:extLst>
      <p:ext uri="{BB962C8B-B14F-4D97-AF65-F5344CB8AC3E}">
        <p14:creationId xmlns:p14="http://schemas.microsoft.com/office/powerpoint/2010/main" val="202862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74F2-3E1F-D471-B52C-46DB90D41A8A}"/>
              </a:ext>
            </a:extLst>
          </p:cNvPr>
          <p:cNvSpPr>
            <a:spLocks noGrp="1"/>
          </p:cNvSpPr>
          <p:nvPr>
            <p:ph type="title"/>
          </p:nvPr>
        </p:nvSpPr>
        <p:spPr/>
        <p:txBody>
          <a:bodyPr/>
          <a:lstStyle/>
          <a:p>
            <a:r>
              <a:rPr lang="en-US"/>
              <a:t>Edit and Save Spreadsheet File</a:t>
            </a:r>
          </a:p>
        </p:txBody>
      </p:sp>
      <p:sp>
        <p:nvSpPr>
          <p:cNvPr id="3" name="Content Placeholder 2">
            <a:extLst>
              <a:ext uri="{FF2B5EF4-FFF2-40B4-BE49-F238E27FC236}">
                <a16:creationId xmlns:a16="http://schemas.microsoft.com/office/drawing/2014/main" id="{22ABE3BE-C9CC-BA8D-4605-03F80656F946}"/>
              </a:ext>
            </a:extLst>
          </p:cNvPr>
          <p:cNvSpPr>
            <a:spLocks noGrp="1"/>
          </p:cNvSpPr>
          <p:nvPr>
            <p:ph sz="half" idx="2"/>
          </p:nvPr>
        </p:nvSpPr>
        <p:spPr/>
        <p:txBody>
          <a:bodyPr vert="horz" lIns="91440" tIns="45720" rIns="91440" bIns="45720" rtlCol="0" anchor="t">
            <a:normAutofit lnSpcReduction="10000"/>
          </a:bodyPr>
          <a:lstStyle/>
          <a:p>
            <a:r>
              <a:rPr lang="en-US"/>
              <a:t>The exported spreadsheet file will act as the list of individuals you are sending letters to</a:t>
            </a:r>
          </a:p>
          <a:p>
            <a:r>
              <a:rPr lang="en-US"/>
              <a:t>Open the spreadsheet file</a:t>
            </a:r>
            <a:endParaRPr lang="en-US">
              <a:ea typeface="Roboto"/>
              <a:cs typeface="Roboto"/>
            </a:endParaRPr>
          </a:p>
          <a:p>
            <a:r>
              <a:rPr lang="en-US"/>
              <a:t>Add column names to relevant fields such as Name, Address, Email, Zip code, etc. </a:t>
            </a:r>
            <a:endParaRPr lang="en-US">
              <a:ea typeface="Roboto"/>
              <a:cs typeface="Roboto"/>
            </a:endParaRPr>
          </a:p>
          <a:p>
            <a:r>
              <a:rPr lang="en-US"/>
              <a:t>Save spreadsheet file</a:t>
            </a:r>
            <a:endParaRPr lang="en-US">
              <a:ea typeface="Roboto"/>
              <a:cs typeface="Roboto"/>
            </a:endParaRPr>
          </a:p>
          <a:p>
            <a:r>
              <a:rPr lang="en-US"/>
              <a:t>This file can be used for mail merge, outreach to patients, send text reminders, etc.</a:t>
            </a:r>
            <a:endParaRPr lang="en-US">
              <a:ea typeface="Roboto"/>
              <a:cs typeface="Roboto"/>
            </a:endParaRPr>
          </a:p>
          <a:p>
            <a:endParaRPr lang="en-US"/>
          </a:p>
          <a:p>
            <a:endParaRPr lang="en-US"/>
          </a:p>
          <a:p>
            <a:endParaRPr lang="en-US"/>
          </a:p>
        </p:txBody>
      </p:sp>
      <p:pic>
        <p:nvPicPr>
          <p:cNvPr id="5" name="Content Placeholder 4">
            <a:extLst>
              <a:ext uri="{FF2B5EF4-FFF2-40B4-BE49-F238E27FC236}">
                <a16:creationId xmlns:a16="http://schemas.microsoft.com/office/drawing/2014/main" id="{9F8BC831-A09E-E286-14F2-2648D540705B}"/>
              </a:ext>
            </a:extLst>
          </p:cNvPr>
          <p:cNvPicPr>
            <a:picLocks noGrp="1" noChangeAspect="1"/>
          </p:cNvPicPr>
          <p:nvPr>
            <p:ph sz="quarter" idx="4"/>
          </p:nvPr>
        </p:nvPicPr>
        <p:blipFill>
          <a:blip r:embed="rId2"/>
          <a:stretch>
            <a:fillRect/>
          </a:stretch>
        </p:blipFill>
        <p:spPr>
          <a:xfrm>
            <a:off x="6441511" y="2332038"/>
            <a:ext cx="4600116" cy="3703637"/>
          </a:xfrm>
          <a:prstGeom prst="rect">
            <a:avLst/>
          </a:prstGeom>
        </p:spPr>
      </p:pic>
    </p:spTree>
    <p:extLst>
      <p:ext uri="{BB962C8B-B14F-4D97-AF65-F5344CB8AC3E}">
        <p14:creationId xmlns:p14="http://schemas.microsoft.com/office/powerpoint/2010/main" val="180367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A7A6-80EB-2BAF-5191-C56A26B8F3C5}"/>
              </a:ext>
            </a:extLst>
          </p:cNvPr>
          <p:cNvSpPr>
            <a:spLocks noGrp="1"/>
          </p:cNvSpPr>
          <p:nvPr>
            <p:ph type="title"/>
          </p:nvPr>
        </p:nvSpPr>
        <p:spPr/>
        <p:txBody>
          <a:bodyPr/>
          <a:lstStyle/>
          <a:p>
            <a:r>
              <a:rPr lang="en-US"/>
              <a:t>Recap of Reminder Recall</a:t>
            </a:r>
          </a:p>
        </p:txBody>
      </p:sp>
      <p:sp>
        <p:nvSpPr>
          <p:cNvPr id="3" name="Content Placeholder 2">
            <a:extLst>
              <a:ext uri="{FF2B5EF4-FFF2-40B4-BE49-F238E27FC236}">
                <a16:creationId xmlns:a16="http://schemas.microsoft.com/office/drawing/2014/main" id="{1CE16A0B-A2A2-9438-207B-A15A3D753FC4}"/>
              </a:ext>
            </a:extLst>
          </p:cNvPr>
          <p:cNvSpPr>
            <a:spLocks noGrp="1"/>
          </p:cNvSpPr>
          <p:nvPr>
            <p:ph idx="1"/>
          </p:nvPr>
        </p:nvSpPr>
        <p:spPr/>
        <p:txBody>
          <a:bodyPr vert="horz" lIns="91440" tIns="45720" rIns="91440" bIns="45720" rtlCol="0" anchor="t">
            <a:normAutofit/>
          </a:bodyPr>
          <a:lstStyle/>
          <a:p>
            <a:r>
              <a:rPr lang="en-US"/>
              <a:t>Reminder recall is a helpful tool for ensuring that patients who are due or overdue for vaccinations are notified</a:t>
            </a:r>
            <a:endParaRPr lang="en-US">
              <a:ea typeface="Roboto"/>
              <a:cs typeface="Roboto"/>
            </a:endParaRPr>
          </a:p>
          <a:p>
            <a:r>
              <a:rPr lang="en-US"/>
              <a:t>You can customize letters to send out to patients</a:t>
            </a:r>
          </a:p>
          <a:p>
            <a:r>
              <a:rPr lang="en-US"/>
              <a:t>You can generate letters and postcards that match a specific search criteria</a:t>
            </a:r>
          </a:p>
          <a:p>
            <a:r>
              <a:rPr lang="en-US">
                <a:ea typeface="+mn-lt"/>
                <a:cs typeface="+mn-lt"/>
              </a:rPr>
              <a:t>You can generate address labels and export a patient list</a:t>
            </a:r>
          </a:p>
          <a:p>
            <a:r>
              <a:rPr lang="en-US" sz="2000" b="0">
                <a:ea typeface="+mn-lt"/>
                <a:cs typeface="+mn-lt"/>
              </a:rPr>
              <a:t>It is important</a:t>
            </a:r>
            <a:r>
              <a:rPr lang="en-US">
                <a:ea typeface="+mn-lt"/>
                <a:cs typeface="+mn-lt"/>
              </a:rPr>
              <a:t> for patients</a:t>
            </a:r>
            <a:r>
              <a:rPr lang="en-US" sz="2000" b="0">
                <a:ea typeface="+mn-lt"/>
                <a:cs typeface="+mn-lt"/>
              </a:rPr>
              <a:t> to stay up-to-date with recommended immunization schedules</a:t>
            </a:r>
            <a:endParaRPr lang="en-US"/>
          </a:p>
          <a:p>
            <a:endParaRPr lang="en-US"/>
          </a:p>
        </p:txBody>
      </p:sp>
    </p:spTree>
    <p:extLst>
      <p:ext uri="{BB962C8B-B14F-4D97-AF65-F5344CB8AC3E}">
        <p14:creationId xmlns:p14="http://schemas.microsoft.com/office/powerpoint/2010/main" val="2425399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 for doing your part in protecting Chicago children from Measles</a:t>
            </a:r>
          </a:p>
        </p:txBody>
      </p:sp>
    </p:spTree>
    <p:extLst>
      <p:ext uri="{BB962C8B-B14F-4D97-AF65-F5344CB8AC3E}">
        <p14:creationId xmlns:p14="http://schemas.microsoft.com/office/powerpoint/2010/main" val="124095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 y="-517450"/>
            <a:ext cx="10058400" cy="1609344"/>
          </a:xfrm>
        </p:spPr>
        <p:txBody>
          <a:bodyPr/>
          <a:lstStyle/>
          <a:p>
            <a:r>
              <a:rPr lang="en-US"/>
              <a:t>Child and Adolescent Immunization Schedule</a:t>
            </a:r>
          </a:p>
        </p:txBody>
      </p:sp>
      <p:pic>
        <p:nvPicPr>
          <p:cNvPr id="3" name="Picture 2">
            <a:extLst>
              <a:ext uri="{FF2B5EF4-FFF2-40B4-BE49-F238E27FC236}">
                <a16:creationId xmlns:a16="http://schemas.microsoft.com/office/drawing/2014/main" id="{053C06C3-9CBD-CAF5-DD74-495FF5ABDF85}"/>
              </a:ext>
            </a:extLst>
          </p:cNvPr>
          <p:cNvPicPr>
            <a:picLocks noChangeAspect="1"/>
          </p:cNvPicPr>
          <p:nvPr/>
        </p:nvPicPr>
        <p:blipFill>
          <a:blip r:embed="rId2"/>
          <a:stretch>
            <a:fillRect/>
          </a:stretch>
        </p:blipFill>
        <p:spPr>
          <a:xfrm>
            <a:off x="1168400" y="489366"/>
            <a:ext cx="7901352" cy="6084421"/>
          </a:xfrm>
          <a:prstGeom prst="rect">
            <a:avLst/>
          </a:prstGeom>
        </p:spPr>
      </p:pic>
      <p:pic>
        <p:nvPicPr>
          <p:cNvPr id="6" name="Picture 5">
            <a:extLst>
              <a:ext uri="{FF2B5EF4-FFF2-40B4-BE49-F238E27FC236}">
                <a16:creationId xmlns:a16="http://schemas.microsoft.com/office/drawing/2014/main" id="{B6CAF47C-30C8-617E-4B5E-795FF696EB2F}"/>
              </a:ext>
            </a:extLst>
          </p:cNvPr>
          <p:cNvPicPr>
            <a:picLocks noChangeAspect="1"/>
          </p:cNvPicPr>
          <p:nvPr/>
        </p:nvPicPr>
        <p:blipFill>
          <a:blip r:embed="rId3"/>
          <a:stretch>
            <a:fillRect/>
          </a:stretch>
        </p:blipFill>
        <p:spPr>
          <a:xfrm>
            <a:off x="9073149" y="3011140"/>
            <a:ext cx="2928742" cy="1827365"/>
          </a:xfrm>
          <a:prstGeom prst="rect">
            <a:avLst/>
          </a:prstGeom>
        </p:spPr>
      </p:pic>
      <p:sp>
        <p:nvSpPr>
          <p:cNvPr id="9" name="Arrow: Right 8">
            <a:extLst>
              <a:ext uri="{FF2B5EF4-FFF2-40B4-BE49-F238E27FC236}">
                <a16:creationId xmlns:a16="http://schemas.microsoft.com/office/drawing/2014/main" id="{7543258F-565C-B4CD-6511-8E9A247E1ACE}"/>
              </a:ext>
            </a:extLst>
          </p:cNvPr>
          <p:cNvSpPr/>
          <p:nvPr/>
        </p:nvSpPr>
        <p:spPr>
          <a:xfrm>
            <a:off x="208767" y="3789122"/>
            <a:ext cx="960328" cy="27139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50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D4016-251F-CD4D-9435-20778A7A0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793FD-2AAC-A322-2827-5C1699A62360}"/>
              </a:ext>
            </a:extLst>
          </p:cNvPr>
          <p:cNvSpPr>
            <a:spLocks noGrp="1"/>
          </p:cNvSpPr>
          <p:nvPr>
            <p:ph type="title"/>
          </p:nvPr>
        </p:nvSpPr>
        <p:spPr>
          <a:xfrm>
            <a:off x="5136" y="-475697"/>
            <a:ext cx="10058400" cy="1609344"/>
          </a:xfrm>
        </p:spPr>
        <p:txBody>
          <a:bodyPr/>
          <a:lstStyle/>
          <a:p>
            <a:r>
              <a:rPr lang="en-US"/>
              <a:t>Child and Adolescent Catch-up Immunization Schedule</a:t>
            </a:r>
          </a:p>
        </p:txBody>
      </p:sp>
      <p:sp>
        <p:nvSpPr>
          <p:cNvPr id="7" name="Arrow: Right 6">
            <a:extLst>
              <a:ext uri="{FF2B5EF4-FFF2-40B4-BE49-F238E27FC236}">
                <a16:creationId xmlns:a16="http://schemas.microsoft.com/office/drawing/2014/main" id="{6449A84E-2165-3A13-F933-7FE903E83A84}"/>
              </a:ext>
            </a:extLst>
          </p:cNvPr>
          <p:cNvSpPr/>
          <p:nvPr/>
        </p:nvSpPr>
        <p:spPr>
          <a:xfrm>
            <a:off x="1221559" y="4185102"/>
            <a:ext cx="960328" cy="27139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616334-105F-D41F-C356-79196BB3AF76}"/>
              </a:ext>
            </a:extLst>
          </p:cNvPr>
          <p:cNvPicPr>
            <a:picLocks noChangeAspect="1"/>
          </p:cNvPicPr>
          <p:nvPr/>
        </p:nvPicPr>
        <p:blipFill>
          <a:blip r:embed="rId2"/>
          <a:stretch>
            <a:fillRect/>
          </a:stretch>
        </p:blipFill>
        <p:spPr>
          <a:xfrm>
            <a:off x="2177823" y="687222"/>
            <a:ext cx="7569160" cy="5800231"/>
          </a:xfrm>
          <a:prstGeom prst="rect">
            <a:avLst/>
          </a:prstGeom>
        </p:spPr>
      </p:pic>
    </p:spTree>
    <p:extLst>
      <p:ext uri="{BB962C8B-B14F-4D97-AF65-F5344CB8AC3E}">
        <p14:creationId xmlns:p14="http://schemas.microsoft.com/office/powerpoint/2010/main" val="100227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 y="-475697"/>
            <a:ext cx="10058400" cy="1609344"/>
          </a:xfrm>
        </p:spPr>
        <p:txBody>
          <a:bodyPr/>
          <a:lstStyle/>
          <a:p>
            <a:r>
              <a:rPr lang="en-US"/>
              <a:t>Adult Immunization Schedule</a:t>
            </a:r>
          </a:p>
        </p:txBody>
      </p:sp>
      <p:pic>
        <p:nvPicPr>
          <p:cNvPr id="5" name="Picture 4">
            <a:extLst>
              <a:ext uri="{FF2B5EF4-FFF2-40B4-BE49-F238E27FC236}">
                <a16:creationId xmlns:a16="http://schemas.microsoft.com/office/drawing/2014/main" id="{1755082C-0AA2-D43C-1131-77EAAD4ECBFB}"/>
              </a:ext>
            </a:extLst>
          </p:cNvPr>
          <p:cNvPicPr>
            <a:picLocks noChangeAspect="1"/>
          </p:cNvPicPr>
          <p:nvPr/>
        </p:nvPicPr>
        <p:blipFill>
          <a:blip r:embed="rId2"/>
          <a:stretch>
            <a:fillRect/>
          </a:stretch>
        </p:blipFill>
        <p:spPr>
          <a:xfrm>
            <a:off x="1803400" y="583990"/>
            <a:ext cx="8585199" cy="6127759"/>
          </a:xfrm>
          <a:prstGeom prst="rect">
            <a:avLst/>
          </a:prstGeom>
        </p:spPr>
      </p:pic>
      <p:sp>
        <p:nvSpPr>
          <p:cNvPr id="7" name="Arrow: Right 6">
            <a:extLst>
              <a:ext uri="{FF2B5EF4-FFF2-40B4-BE49-F238E27FC236}">
                <a16:creationId xmlns:a16="http://schemas.microsoft.com/office/drawing/2014/main" id="{816B9F48-882B-9F3C-2B1E-E47C972D9647}"/>
              </a:ext>
            </a:extLst>
          </p:cNvPr>
          <p:cNvSpPr/>
          <p:nvPr/>
        </p:nvSpPr>
        <p:spPr>
          <a:xfrm>
            <a:off x="845507" y="2839232"/>
            <a:ext cx="960328" cy="27139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20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E3471-9295-7A54-0A1F-3552266A9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C854FE-025F-6A22-E331-276F887E1600}"/>
              </a:ext>
            </a:extLst>
          </p:cNvPr>
          <p:cNvSpPr>
            <a:spLocks noGrp="1"/>
          </p:cNvSpPr>
          <p:nvPr>
            <p:ph type="title"/>
          </p:nvPr>
        </p:nvSpPr>
        <p:spPr>
          <a:xfrm>
            <a:off x="1069848" y="484632"/>
            <a:ext cx="10674263" cy="1598906"/>
          </a:xfrm>
        </p:spPr>
        <p:txBody>
          <a:bodyPr/>
          <a:lstStyle/>
          <a:p>
            <a:r>
              <a:rPr lang="en-US"/>
              <a:t>Measles International Travel Recommendations </a:t>
            </a:r>
          </a:p>
        </p:txBody>
      </p:sp>
      <p:sp>
        <p:nvSpPr>
          <p:cNvPr id="11" name="Content Placeholder 10">
            <a:extLst>
              <a:ext uri="{FF2B5EF4-FFF2-40B4-BE49-F238E27FC236}">
                <a16:creationId xmlns:a16="http://schemas.microsoft.com/office/drawing/2014/main" id="{7B7D5C2D-D7CC-5AB9-F35A-6B67B605E4A7}"/>
              </a:ext>
            </a:extLst>
          </p:cNvPr>
          <p:cNvSpPr>
            <a:spLocks noGrp="1"/>
          </p:cNvSpPr>
          <p:nvPr>
            <p:ph idx="1"/>
          </p:nvPr>
        </p:nvSpPr>
        <p:spPr>
          <a:xfrm>
            <a:off x="1069848" y="2100532"/>
            <a:ext cx="4609579" cy="4071668"/>
          </a:xfrm>
        </p:spPr>
        <p:txBody>
          <a:bodyPr vert="horz" lIns="91440" tIns="45720" rIns="91440" bIns="45720" rtlCol="0" anchor="t">
            <a:normAutofit/>
          </a:bodyPr>
          <a:lstStyle/>
          <a:p>
            <a:pPr marL="0" indent="0">
              <a:buNone/>
            </a:pPr>
            <a:r>
              <a:rPr lang="en-US" b="1">
                <a:ea typeface="+mn-lt"/>
                <a:cs typeface="Calibri"/>
              </a:rPr>
              <a:t>Protect yourself against measles</a:t>
            </a:r>
          </a:p>
          <a:p>
            <a:r>
              <a:rPr lang="en-US" sz="1400">
                <a:solidFill>
                  <a:srgbClr val="1C1D1F"/>
                </a:solidFill>
                <a:latin typeface="Nunito"/>
                <a:ea typeface="+mn-lt"/>
                <a:cs typeface="+mn-lt"/>
              </a:rPr>
              <a:t>The best way </a:t>
            </a:r>
            <a:r>
              <a:rPr lang="en-US" sz="1400" b="0">
                <a:solidFill>
                  <a:srgbClr val="1C1D1F"/>
                </a:solidFill>
                <a:latin typeface="Nunito"/>
                <a:cs typeface="Calibri" panose="020F0502020204030204"/>
              </a:rPr>
              <a:t>to </a:t>
            </a:r>
            <a:r>
              <a:rPr lang="en-US" sz="1400">
                <a:solidFill>
                  <a:srgbClr val="1C1D1F"/>
                </a:solidFill>
                <a:latin typeface="Nunito"/>
                <a:ea typeface="+mn-lt"/>
                <a:cs typeface="+mn-lt"/>
              </a:rPr>
              <a:t>protect yourself </a:t>
            </a:r>
            <a:r>
              <a:rPr lang="en-US" sz="1400" b="0">
                <a:solidFill>
                  <a:srgbClr val="1C1D1F"/>
                </a:solidFill>
                <a:latin typeface="Nunito"/>
                <a:cs typeface="Calibri" panose="020F0502020204030204"/>
              </a:rPr>
              <a:t>and </a:t>
            </a:r>
            <a:r>
              <a:rPr lang="en-US" sz="1400">
                <a:solidFill>
                  <a:srgbClr val="1C1D1F"/>
                </a:solidFill>
                <a:latin typeface="Nunito"/>
                <a:ea typeface="+mn-lt"/>
                <a:cs typeface="+mn-lt"/>
              </a:rPr>
              <a:t>your loved ones </a:t>
            </a:r>
            <a:r>
              <a:rPr lang="en-US" sz="1400" b="0">
                <a:solidFill>
                  <a:srgbClr val="1C1D1F"/>
                </a:solidFill>
                <a:latin typeface="Nunito"/>
                <a:ea typeface="+mn-lt"/>
                <a:cs typeface="+mn-lt"/>
              </a:rPr>
              <a:t>is </a:t>
            </a:r>
            <a:r>
              <a:rPr lang="en-US" sz="1400">
                <a:solidFill>
                  <a:srgbClr val="1C1D1F"/>
                </a:solidFill>
                <a:latin typeface="Nunito"/>
                <a:ea typeface="+mn-lt"/>
                <a:cs typeface="+mn-lt"/>
              </a:rPr>
              <a:t>by getting the </a:t>
            </a:r>
            <a:r>
              <a:rPr lang="en-US" sz="1400" u="sng">
                <a:latin typeface="Nunito"/>
                <a:ea typeface="+mn-lt"/>
                <a:cs typeface="+mn-lt"/>
                <a:hlinkClick r:id="rId2"/>
              </a:rPr>
              <a:t>measles, mumps, and rubella (MMR) vaccine</a:t>
            </a:r>
            <a:r>
              <a:rPr lang="en-US" sz="1400">
                <a:solidFill>
                  <a:srgbClr val="1C1D1F"/>
                </a:solidFill>
                <a:latin typeface="Nunito"/>
                <a:ea typeface="+mn-lt"/>
                <a:cs typeface="+mn-lt"/>
              </a:rPr>
              <a:t>. You should plan </a:t>
            </a:r>
            <a:r>
              <a:rPr lang="en-US" sz="1400" b="0">
                <a:solidFill>
                  <a:srgbClr val="1C1D1F"/>
                </a:solidFill>
                <a:latin typeface="Nunito"/>
                <a:ea typeface="+mn-lt"/>
                <a:cs typeface="+mn-lt"/>
              </a:rPr>
              <a:t>to </a:t>
            </a:r>
            <a:r>
              <a:rPr lang="en-US" sz="1400">
                <a:solidFill>
                  <a:srgbClr val="1C1D1F"/>
                </a:solidFill>
                <a:latin typeface="Nunito"/>
                <a:ea typeface="+mn-lt"/>
                <a:cs typeface="+mn-lt"/>
              </a:rPr>
              <a:t>be fully vaccinated against measles at least </a:t>
            </a:r>
            <a:r>
              <a:rPr lang="en-US" sz="1400" b="1">
                <a:solidFill>
                  <a:srgbClr val="1C1D1F"/>
                </a:solidFill>
                <a:latin typeface="Nunito"/>
                <a:ea typeface="+mn-lt"/>
                <a:cs typeface="+mn-lt"/>
                <a:hlinkClick r:id="rId3"/>
              </a:rPr>
              <a:t>2 weeks before you depart</a:t>
            </a:r>
            <a:r>
              <a:rPr lang="en-US" sz="1400">
                <a:solidFill>
                  <a:srgbClr val="1C1D1F"/>
                </a:solidFill>
                <a:latin typeface="Nunito"/>
                <a:ea typeface="+mn-lt"/>
                <a:cs typeface="+mn-lt"/>
              </a:rPr>
              <a:t>.</a:t>
            </a:r>
            <a:endParaRPr lang="en-US"/>
          </a:p>
          <a:p>
            <a:pPr lvl="1"/>
            <a:r>
              <a:rPr lang="en-US" sz="1400">
                <a:solidFill>
                  <a:srgbClr val="1C1D1F"/>
                </a:solidFill>
                <a:latin typeface="Nunito"/>
                <a:ea typeface="+mn-lt"/>
                <a:cs typeface="Calibri"/>
              </a:rPr>
              <a:t>Two doses of MMR vaccine provide 97% protection against measles.</a:t>
            </a:r>
            <a:endParaRPr lang="en-US" sz="1400">
              <a:ea typeface="+mn-lt"/>
              <a:cs typeface="Calibri"/>
            </a:endParaRPr>
          </a:p>
          <a:p>
            <a:pPr lvl="1"/>
            <a:r>
              <a:rPr lang="en-US" sz="1400">
                <a:solidFill>
                  <a:srgbClr val="1C1D1F"/>
                </a:solidFill>
                <a:latin typeface="Nunito"/>
                <a:ea typeface="+mn-lt"/>
                <a:cs typeface="Calibri"/>
              </a:rPr>
              <a:t>One dose provides 93% protection.</a:t>
            </a:r>
            <a:endParaRPr lang="en-US" sz="1400">
              <a:ea typeface="Roboto"/>
              <a:cs typeface="Roboto"/>
            </a:endParaRPr>
          </a:p>
          <a:p>
            <a:pPr marL="0" indent="0">
              <a:buNone/>
            </a:pPr>
            <a:r>
              <a:rPr lang="en-US" b="1">
                <a:ea typeface="+mn-lt"/>
                <a:cs typeface="Calibri"/>
              </a:rPr>
              <a:t>Infants under 12 months old traveling</a:t>
            </a:r>
          </a:p>
          <a:p>
            <a:pPr lvl="1"/>
            <a:r>
              <a:rPr lang="en-US" sz="1200">
                <a:solidFill>
                  <a:srgbClr val="1C1D1F"/>
                </a:solidFill>
                <a:latin typeface="Nunito"/>
                <a:ea typeface="Roboto"/>
                <a:cs typeface="Roboto"/>
              </a:rPr>
              <a:t>Get an </a:t>
            </a:r>
            <a:r>
              <a:rPr lang="en-US" sz="1200" b="1">
                <a:solidFill>
                  <a:srgbClr val="1C1D1F"/>
                </a:solidFill>
                <a:latin typeface="Nunito"/>
                <a:ea typeface="Roboto"/>
                <a:cs typeface="Roboto"/>
              </a:rPr>
              <a:t>early infant dose</a:t>
            </a:r>
            <a:r>
              <a:rPr lang="en-US" sz="1200">
                <a:solidFill>
                  <a:srgbClr val="1C1D1F"/>
                </a:solidFill>
                <a:latin typeface="Nunito"/>
                <a:ea typeface="Roboto"/>
                <a:cs typeface="Roboto"/>
              </a:rPr>
              <a:t> at 6 through 11 months.</a:t>
            </a:r>
            <a:endParaRPr lang="en-US" sz="1200">
              <a:ea typeface="Roboto"/>
              <a:cs typeface="Roboto"/>
            </a:endParaRPr>
          </a:p>
          <a:p>
            <a:pPr lvl="1"/>
            <a:r>
              <a:rPr lang="en-US" sz="1200">
                <a:solidFill>
                  <a:srgbClr val="1C1D1F"/>
                </a:solidFill>
                <a:latin typeface="Nunito"/>
                <a:ea typeface="Roboto"/>
                <a:cs typeface="Roboto"/>
              </a:rPr>
              <a:t>Follow the recommended schedule and get:</a:t>
            </a:r>
            <a:endParaRPr lang="en-US" sz="1200">
              <a:ea typeface="Roboto"/>
              <a:cs typeface="Roboto"/>
            </a:endParaRPr>
          </a:p>
          <a:p>
            <a:pPr lvl="2"/>
            <a:r>
              <a:rPr lang="en-US" sz="1200">
                <a:solidFill>
                  <a:srgbClr val="1C1D1F"/>
                </a:solidFill>
                <a:latin typeface="Nunito"/>
                <a:ea typeface="Roboto"/>
                <a:cs typeface="Roboto"/>
              </a:rPr>
              <a:t>Another dose at 12 through 15 months.</a:t>
            </a:r>
            <a:endParaRPr lang="en-US" sz="1200">
              <a:ea typeface="Roboto"/>
              <a:cs typeface="Roboto"/>
            </a:endParaRPr>
          </a:p>
          <a:p>
            <a:pPr lvl="2"/>
            <a:r>
              <a:rPr lang="en-US" sz="1200">
                <a:solidFill>
                  <a:srgbClr val="1C1D1F"/>
                </a:solidFill>
                <a:latin typeface="Nunito"/>
                <a:ea typeface="Roboto"/>
                <a:cs typeface="Roboto"/>
              </a:rPr>
              <a:t>A final dose at 4 through 6 years</a:t>
            </a:r>
            <a:endParaRPr lang="en-US" sz="1200">
              <a:ea typeface="Roboto"/>
              <a:cs typeface="Roboto"/>
            </a:endParaRPr>
          </a:p>
          <a:p>
            <a:pPr marL="342900" indent="-342900"/>
            <a:endParaRPr lang="en-US">
              <a:ea typeface="Roboto"/>
              <a:cs typeface="Roboto"/>
            </a:endParaRPr>
          </a:p>
          <a:p>
            <a:endParaRPr lang="en-US">
              <a:ea typeface="Roboto"/>
              <a:cs typeface="Roboto"/>
            </a:endParaRPr>
          </a:p>
        </p:txBody>
      </p:sp>
      <p:sp>
        <p:nvSpPr>
          <p:cNvPr id="4" name="Content Placeholder 10">
            <a:extLst>
              <a:ext uri="{FF2B5EF4-FFF2-40B4-BE49-F238E27FC236}">
                <a16:creationId xmlns:a16="http://schemas.microsoft.com/office/drawing/2014/main" id="{34F77DFD-DFAD-B45D-AB72-94619B64C934}"/>
              </a:ext>
            </a:extLst>
          </p:cNvPr>
          <p:cNvSpPr txBox="1">
            <a:spLocks/>
          </p:cNvSpPr>
          <p:nvPr/>
        </p:nvSpPr>
        <p:spPr>
          <a:xfrm>
            <a:off x="6357919" y="2096357"/>
            <a:ext cx="4609579" cy="4071668"/>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B99"/>
                </a:solidFill>
                <a:latin typeface="+mn-lt"/>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B99"/>
                </a:solidFill>
                <a:latin typeface="+mn-lt"/>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B99"/>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a:buNone/>
            </a:pPr>
            <a:r>
              <a:rPr lang="en-US" b="1">
                <a:ea typeface="+mn-lt"/>
                <a:cs typeface="Calibri"/>
              </a:rPr>
              <a:t>Children over 12 months old</a:t>
            </a:r>
          </a:p>
          <a:p>
            <a:pPr lvl="1"/>
            <a:r>
              <a:rPr lang="en-US" sz="1200">
                <a:solidFill>
                  <a:srgbClr val="1C1D1F"/>
                </a:solidFill>
                <a:latin typeface="Nunito"/>
                <a:ea typeface="+mn-lt"/>
                <a:cs typeface="Calibri"/>
              </a:rPr>
              <a:t>Get </a:t>
            </a:r>
            <a:r>
              <a:rPr lang="en-US" sz="1200" b="1">
                <a:solidFill>
                  <a:srgbClr val="1C1D1F"/>
                </a:solidFill>
                <a:latin typeface="Nunito"/>
                <a:ea typeface="+mn-lt"/>
                <a:cs typeface="Calibri"/>
              </a:rPr>
              <a:t>first dose immediately.</a:t>
            </a:r>
            <a:endParaRPr lang="en-US" sz="1200" b="1">
              <a:ea typeface="Roboto"/>
              <a:cs typeface="Roboto"/>
            </a:endParaRPr>
          </a:p>
          <a:p>
            <a:pPr lvl="1"/>
            <a:r>
              <a:rPr lang="en-US" sz="1200">
                <a:solidFill>
                  <a:srgbClr val="1C1D1F"/>
                </a:solidFill>
                <a:latin typeface="Nunito"/>
                <a:ea typeface="+mn-lt"/>
                <a:cs typeface="Calibri"/>
              </a:rPr>
              <a:t>Get </a:t>
            </a:r>
            <a:r>
              <a:rPr lang="en-US" sz="1200" b="1">
                <a:solidFill>
                  <a:srgbClr val="1C1D1F"/>
                </a:solidFill>
                <a:latin typeface="Nunito"/>
                <a:ea typeface="+mn-lt"/>
                <a:cs typeface="Calibri"/>
              </a:rPr>
              <a:t>second dose 28 days</a:t>
            </a:r>
            <a:r>
              <a:rPr lang="en-US" sz="1200">
                <a:solidFill>
                  <a:srgbClr val="1C1D1F"/>
                </a:solidFill>
                <a:latin typeface="Nunito"/>
                <a:ea typeface="+mn-lt"/>
                <a:cs typeface="Calibri"/>
              </a:rPr>
              <a:t> after first dose</a:t>
            </a:r>
            <a:endParaRPr lang="en-US" sz="1200">
              <a:ea typeface="Roboto"/>
              <a:cs typeface="Roboto"/>
            </a:endParaRPr>
          </a:p>
          <a:p>
            <a:pPr marL="0" indent="0">
              <a:buNone/>
            </a:pPr>
            <a:endParaRPr lang="en-US">
              <a:ea typeface="Roboto"/>
              <a:cs typeface="Calibri"/>
            </a:endParaRPr>
          </a:p>
          <a:p>
            <a:pPr>
              <a:buNone/>
            </a:pPr>
            <a:r>
              <a:rPr lang="en-US" b="1">
                <a:latin typeface="Roboto"/>
                <a:ea typeface="+mn-lt"/>
                <a:cs typeface="Poppins"/>
              </a:rPr>
              <a:t>Teens &amp; adults with no evidence of immunity*</a:t>
            </a:r>
            <a:endParaRPr lang="en-US" b="1">
              <a:latin typeface="Roboto"/>
              <a:ea typeface="Roboto"/>
              <a:cs typeface="Roboto"/>
            </a:endParaRPr>
          </a:p>
          <a:p>
            <a:pPr lvl="1"/>
            <a:r>
              <a:rPr lang="en-US" sz="1200">
                <a:solidFill>
                  <a:srgbClr val="1C1D1F"/>
                </a:solidFill>
                <a:latin typeface="Nunito"/>
                <a:ea typeface="+mn-lt"/>
                <a:cs typeface="Calibri"/>
              </a:rPr>
              <a:t>Get </a:t>
            </a:r>
            <a:r>
              <a:rPr lang="en-US" sz="1200" b="1">
                <a:solidFill>
                  <a:srgbClr val="1C1D1F"/>
                </a:solidFill>
                <a:latin typeface="Nunito"/>
                <a:ea typeface="+mn-lt"/>
                <a:cs typeface="Calibri"/>
              </a:rPr>
              <a:t>first dose immediately.</a:t>
            </a:r>
            <a:endParaRPr lang="en-US" sz="1200">
              <a:ea typeface="Roboto"/>
              <a:cs typeface="Roboto"/>
            </a:endParaRPr>
          </a:p>
          <a:p>
            <a:pPr lvl="1">
              <a:spcAft>
                <a:spcPts val="0"/>
              </a:spcAft>
            </a:pPr>
            <a:r>
              <a:rPr lang="en-US" sz="1200">
                <a:solidFill>
                  <a:srgbClr val="1C1D1F"/>
                </a:solidFill>
                <a:latin typeface="Nunito"/>
                <a:ea typeface="Roboto"/>
                <a:cs typeface="Roboto"/>
              </a:rPr>
              <a:t>Get </a:t>
            </a:r>
            <a:r>
              <a:rPr lang="en-US" sz="1200" b="1">
                <a:solidFill>
                  <a:srgbClr val="1C1D1F"/>
                </a:solidFill>
                <a:latin typeface="Nunito"/>
                <a:ea typeface="Roboto"/>
                <a:cs typeface="Roboto"/>
              </a:rPr>
              <a:t>second dose 28 days</a:t>
            </a:r>
            <a:r>
              <a:rPr lang="en-US" sz="1200">
                <a:solidFill>
                  <a:srgbClr val="1C1D1F"/>
                </a:solidFill>
                <a:latin typeface="Nunito"/>
                <a:ea typeface="Roboto"/>
                <a:cs typeface="Roboto"/>
              </a:rPr>
              <a:t> after first dose.</a:t>
            </a:r>
            <a:endParaRPr lang="en-US" sz="1200">
              <a:ea typeface="Roboto"/>
              <a:cs typeface="Roboto"/>
            </a:endParaRPr>
          </a:p>
          <a:p>
            <a:pPr lvl="2">
              <a:buNone/>
            </a:pPr>
            <a:r>
              <a:rPr lang="en-US" sz="1000">
                <a:solidFill>
                  <a:srgbClr val="1C1D1F"/>
                </a:solidFill>
                <a:latin typeface="Nunito"/>
                <a:ea typeface="Roboto"/>
                <a:cs typeface="Roboto"/>
              </a:rPr>
              <a:t>*Acceptable evidence of immunity against measles includes at least one of the following:</a:t>
            </a:r>
            <a:endParaRPr lang="en-US" sz="1000">
              <a:ea typeface="Roboto"/>
              <a:cs typeface="Roboto"/>
            </a:endParaRPr>
          </a:p>
          <a:p>
            <a:pPr lvl="1">
              <a:spcAft>
                <a:spcPts val="0"/>
              </a:spcAft>
            </a:pPr>
            <a:r>
              <a:rPr lang="en-US" sz="1200">
                <a:solidFill>
                  <a:srgbClr val="1C1D1F"/>
                </a:solidFill>
                <a:latin typeface="Nunito"/>
                <a:ea typeface="Roboto"/>
                <a:cs typeface="Roboto"/>
              </a:rPr>
              <a:t>Written documentation of adequate vaccination</a:t>
            </a:r>
            <a:endParaRPr lang="en-US">
              <a:ea typeface="Roboto"/>
              <a:cs typeface="Roboto"/>
            </a:endParaRPr>
          </a:p>
          <a:p>
            <a:pPr lvl="1">
              <a:spcAft>
                <a:spcPts val="0"/>
              </a:spcAft>
            </a:pPr>
            <a:r>
              <a:rPr lang="en-US" sz="1200">
                <a:solidFill>
                  <a:srgbClr val="1C1D1F"/>
                </a:solidFill>
                <a:latin typeface="Nunito"/>
                <a:ea typeface="Roboto"/>
                <a:cs typeface="Roboto"/>
              </a:rPr>
              <a:t>Laboratory evidence of immunity</a:t>
            </a:r>
            <a:endParaRPr lang="en-US">
              <a:ea typeface="Roboto"/>
              <a:cs typeface="Roboto"/>
            </a:endParaRPr>
          </a:p>
          <a:p>
            <a:pPr lvl="1">
              <a:spcAft>
                <a:spcPts val="0"/>
              </a:spcAft>
            </a:pPr>
            <a:r>
              <a:rPr lang="en-US" sz="1200">
                <a:solidFill>
                  <a:srgbClr val="1C1D1F"/>
                </a:solidFill>
                <a:latin typeface="Nunito"/>
                <a:ea typeface="Roboto"/>
                <a:cs typeface="Roboto"/>
              </a:rPr>
              <a:t>Laboratory confirmation of measles</a:t>
            </a:r>
            <a:endParaRPr lang="en-US">
              <a:ea typeface="Roboto"/>
              <a:cs typeface="Roboto"/>
            </a:endParaRPr>
          </a:p>
          <a:p>
            <a:pPr lvl="1">
              <a:spcAft>
                <a:spcPts val="0"/>
              </a:spcAft>
            </a:pPr>
            <a:r>
              <a:rPr lang="en-US" sz="1200">
                <a:solidFill>
                  <a:srgbClr val="1C1D1F"/>
                </a:solidFill>
                <a:latin typeface="Nunito"/>
                <a:ea typeface="Roboto"/>
                <a:cs typeface="Roboto"/>
              </a:rPr>
              <a:t>Birth in the United States before 1957</a:t>
            </a:r>
            <a:endParaRPr lang="en-US">
              <a:ea typeface="Roboto"/>
              <a:cs typeface="Roboto"/>
            </a:endParaRPr>
          </a:p>
          <a:p>
            <a:pPr marL="0" indent="0">
              <a:buNone/>
            </a:pPr>
            <a:endParaRPr lang="en-US">
              <a:ea typeface="Roboto"/>
              <a:cs typeface="Calibri"/>
            </a:endParaRPr>
          </a:p>
          <a:p>
            <a:pPr marL="342900" indent="-342900"/>
            <a:endParaRPr lang="en-US">
              <a:ea typeface="Roboto"/>
              <a:cs typeface="Roboto"/>
            </a:endParaRPr>
          </a:p>
          <a:p>
            <a:endParaRPr lang="en-US">
              <a:ea typeface="Roboto"/>
              <a:cs typeface="Roboto"/>
            </a:endParaRPr>
          </a:p>
        </p:txBody>
      </p:sp>
    </p:spTree>
    <p:extLst>
      <p:ext uri="{BB962C8B-B14F-4D97-AF65-F5344CB8AC3E}">
        <p14:creationId xmlns:p14="http://schemas.microsoft.com/office/powerpoint/2010/main" val="25770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59AE14-95B4-608A-6093-6CBCC4437471}"/>
              </a:ext>
            </a:extLst>
          </p:cNvPr>
          <p:cNvSpPr>
            <a:spLocks noGrp="1"/>
          </p:cNvSpPr>
          <p:nvPr>
            <p:ph type="title"/>
          </p:nvPr>
        </p:nvSpPr>
        <p:spPr/>
        <p:txBody>
          <a:bodyPr/>
          <a:lstStyle/>
          <a:p>
            <a:r>
              <a:rPr lang="en-US"/>
              <a:t>Measles in 2025 </a:t>
            </a:r>
          </a:p>
        </p:txBody>
      </p:sp>
      <p:sp>
        <p:nvSpPr>
          <p:cNvPr id="4" name="Content Placeholder 3">
            <a:extLst>
              <a:ext uri="{FF2B5EF4-FFF2-40B4-BE49-F238E27FC236}">
                <a16:creationId xmlns:a16="http://schemas.microsoft.com/office/drawing/2014/main" id="{E0B79CD1-9828-77C8-11D8-DFD8CA1F278B}"/>
              </a:ext>
            </a:extLst>
          </p:cNvPr>
          <p:cNvSpPr>
            <a:spLocks noGrp="1"/>
          </p:cNvSpPr>
          <p:nvPr>
            <p:ph idx="1"/>
          </p:nvPr>
        </p:nvSpPr>
        <p:spPr>
          <a:xfrm>
            <a:off x="1069848" y="1714313"/>
            <a:ext cx="10058400" cy="4854544"/>
          </a:xfrm>
        </p:spPr>
        <p:txBody>
          <a:bodyPr vert="horz" lIns="91440" tIns="45720" rIns="91440" bIns="45720" rtlCol="0" anchor="t">
            <a:normAutofit/>
          </a:bodyPr>
          <a:lstStyle/>
          <a:p>
            <a:endParaRPr lang="en-US">
              <a:ea typeface="Roboto"/>
              <a:cs typeface="Roboto"/>
            </a:endParaRPr>
          </a:p>
          <a:p>
            <a:r>
              <a:rPr lang="en-US">
                <a:ea typeface="Roboto"/>
                <a:cs typeface="Roboto"/>
                <a:hlinkClick r:id="rId2"/>
              </a:rPr>
              <a:t>As of April 24, 2025, a total of 884 confirmed* measles cases were reported by 30 jurisdictions</a:t>
            </a:r>
            <a:r>
              <a:rPr lang="en-US">
                <a:ea typeface="Roboto"/>
                <a:cs typeface="Roboto"/>
              </a:rPr>
              <a:t> in the US in 2025. 97% of cases have been unvaccinated or have unknown vaccine status.</a:t>
            </a:r>
            <a:endParaRPr lang="en-US" sz="1800">
              <a:ea typeface="Roboto"/>
              <a:cs typeface="Roboto"/>
            </a:endParaRPr>
          </a:p>
          <a:p>
            <a:r>
              <a:rPr lang="en-US">
                <a:ea typeface="Roboto"/>
                <a:cs typeface="Roboto"/>
              </a:rPr>
              <a:t>CDPH is encouraging all eligible children ages 12 months and older to get their measles, mumps, and rubella (MMR) vaccinations using routine or catch-up schedules in order to be protected from the measles virus.</a:t>
            </a:r>
            <a:endParaRPr lang="en-US" sz="1800">
              <a:ea typeface="Roboto"/>
              <a:cs typeface="Roboto"/>
            </a:endParaRPr>
          </a:p>
          <a:p>
            <a:r>
              <a:rPr lang="en-US">
                <a:ea typeface="Roboto"/>
                <a:cs typeface="Roboto"/>
              </a:rPr>
              <a:t>Thus far, there have been a total of 2 pediatric deaths in unvaccinated patients in 2025, making it ever more important to ensure our children get vaccinated. </a:t>
            </a:r>
          </a:p>
        </p:txBody>
      </p:sp>
    </p:spTree>
    <p:extLst>
      <p:ext uri="{BB962C8B-B14F-4D97-AF65-F5344CB8AC3E}">
        <p14:creationId xmlns:p14="http://schemas.microsoft.com/office/powerpoint/2010/main" val="260929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47A5A3-B8C7-C2B3-06C9-3E366F0267BC}"/>
              </a:ext>
            </a:extLst>
          </p:cNvPr>
          <p:cNvSpPr>
            <a:spLocks noGrp="1"/>
          </p:cNvSpPr>
          <p:nvPr>
            <p:ph type="title"/>
          </p:nvPr>
        </p:nvSpPr>
        <p:spPr/>
        <p:txBody>
          <a:bodyPr/>
          <a:lstStyle/>
          <a:p>
            <a:r>
              <a:rPr lang="en-US"/>
              <a:t>Reminder Recall</a:t>
            </a:r>
          </a:p>
        </p:txBody>
      </p:sp>
      <p:sp>
        <p:nvSpPr>
          <p:cNvPr id="4" name="Content Placeholder 3">
            <a:extLst>
              <a:ext uri="{FF2B5EF4-FFF2-40B4-BE49-F238E27FC236}">
                <a16:creationId xmlns:a16="http://schemas.microsoft.com/office/drawing/2014/main" id="{F59B4CE0-7821-8C06-BD3D-497FFF086D7A}"/>
              </a:ext>
            </a:extLst>
          </p:cNvPr>
          <p:cNvSpPr>
            <a:spLocks noGrp="1"/>
          </p:cNvSpPr>
          <p:nvPr>
            <p:ph sz="half" idx="2"/>
          </p:nvPr>
        </p:nvSpPr>
        <p:spPr/>
        <p:txBody>
          <a:bodyPr vert="horz" lIns="91440" tIns="45720" rIns="91440" bIns="45720" rtlCol="0" anchor="t">
            <a:normAutofit fontScale="92500" lnSpcReduction="10000"/>
          </a:bodyPr>
          <a:lstStyle/>
          <a:p>
            <a:r>
              <a:rPr lang="en-US"/>
              <a:t>Reminder recall is a helpful tool for ensuring that patients who are due or overdue for vaccinations are notified</a:t>
            </a:r>
          </a:p>
          <a:p>
            <a:pPr lvl="1"/>
            <a:r>
              <a:rPr lang="en-US" b="1"/>
              <a:t>Reminder: </a:t>
            </a:r>
            <a:r>
              <a:rPr lang="en-US"/>
              <a:t>immunizations are coming due</a:t>
            </a:r>
          </a:p>
          <a:p>
            <a:pPr lvl="1"/>
            <a:r>
              <a:rPr lang="en-US" b="1"/>
              <a:t>Recall: </a:t>
            </a:r>
            <a:r>
              <a:rPr lang="en-US"/>
              <a:t>immunizations are past due</a:t>
            </a:r>
          </a:p>
          <a:p>
            <a:r>
              <a:rPr lang="en-US"/>
              <a:t>I-CARE can be utilized to see which patients are due/overdue for their </a:t>
            </a:r>
            <a:br>
              <a:rPr lang="en-US"/>
            </a:br>
            <a:r>
              <a:rPr lang="en-US"/>
              <a:t>MMR vaccination</a:t>
            </a:r>
          </a:p>
          <a:p>
            <a:r>
              <a:rPr lang="en-US"/>
              <a:t>There are two reports in I-CARE that can be utilized to generate vaccination reminder recall letters:</a:t>
            </a:r>
          </a:p>
          <a:p>
            <a:pPr lvl="1"/>
            <a:r>
              <a:rPr lang="en-US" b="1"/>
              <a:t>Customize Letters</a:t>
            </a:r>
            <a:endParaRPr lang="en-US" b="1">
              <a:ea typeface="Roboto"/>
              <a:cs typeface="Roboto"/>
            </a:endParaRPr>
          </a:p>
          <a:p>
            <a:pPr lvl="1"/>
            <a:r>
              <a:rPr lang="en-US" b="1"/>
              <a:t>Reminder Recall</a:t>
            </a:r>
            <a:endParaRPr lang="en-US" b="1">
              <a:ea typeface="Roboto"/>
              <a:cs typeface="Roboto"/>
            </a:endParaRPr>
          </a:p>
          <a:p>
            <a:endParaRPr lang="en-US"/>
          </a:p>
          <a:p>
            <a:endParaRPr lang="en-US"/>
          </a:p>
        </p:txBody>
      </p:sp>
      <p:pic>
        <p:nvPicPr>
          <p:cNvPr id="6" name="Content Placeholder 5">
            <a:extLst>
              <a:ext uri="{FF2B5EF4-FFF2-40B4-BE49-F238E27FC236}">
                <a16:creationId xmlns:a16="http://schemas.microsoft.com/office/drawing/2014/main" id="{B27779F5-2206-D5F1-8CBF-ED405667B944}"/>
              </a:ext>
            </a:extLst>
          </p:cNvPr>
          <p:cNvPicPr>
            <a:picLocks noGrp="1" noChangeAspect="1"/>
          </p:cNvPicPr>
          <p:nvPr>
            <p:ph sz="quarter" idx="4"/>
          </p:nvPr>
        </p:nvPicPr>
        <p:blipFill>
          <a:blip r:embed="rId2"/>
          <a:stretch>
            <a:fillRect/>
          </a:stretch>
        </p:blipFill>
        <p:spPr>
          <a:xfrm>
            <a:off x="6542868" y="2332038"/>
            <a:ext cx="4397401" cy="3703637"/>
          </a:xfrm>
          <a:prstGeom prst="rect">
            <a:avLst/>
          </a:prstGeom>
        </p:spPr>
      </p:pic>
    </p:spTree>
    <p:extLst>
      <p:ext uri="{BB962C8B-B14F-4D97-AF65-F5344CB8AC3E}">
        <p14:creationId xmlns:p14="http://schemas.microsoft.com/office/powerpoint/2010/main" val="128324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7CCF-435C-EF49-8674-6B69C8C35EC6}"/>
              </a:ext>
            </a:extLst>
          </p:cNvPr>
          <p:cNvSpPr>
            <a:spLocks noGrp="1"/>
          </p:cNvSpPr>
          <p:nvPr>
            <p:ph type="title"/>
          </p:nvPr>
        </p:nvSpPr>
        <p:spPr/>
        <p:txBody>
          <a:bodyPr/>
          <a:lstStyle/>
          <a:p>
            <a:r>
              <a:rPr lang="en-US"/>
              <a:t>What is the difference between customize letters and reminder recall?</a:t>
            </a:r>
          </a:p>
        </p:txBody>
      </p:sp>
      <p:sp>
        <p:nvSpPr>
          <p:cNvPr id="3" name="Content Placeholder 2">
            <a:extLst>
              <a:ext uri="{FF2B5EF4-FFF2-40B4-BE49-F238E27FC236}">
                <a16:creationId xmlns:a16="http://schemas.microsoft.com/office/drawing/2014/main" id="{B8C1A95E-0E57-33A7-D7F8-9D1E5DB85FE5}"/>
              </a:ext>
            </a:extLst>
          </p:cNvPr>
          <p:cNvSpPr>
            <a:spLocks noGrp="1"/>
          </p:cNvSpPr>
          <p:nvPr>
            <p:ph idx="1"/>
          </p:nvPr>
        </p:nvSpPr>
        <p:spPr/>
        <p:txBody>
          <a:bodyPr vert="horz" lIns="91440" tIns="45720" rIns="91440" bIns="45720" rtlCol="0" anchor="t">
            <a:normAutofit/>
          </a:bodyPr>
          <a:lstStyle/>
          <a:p>
            <a:r>
              <a:rPr lang="en-US" b="1"/>
              <a:t>Customize letters</a:t>
            </a:r>
            <a:r>
              <a:rPr lang="en-US"/>
              <a:t> lets providers design their own letters in I-CARE that they want to send out to patients</a:t>
            </a:r>
          </a:p>
          <a:p>
            <a:r>
              <a:rPr lang="en-US" b="1"/>
              <a:t>Reminder Recall</a:t>
            </a:r>
            <a:r>
              <a:rPr lang="en-US"/>
              <a:t> allows providers to generate letters and postcards that match a specific search criteria</a:t>
            </a:r>
            <a:endParaRPr lang="en-US">
              <a:ea typeface="Roboto"/>
              <a:cs typeface="Roboto"/>
            </a:endParaRPr>
          </a:p>
          <a:p>
            <a:endParaRPr lang="en-US"/>
          </a:p>
        </p:txBody>
      </p:sp>
    </p:spTree>
    <p:extLst>
      <p:ext uri="{BB962C8B-B14F-4D97-AF65-F5344CB8AC3E}">
        <p14:creationId xmlns:p14="http://schemas.microsoft.com/office/powerpoint/2010/main" val="1108260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2">
      <a:dk1>
        <a:sysClr val="windowText" lastClr="000000"/>
      </a:dk1>
      <a:lt1>
        <a:sysClr val="window" lastClr="FFFFFF"/>
      </a:lt1>
      <a:dk2>
        <a:srgbClr val="A4D5EE"/>
      </a:dk2>
      <a:lt2>
        <a:srgbClr val="DCE4EF"/>
      </a:lt2>
      <a:accent1>
        <a:srgbClr val="5B616B"/>
      </a:accent1>
      <a:accent2>
        <a:srgbClr val="CC393E"/>
      </a:accent2>
      <a:accent3>
        <a:srgbClr val="FAD980"/>
      </a:accent3>
      <a:accent4>
        <a:srgbClr val="E59393"/>
      </a:accent4>
      <a:accent5>
        <a:srgbClr val="4AA564"/>
      </a:accent5>
      <a:accent6>
        <a:srgbClr val="005B99"/>
      </a:accent6>
      <a:hlink>
        <a:srgbClr val="0075BB"/>
      </a:hlink>
      <a:folHlink>
        <a:srgbClr val="4C2C92"/>
      </a:folHlink>
    </a:clrScheme>
    <a:fontScheme name="Custom 1">
      <a:majorFont>
        <a:latin typeface="Big Shoulders Display"/>
        <a:ea typeface=""/>
        <a:cs typeface=""/>
      </a:majorFont>
      <a:minorFont>
        <a:latin typeface="Roboto"/>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3B626A13747B4FAF79D3D9C3A605A4" ma:contentTypeVersion="16" ma:contentTypeDescription="Create a new document." ma:contentTypeScope="" ma:versionID="d78ee63a3b7fbbf786a32dfda2f7743f">
  <xsd:schema xmlns:xsd="http://www.w3.org/2001/XMLSchema" xmlns:xs="http://www.w3.org/2001/XMLSchema" xmlns:p="http://schemas.microsoft.com/office/2006/metadata/properties" xmlns:ns2="d2355698-1ce9-4b04-978e-cfc9a2171077" xmlns:ns3="392186dc-66a3-470d-8a83-768eae42cad7" targetNamespace="http://schemas.microsoft.com/office/2006/metadata/properties" ma:root="true" ma:fieldsID="da78e60f19fb31f5e189da9a6aabee27" ns2:_="" ns3:_="">
    <xsd:import namespace="d2355698-1ce9-4b04-978e-cfc9a2171077"/>
    <xsd:import namespace="392186dc-66a3-470d-8a83-768eae42cad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55698-1ce9-4b04-978e-cfc9a2171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0d1f32-acc0-4b18-a898-8579d5c617c0"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2186dc-66a3-470d-8a83-768eae42cad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2abfa25-6fa4-44e1-a161-8f731f932242}" ma:internalName="TaxCatchAll" ma:showField="CatchAllData" ma:web="392186dc-66a3-470d-8a83-768eae42ca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2355698-1ce9-4b04-978e-cfc9a2171077">
      <Terms xmlns="http://schemas.microsoft.com/office/infopath/2007/PartnerControls"/>
    </lcf76f155ced4ddcb4097134ff3c332f>
    <TaxCatchAll xmlns="392186dc-66a3-470d-8a83-768eae42cad7" xsi:nil="true"/>
  </documentManagement>
</p:properties>
</file>

<file path=customXml/itemProps1.xml><?xml version="1.0" encoding="utf-8"?>
<ds:datastoreItem xmlns:ds="http://schemas.openxmlformats.org/officeDocument/2006/customXml" ds:itemID="{50A31E4C-E650-4AD6-B863-ACDF75461A02}">
  <ds:schemaRefs>
    <ds:schemaRef ds:uri="392186dc-66a3-470d-8a83-768eae42cad7"/>
    <ds:schemaRef ds:uri="d2355698-1ce9-4b04-978e-cfc9a21710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B9A1B8-BE31-4547-B08E-6141F56FDFCC}">
  <ds:schemaRefs>
    <ds:schemaRef ds:uri="http://schemas.microsoft.com/sharepoint/v3/contenttype/forms"/>
  </ds:schemaRefs>
</ds:datastoreItem>
</file>

<file path=customXml/itemProps3.xml><?xml version="1.0" encoding="utf-8"?>
<ds:datastoreItem xmlns:ds="http://schemas.openxmlformats.org/officeDocument/2006/customXml" ds:itemID="{D3A38CF8-6459-4542-BB57-0E3BB3446E62}">
  <ds:schemaRefs>
    <ds:schemaRef ds:uri="392186dc-66a3-470d-8a83-768eae42cad7"/>
    <ds:schemaRef ds:uri="d2355698-1ce9-4b04-978e-cfc9a21710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TM03090434[[fn=Wood Type]]</Template>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Wood Type</vt:lpstr>
      <vt:lpstr>Measles Reminder Recall Provider Training</vt:lpstr>
      <vt:lpstr>Vaccination Recommendations and Schedules</vt:lpstr>
      <vt:lpstr>Child and Adolescent Immunization Schedule</vt:lpstr>
      <vt:lpstr>Child and Adolescent Catch-up Immunization Schedule</vt:lpstr>
      <vt:lpstr>Adult Immunization Schedule</vt:lpstr>
      <vt:lpstr>Measles International Travel Recommendations </vt:lpstr>
      <vt:lpstr>Measles in 2025 </vt:lpstr>
      <vt:lpstr>Reminder Recall</vt:lpstr>
      <vt:lpstr>What is the difference between customize letters and reminder recall?</vt:lpstr>
      <vt:lpstr>Accessing I-CARE</vt:lpstr>
      <vt:lpstr>Navigate to Reports</vt:lpstr>
      <vt:lpstr>Find Reminder Recall Reports – Customize Letters</vt:lpstr>
      <vt:lpstr>Customized Letter Report</vt:lpstr>
      <vt:lpstr>Customized Letter Report</vt:lpstr>
      <vt:lpstr>Customized Letter Report</vt:lpstr>
      <vt:lpstr>Find Reminder Recall Reports – Reminder Recall</vt:lpstr>
      <vt:lpstr>Reminder Recall Report</vt:lpstr>
      <vt:lpstr>Reminder Recall Background Report</vt:lpstr>
      <vt:lpstr>Reminder Recall Letters</vt:lpstr>
      <vt:lpstr>Reminder Recall Address Labels</vt:lpstr>
      <vt:lpstr>Generate and Export Patient List</vt:lpstr>
      <vt:lpstr>Edit and Save Spreadsheet File</vt:lpstr>
      <vt:lpstr>Recap of Reminder Recall</vt:lpstr>
      <vt:lpstr>Thank you for doing your part in protecting Chicago children from Measles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Schuster</dc:creator>
  <cp:revision>4</cp:revision>
  <cp:lastPrinted>2020-03-03T14:42:20Z</cp:lastPrinted>
  <dcterms:created xsi:type="dcterms:W3CDTF">2019-10-28T16:54:32Z</dcterms:created>
  <dcterms:modified xsi:type="dcterms:W3CDTF">2025-04-30T15:16:00Z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0x010100423B626A13747B4FAF79D3D9C3A605A4</vt:lpwstr>
  </property>
</Properties>
</file>