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sldIdLst>
    <p:sldId id="270" r:id="rId5"/>
    <p:sldId id="285" r:id="rId6"/>
    <p:sldId id="286" r:id="rId7"/>
    <p:sldId id="294" r:id="rId8"/>
    <p:sldId id="283" r:id="rId9"/>
    <p:sldId id="275" r:id="rId10"/>
    <p:sldId id="276" r:id="rId11"/>
    <p:sldId id="277" r:id="rId12"/>
    <p:sldId id="292" r:id="rId13"/>
    <p:sldId id="279" r:id="rId14"/>
    <p:sldId id="280" r:id="rId15"/>
    <p:sldId id="290" r:id="rId16"/>
    <p:sldId id="291" r:id="rId17"/>
    <p:sldId id="284" r:id="rId18"/>
    <p:sldId id="287" r:id="rId19"/>
    <p:sldId id="289" r:id="rId20"/>
    <p:sldId id="29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B4F80-8107-4449-8EBF-060BAA3C22A1}" v="7" dt="2023-05-25T15:12:15.884"/>
    <p1510:client id="{62FBCA77-7DB1-46AA-ACB5-F57391EC71F0}" v="64" dt="2023-05-30T17:31:40.195"/>
    <p1510:client id="{7ECFD216-7177-473D-A9CE-DCC1965FDA37}" v="222" dt="2023-05-31T15:57:03.727"/>
    <p1510:client id="{A702183A-CBB8-4665-A032-5E6DFA767AB1}" v="417" dt="2023-06-21T21:37:50.958"/>
    <p1510:client id="{B85B9B3E-6B4A-4BC5-83AE-D4C60A73ACEC}" v="140" dt="2023-05-12T15:23:23.273"/>
    <p1510:client id="{BE831707-5483-888B-CE56-488E96E528C8}" v="20" dt="2023-07-12T19:35:24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Stoudt" userId="S::sean.stoudt@cityofchicago.org::7eb8450d-a831-4384-b188-d63fd3168bd1" providerId="AD" clId="Web-{BE831707-5483-888B-CE56-488E96E528C8}"/>
    <pc:docChg chg="modSld">
      <pc:chgData name="Sean Stoudt" userId="S::sean.stoudt@cityofchicago.org::7eb8450d-a831-4384-b188-d63fd3168bd1" providerId="AD" clId="Web-{BE831707-5483-888B-CE56-488E96E528C8}" dt="2023-07-12T19:35:22.278" v="18" actId="20577"/>
      <pc:docMkLst>
        <pc:docMk/>
      </pc:docMkLst>
      <pc:sldChg chg="modSp">
        <pc:chgData name="Sean Stoudt" userId="S::sean.stoudt@cityofchicago.org::7eb8450d-a831-4384-b188-d63fd3168bd1" providerId="AD" clId="Web-{BE831707-5483-888B-CE56-488E96E528C8}" dt="2023-07-12T19:31:05.132" v="15" actId="20577"/>
        <pc:sldMkLst>
          <pc:docMk/>
          <pc:sldMk cId="1328350245" sldId="282"/>
        </pc:sldMkLst>
        <pc:spChg chg="mod">
          <ac:chgData name="Sean Stoudt" userId="S::sean.stoudt@cityofchicago.org::7eb8450d-a831-4384-b188-d63fd3168bd1" providerId="AD" clId="Web-{BE831707-5483-888B-CE56-488E96E528C8}" dt="2023-07-12T19:31:05.132" v="15" actId="20577"/>
          <ac:spMkLst>
            <pc:docMk/>
            <pc:sldMk cId="1328350245" sldId="282"/>
            <ac:spMk id="5" creationId="{00000000-0000-0000-0000-000000000000}"/>
          </ac:spMkLst>
        </pc:spChg>
      </pc:sldChg>
      <pc:sldChg chg="modSp">
        <pc:chgData name="Sean Stoudt" userId="S::sean.stoudt@cityofchicago.org::7eb8450d-a831-4384-b188-d63fd3168bd1" providerId="AD" clId="Web-{BE831707-5483-888B-CE56-488E96E528C8}" dt="2023-07-12T19:35:22.278" v="18" actId="20577"/>
        <pc:sldMkLst>
          <pc:docMk/>
          <pc:sldMk cId="2447311020" sldId="285"/>
        </pc:sldMkLst>
        <pc:spChg chg="mod">
          <ac:chgData name="Sean Stoudt" userId="S::sean.stoudt@cityofchicago.org::7eb8450d-a831-4384-b188-d63fd3168bd1" providerId="AD" clId="Web-{BE831707-5483-888B-CE56-488E96E528C8}" dt="2023-07-12T19:35:22.278" v="18" actId="20577"/>
          <ac:spMkLst>
            <pc:docMk/>
            <pc:sldMk cId="2447311020" sldId="285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26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25,'607'0,"-581"-1,53-10,-52 6,50-2,669 7,-724 2,0 0,29 7,38 3,146-13,-215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34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1 117,'268'-11,"-54"2,129 9,113-3,-310-8,55-2,3369 14,-3381 11,-4 0,2015-11,-1006-3,-1150 0,42-7,31-2,887 8,-510 5,1366-2,-1776-4,151-27,15-2,8 30,-236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38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52,'208'2,"215"-4,-319-10,-72 7,48-1,-14 4,97-14,-93 9,1 3,82 7,-28 0,1150-3,-1189 3,92 17,-96-8,112 0,-192-12,95-1,149 16,-193-10,60-2,-72-3,1 1,76 13,-70-7,1-2,-1-2,83-6,-24 0,336 3,-423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29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91,'70'2,"70"-2,-125-1,0-1,-1 0,1-1,-1-1,1 0,-1-1,13-7,12-12,12-6,-37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36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25,'840'0,"-823"-1,0 0,33-9,29-2,322 13,-357 4,53 13,-62-10,0-1,0-3,41 2,4-6,72-2,-115-7,-22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5:33:41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26,'1'-1,"-1"0,0 0,1 0,-1 0,1 0,-1 0,1 0,0 0,0 1,-1-1,1 0,0 0,0 1,0-1,0 0,-1 1,1-1,0 1,0-1,0 1,0-1,1 1,-1 0,0 0,0-1,0 1,2 0,35-4,-34 4,455-4,-233 7,164-3,-369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06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1,'33'2,"49"8,20 1,111 13,-145-13,108 3,-123-13,0 3,0 2,84 20,-100-20,0-2,1-1,-1-1,56-6,2 1,697 3,-765 2,51 8,-49-5,47 2,437-8,-490 2,0 1,29 7,40 3,473-10,-272-4,-266 3,51 10,-50-6,49 2,1268-7,-618-1,-705 0,0-2,28-5,-28 3,1 2,25-1,1774 3,-861 3,-935-1,-1 1,25 7,-24-5,48 4,717-9,-771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13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25,'1788'0,"-1612"-12,6 0,-73 11,122 4,-151 8,25 1,532-11,-304-3,-304 4,50 8,-11 0,-44-8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16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49,'129'1,"356"-15,-379 7,108 7,68-3,-199-8,-49 5,42-1,861 6,-454 3,-334 10,0 1,-10-2,11 0,-25-13,141 4,-63 21,-27-12,68 2,-225-14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18.1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48,'743'0,"-592"-12,-52 1,16 1,137-4,300 14,-532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6:12:22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50,'2421'0,"-2209"-12,-17 0,163-2,377 3,-446 13,784-2,-899 12,5 0,1973-13,-2094 4,99 18,-102-12,113 6,-119-14,89 15,-68-9,1-3,80-7,-27 1,126 4,277-5,-339-7,177-3,351 13,-693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842E-1A4B-4DFC-9419-8D065267E89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0D0-E30D-48DE-AD89-AAA0C498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253DE-AAFC-4478-A91A-8530E793BBD4}" type="slidenum">
              <a:rPr lang="en-US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6400" y="228600"/>
            <a:ext cx="10835825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1" baseline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99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9"/>
            <a:ext cx="1219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228600"/>
            <a:ext cx="349461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5.png"/><Relationship Id="rId3" Type="http://schemas.openxmlformats.org/officeDocument/2006/relationships/hyperlink" Target="https://dph.illinois.gov/content/dam/soi/en/web/idph/files/publications/icare-individual-user-final-072512-102016.pdf" TargetMode="External"/><Relationship Id="rId7" Type="http://schemas.openxmlformats.org/officeDocument/2006/relationships/image" Target="../media/image22.png"/><Relationship Id="rId12" Type="http://schemas.openxmlformats.org/officeDocument/2006/relationships/customXml" Target="../ink/ink9.xml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3.png"/><Relationship Id="rId1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12744a4eb7c34ef4a7cb33f230d4e69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icagovfc@cityofchicago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hicagoVFC@cityofchicago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448882\Desktop\CDPH%20Instructions\I-CARE%20Instructions\PRA%20Agreement%20-%20I-CARE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home.dph.illinois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524001"/>
            <a:ext cx="5867400" cy="2711449"/>
          </a:xfrm>
        </p:spPr>
        <p:txBody>
          <a:bodyPr/>
          <a:lstStyle/>
          <a:p>
            <a:r>
              <a:rPr lang="en-US" b="1" dirty="0"/>
              <a:t>Applying for an Individual I-CARE user Account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648200"/>
            <a:ext cx="6400800" cy="12954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Kristin Elich – Public Health Associate – CDPH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4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472549"/>
            <a:ext cx="6645985" cy="3657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3372" y="76200"/>
            <a:ext cx="7432829" cy="762000"/>
          </a:xfrm>
        </p:spPr>
        <p:txBody>
          <a:bodyPr/>
          <a:lstStyle/>
          <a:p>
            <a:r>
              <a:rPr lang="en-US" sz="3600" dirty="0"/>
              <a:t>Select Portal Registration Authority</a:t>
            </a:r>
          </a:p>
        </p:txBody>
      </p:sp>
      <p:sp>
        <p:nvSpPr>
          <p:cNvPr id="6" name="Left Arrow 5"/>
          <p:cNvSpPr/>
          <p:nvPr/>
        </p:nvSpPr>
        <p:spPr>
          <a:xfrm>
            <a:off x="8190441" y="18288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502981" y="4918565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0800000">
            <a:off x="4953000" y="361097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72" y="845592"/>
            <a:ext cx="9144000" cy="57593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86294" y="3353970"/>
            <a:ext cx="4850269" cy="326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2) Input site name into search bar in PRA list window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3) Select current PRA to send application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 PRA is the Portal Registration Authority (see slide 3)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 This individual will approve I-CARE access for any application at your specific provider.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47727" y="6149430"/>
            <a:ext cx="1495624" cy="44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2999" y="2724299"/>
            <a:ext cx="3543301" cy="59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25619" y="1387962"/>
            <a:ext cx="1950263" cy="59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ACD81-3D13-B120-65BA-DBE73879816B}"/>
              </a:ext>
            </a:extLst>
          </p:cNvPr>
          <p:cNvSpPr/>
          <p:nvPr/>
        </p:nvSpPr>
        <p:spPr>
          <a:xfrm>
            <a:off x="5263690" y="2890093"/>
            <a:ext cx="1817019" cy="150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highlight>
                  <a:srgbClr val="FFFF00"/>
                </a:highlight>
              </a:rPr>
              <a:t>Site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FA9A26-B025-6561-56BA-FF0859E1D821}"/>
              </a:ext>
            </a:extLst>
          </p:cNvPr>
          <p:cNvSpPr/>
          <p:nvPr/>
        </p:nvSpPr>
        <p:spPr>
          <a:xfrm>
            <a:off x="7391400" y="2877426"/>
            <a:ext cx="799041" cy="13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highlight>
                  <a:srgbClr val="FFFF00"/>
                </a:highlight>
              </a:rPr>
              <a:t>PRA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1B985-230C-A300-8CAD-17F3971ED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480" y="1579050"/>
            <a:ext cx="955621" cy="184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4B6C04-22A4-2979-839D-35999A369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51" y="6191874"/>
            <a:ext cx="1931280" cy="1848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BA152-6323-B8F5-08C5-D8568F986C2C}"/>
              </a:ext>
            </a:extLst>
          </p:cNvPr>
          <p:cNvSpPr txBox="1"/>
          <p:nvPr/>
        </p:nvSpPr>
        <p:spPr>
          <a:xfrm>
            <a:off x="7320479" y="1553289"/>
            <a:ext cx="11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Site Name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FB7A00-DB39-BD0B-6596-A2BAE745F8C2}"/>
              </a:ext>
            </a:extLst>
          </p:cNvPr>
          <p:cNvCxnSpPr>
            <a:cxnSpLocks/>
          </p:cNvCxnSpPr>
          <p:nvPr/>
        </p:nvCxnSpPr>
        <p:spPr>
          <a:xfrm flipV="1">
            <a:off x="5263690" y="3112316"/>
            <a:ext cx="1817019" cy="8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5F0B4-4B54-B801-F1AA-EE317F81C499}"/>
              </a:ext>
            </a:extLst>
          </p:cNvPr>
          <p:cNvCxnSpPr>
            <a:cxnSpLocks/>
          </p:cNvCxnSpPr>
          <p:nvPr/>
        </p:nvCxnSpPr>
        <p:spPr>
          <a:xfrm flipV="1">
            <a:off x="533373" y="6429142"/>
            <a:ext cx="703220" cy="96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2524AB-1AA2-A540-D4CF-B947814E6655}"/>
              </a:ext>
            </a:extLst>
          </p:cNvPr>
          <p:cNvCxnSpPr>
            <a:cxnSpLocks/>
          </p:cNvCxnSpPr>
          <p:nvPr/>
        </p:nvCxnSpPr>
        <p:spPr>
          <a:xfrm flipH="1">
            <a:off x="9075882" y="1683241"/>
            <a:ext cx="776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0E1576-FEEC-D8CF-0FD4-82F95B2B391B}"/>
              </a:ext>
            </a:extLst>
          </p:cNvPr>
          <p:cNvCxnSpPr>
            <a:cxnSpLocks/>
          </p:cNvCxnSpPr>
          <p:nvPr/>
        </p:nvCxnSpPr>
        <p:spPr>
          <a:xfrm flipH="1">
            <a:off x="9320561" y="2944613"/>
            <a:ext cx="776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C580A2-EBA5-9697-6A1E-AEBB2A7F1A27}"/>
              </a:ext>
            </a:extLst>
          </p:cNvPr>
          <p:cNvCxnSpPr/>
          <p:nvPr/>
        </p:nvCxnSpPr>
        <p:spPr>
          <a:xfrm>
            <a:off x="7433228" y="3120632"/>
            <a:ext cx="840421" cy="8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B768CA-AA5C-F445-4CC5-7B2628AC6142}"/>
              </a:ext>
            </a:extLst>
          </p:cNvPr>
          <p:cNvSpPr txBox="1"/>
          <p:nvPr/>
        </p:nvSpPr>
        <p:spPr>
          <a:xfrm>
            <a:off x="9873667" y="1498575"/>
            <a:ext cx="2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BDB0D-DF5D-0F11-0DC1-2C1C4FA9BD34}"/>
              </a:ext>
            </a:extLst>
          </p:cNvPr>
          <p:cNvSpPr txBox="1"/>
          <p:nvPr/>
        </p:nvSpPr>
        <p:spPr>
          <a:xfrm>
            <a:off x="517155" y="5871448"/>
            <a:ext cx="1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C76279-1D50-C56F-1A98-CBB3320DCCFB}"/>
              </a:ext>
            </a:extLst>
          </p:cNvPr>
          <p:cNvSpPr txBox="1"/>
          <p:nvPr/>
        </p:nvSpPr>
        <p:spPr>
          <a:xfrm>
            <a:off x="10105929" y="2779960"/>
            <a:ext cx="3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2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37361" y="152400"/>
            <a:ext cx="8126869" cy="762000"/>
          </a:xfrm>
        </p:spPr>
        <p:txBody>
          <a:bodyPr/>
          <a:lstStyle/>
          <a:p>
            <a:r>
              <a:rPr lang="en-US" sz="3600" dirty="0"/>
              <a:t>Print &gt; Sign &gt; Send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4617" y="1939449"/>
            <a:ext cx="5156035" cy="383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After you submit the application online, save a digital copy then print for signatures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The below listed individuals will need to sign and date printed document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 Applicant Signature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 Supervisor Signature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 PRA Signature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If supervisor and PRA are the same person, have them sign both lines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1258278"/>
            <a:ext cx="4540452" cy="559972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9864229" y="5769952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9309042" y="5415578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309042" y="5644178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34626" y="5364554"/>
            <a:ext cx="3877053" cy="746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98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CF5E-805B-B0D0-0C29-A39CE615A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288" y="2518794"/>
            <a:ext cx="10835825" cy="762000"/>
          </a:xfrm>
        </p:spPr>
        <p:txBody>
          <a:bodyPr/>
          <a:lstStyle/>
          <a:p>
            <a:r>
              <a:rPr lang="en-US" dirty="0"/>
              <a:t>Individual User Agreement</a:t>
            </a:r>
          </a:p>
        </p:txBody>
      </p:sp>
    </p:spTree>
    <p:extLst>
      <p:ext uri="{BB962C8B-B14F-4D97-AF65-F5344CB8AC3E}">
        <p14:creationId xmlns:p14="http://schemas.microsoft.com/office/powerpoint/2010/main" val="375752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FF762-6013-8CEA-486E-DB42E7229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Individual User Agreement (IUA)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DD1A3-B22E-38B2-9601-593DDFEF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3" y="896049"/>
            <a:ext cx="5512763" cy="5961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52EC31-E5AD-AFE3-B41A-9AACAF26C7BF}"/>
              </a:ext>
            </a:extLst>
          </p:cNvPr>
          <p:cNvSpPr/>
          <p:nvPr/>
        </p:nvSpPr>
        <p:spPr>
          <a:xfrm>
            <a:off x="6256994" y="1763784"/>
            <a:ext cx="5512763" cy="3789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You will need to print, sign and submit an I-CARE Individual User Agreement with your Web Portal Application</a:t>
            </a:r>
          </a:p>
          <a:p>
            <a:endParaRPr lang="en-US" b="1" dirty="0"/>
          </a:p>
          <a:p>
            <a:r>
              <a:rPr lang="en-US" sz="1800" b="1" dirty="0"/>
              <a:t>* Applicant must fill out and sign document</a:t>
            </a:r>
          </a:p>
          <a:p>
            <a:r>
              <a:rPr lang="en-US" b="1" dirty="0"/>
              <a:t>* Site manager or supervisor must sign document</a:t>
            </a:r>
            <a:endParaRPr lang="en-US" sz="1800" b="1" dirty="0"/>
          </a:p>
          <a:p>
            <a:endParaRPr lang="en-US" b="1" dirty="0"/>
          </a:p>
          <a:p>
            <a:r>
              <a:rPr lang="en-US" sz="1800" b="1" dirty="0"/>
              <a:t>Link to IUA:</a:t>
            </a:r>
          </a:p>
          <a:p>
            <a:r>
              <a:rPr lang="en-US" sz="1800" dirty="0">
                <a:hlinkClick r:id="rId3"/>
              </a:rPr>
              <a:t>https://dph.illinois.gov/content/dam/soi/en/web/idph/files/publications/icare-individual-user-final-072512-102016.pdf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B0EF1A-961C-A655-EC3A-8A96690A1DE4}"/>
                  </a:ext>
                </a:extLst>
              </p14:cNvPr>
              <p14:cNvContentPartPr/>
              <p14:nvPr/>
            </p14:nvContentPartPr>
            <p14:xfrm>
              <a:off x="561782" y="6668587"/>
              <a:ext cx="3648600" cy="68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B0EF1A-961C-A655-EC3A-8A96690A1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782" y="6560947"/>
                <a:ext cx="37562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ADBAC4-AED8-BE57-7060-6453D6EB8365}"/>
                  </a:ext>
                </a:extLst>
              </p14:cNvPr>
              <p14:cNvContentPartPr/>
              <p14:nvPr/>
            </p14:nvContentPartPr>
            <p14:xfrm>
              <a:off x="679142" y="5275714"/>
              <a:ext cx="1383120" cy="1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ADBAC4-AED8-BE57-7060-6453D6EB83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502" y="5167714"/>
                <a:ext cx="1490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647DED-4ACD-FEBC-B246-0ED54C186612}"/>
                  </a:ext>
                </a:extLst>
              </p14:cNvPr>
              <p14:cNvContentPartPr/>
              <p14:nvPr/>
            </p14:nvContentPartPr>
            <p14:xfrm>
              <a:off x="2281502" y="5300554"/>
              <a:ext cx="1602000" cy="3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647DED-4ACD-FEBC-B246-0ED54C186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7502" y="5192914"/>
                <a:ext cx="17096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9A665A-7321-15D1-5F18-9FBDE2F3C629}"/>
                  </a:ext>
                </a:extLst>
              </p14:cNvPr>
              <p14:cNvContentPartPr/>
              <p14:nvPr/>
            </p14:nvContentPartPr>
            <p14:xfrm>
              <a:off x="3892142" y="5317834"/>
              <a:ext cx="695880" cy="1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9A665A-7321-15D1-5F18-9FBDE2F3C6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8142" y="5210194"/>
                <a:ext cx="803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562EEB-D878-C48F-E146-4CE2E8D9B021}"/>
                  </a:ext>
                </a:extLst>
              </p14:cNvPr>
              <p14:cNvContentPartPr/>
              <p14:nvPr/>
            </p14:nvContentPartPr>
            <p14:xfrm>
              <a:off x="637382" y="5543914"/>
              <a:ext cx="3924000" cy="36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562EEB-D878-C48F-E146-4CE2E8D9B0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3742" y="5436274"/>
                <a:ext cx="4031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AD00A5-7B29-69F3-C20A-7EA4A26F7191}"/>
                  </a:ext>
                </a:extLst>
              </p14:cNvPr>
              <p14:cNvContentPartPr/>
              <p14:nvPr/>
            </p14:nvContentPartPr>
            <p14:xfrm>
              <a:off x="628742" y="6047914"/>
              <a:ext cx="4831560" cy="42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AD00A5-7B29-69F3-C20A-7EA4A26F71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5102" y="5939914"/>
                <a:ext cx="49392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7F9C68-07DF-55B6-C0D5-1E653A540783}"/>
                  </a:ext>
                </a:extLst>
              </p14:cNvPr>
              <p14:cNvContentPartPr/>
              <p14:nvPr/>
            </p14:nvContentPartPr>
            <p14:xfrm>
              <a:off x="595262" y="5953954"/>
              <a:ext cx="1752840" cy="37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7F9C68-07DF-55B6-C0D5-1E653A5407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262" y="5845954"/>
                <a:ext cx="186048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11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37060" y="2386914"/>
            <a:ext cx="10835825" cy="762000"/>
          </a:xfrm>
        </p:spPr>
        <p:txBody>
          <a:bodyPr/>
          <a:lstStyle/>
          <a:p>
            <a:r>
              <a:rPr lang="en-US" dirty="0" err="1"/>
              <a:t>SmartSheet</a:t>
            </a:r>
            <a:r>
              <a:rPr lang="en-US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207025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SmartSheet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69372" y="1748821"/>
            <a:ext cx="532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65ED0-00B3-532A-FB1C-F223A10C6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30" y="853675"/>
            <a:ext cx="4850726" cy="60043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A7F48F-3014-9682-E5CB-CDDA834917C2}"/>
              </a:ext>
            </a:extLst>
          </p:cNvPr>
          <p:cNvSpPr/>
          <p:nvPr/>
        </p:nvSpPr>
        <p:spPr>
          <a:xfrm>
            <a:off x="6195761" y="1845578"/>
            <a:ext cx="5402510" cy="3355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Here is the link to the </a:t>
            </a:r>
            <a:r>
              <a:rPr lang="en-US" sz="1800" b="1" dirty="0" err="1"/>
              <a:t>SmartSheet</a:t>
            </a:r>
            <a:r>
              <a:rPr lang="en-US" sz="1800" b="1" dirty="0"/>
              <a:t>, where you can begin your application process</a:t>
            </a:r>
            <a:r>
              <a:rPr lang="en-US" sz="1800" dirty="0"/>
              <a:t>: </a:t>
            </a:r>
          </a:p>
          <a:p>
            <a:r>
              <a:rPr lang="en-US" sz="1800" dirty="0">
                <a:hlinkClick r:id="rId3"/>
              </a:rPr>
              <a:t>https://app.smartsheet.com/b/form/12744a4eb7c34ef4a7cb33f230d4e698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>
                <a:solidFill>
                  <a:schemeClr val="bg1"/>
                </a:solidFill>
              </a:rPr>
              <a:t>* Please Complete all required fields as indicated by the red asterisks</a:t>
            </a:r>
          </a:p>
        </p:txBody>
      </p:sp>
    </p:spTree>
    <p:extLst>
      <p:ext uri="{BB962C8B-B14F-4D97-AF65-F5344CB8AC3E}">
        <p14:creationId xmlns:p14="http://schemas.microsoft.com/office/powerpoint/2010/main" val="209401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SmartSheet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173" y="1631092"/>
            <a:ext cx="1107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4079" y="1479137"/>
            <a:ext cx="3183796" cy="458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PRA must upload 2 Agreements here for </a:t>
            </a:r>
            <a:r>
              <a:rPr lang="en-US" b="1">
                <a:solidFill>
                  <a:schemeClr val="bg1"/>
                </a:solidFill>
              </a:rPr>
              <a:t>applicant: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1) IDPH Web Portal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2) I-CARE Individual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*Please ensure that you do not click submit before uploading these requirements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50" y="1376363"/>
            <a:ext cx="6848475" cy="54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0DF6C-D313-4DEA-F039-3A90B825A8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Comes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7D6D3-2C24-2346-C1EB-EE6D33C1566F}"/>
              </a:ext>
            </a:extLst>
          </p:cNvPr>
          <p:cNvSpPr txBox="1"/>
          <p:nvPr/>
        </p:nvSpPr>
        <p:spPr>
          <a:xfrm>
            <a:off x="406400" y="1510018"/>
            <a:ext cx="932209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PRA will receive an email from </a:t>
            </a:r>
            <a:r>
              <a:rPr lang="en-US" sz="2400" b="1" dirty="0"/>
              <a:t>DPH</a:t>
            </a:r>
            <a:r>
              <a:rPr lang="en-US" sz="2400" dirty="0"/>
              <a:t> to confirm if they approve the applicant to have I-CARE access to the site. Please keep an eye out for all emails from </a:t>
            </a:r>
            <a:r>
              <a:rPr lang="en-US" sz="2400" b="1" dirty="0"/>
              <a:t>DPH </a:t>
            </a:r>
            <a:r>
              <a:rPr lang="en-US" sz="2400" dirty="0"/>
              <a:t>and respond to the same email chain.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/>
              <a:t>Applicant, PRA and Supervisors must pay attention to all emails from </a:t>
            </a:r>
            <a:r>
              <a:rPr lang="en-US" sz="2400" b="1" dirty="0"/>
              <a:t>DPH</a:t>
            </a:r>
            <a:r>
              <a:rPr lang="en-US" sz="2400" dirty="0"/>
              <a:t> in the event there are missing requirements. Not responding to these email requests accordingly will delay the application process.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2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57529" y="381000"/>
            <a:ext cx="8126869" cy="762000"/>
          </a:xfrm>
        </p:spPr>
        <p:txBody>
          <a:bodyPr/>
          <a:lstStyle/>
          <a:p>
            <a:r>
              <a:rPr lang="en-US" sz="3600" dirty="0"/>
              <a:t>Your I-CARE account is now setup!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26163" y="1447800"/>
            <a:ext cx="3328086" cy="4294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Please reach out if you need further assistance or have any questions.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hlinkClick r:id="rId3"/>
              </a:rPr>
              <a:t>Chicagovfc@cityofchicago.org</a:t>
            </a:r>
            <a:endParaRPr lang="en-US" sz="1600" b="1" dirty="0"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Office Number: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312-744-0300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076700" y="28956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124200" y="3681222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7595"/>
            <a:ext cx="8001000" cy="4375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3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0011" y="1431325"/>
            <a:ext cx="10835825" cy="762000"/>
          </a:xfrm>
        </p:spPr>
        <p:txBody>
          <a:bodyPr lIns="91440" tIns="45720" rIns="91440" bIns="45720" anchor="t"/>
          <a:lstStyle/>
          <a:p>
            <a:pPr marL="742950" indent="-742950">
              <a:buAutoNum type="arabicParenR"/>
            </a:pPr>
            <a:r>
              <a:rPr lang="en-US" dirty="0"/>
              <a:t>Register for Web Portal</a:t>
            </a:r>
          </a:p>
          <a:p>
            <a:pPr marL="742950" indent="-742950">
              <a:buAutoNum type="arabicParenR"/>
            </a:pPr>
            <a:r>
              <a:rPr lang="en-US" dirty="0"/>
              <a:t>Complete Individual User Agreement</a:t>
            </a:r>
          </a:p>
          <a:p>
            <a:pPr marL="742950" indent="-742950">
              <a:buAutoNum type="arabicParenR"/>
            </a:pPr>
            <a:r>
              <a:rPr lang="en-US" dirty="0">
                <a:cs typeface="Arial"/>
              </a:rPr>
              <a:t>Complete the </a:t>
            </a:r>
            <a:r>
              <a:rPr lang="en-US" dirty="0" err="1">
                <a:cs typeface="Arial"/>
              </a:rPr>
              <a:t>SmartSheet</a:t>
            </a:r>
            <a:r>
              <a:rPr lang="en-US" dirty="0">
                <a:cs typeface="Arial"/>
              </a:rPr>
              <a:t> application</a:t>
            </a:r>
          </a:p>
          <a:p>
            <a:pPr marL="1485900" lvl="1" indent="-742950">
              <a:buAutoNum type="arabicParenR"/>
            </a:pPr>
            <a:r>
              <a:rPr lang="en-US" dirty="0"/>
              <a:t>Upload all pertinent signed document:</a:t>
            </a:r>
          </a:p>
          <a:p>
            <a:pPr marL="1200150" lvl="1" indent="-457200">
              <a:buChar char="•"/>
            </a:pPr>
            <a:r>
              <a:rPr lang="en-US" dirty="0"/>
              <a:t>I-CARE web portal registration AND an individual user agreement</a:t>
            </a:r>
            <a:endParaRPr lang="en-US" dirty="0">
              <a:cs typeface="Calibri"/>
            </a:endParaRPr>
          </a:p>
          <a:p>
            <a:pPr lvl="1" indent="0">
              <a:buNone/>
            </a:pPr>
            <a:r>
              <a:rPr lang="en-US" dirty="0"/>
              <a:t>2)      Do not Fax or Email information to IDPH</a:t>
            </a:r>
          </a:p>
          <a:p>
            <a:pPr marL="1200150" lvl="1" indent="-457200"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Note: CDPH does not have control over I-CARE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Portal Registration Authority(PRA)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173" y="1631092"/>
            <a:ext cx="11071654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Each site must elect a Portal Registration Authority (PRA) - See Slide 4</a:t>
            </a:r>
          </a:p>
          <a:p>
            <a:endParaRPr lang="en-US" sz="2000" dirty="0"/>
          </a:p>
          <a:p>
            <a:r>
              <a:rPr lang="en-US" sz="2000" dirty="0"/>
              <a:t>This individual will approve any new accounts that come into their clinical site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Before applying for I-CARE Access you should ask your supervisor who your PRA is. Contact </a:t>
            </a:r>
            <a:r>
              <a:rPr lang="en-US" sz="2000" dirty="0">
                <a:hlinkClick r:id="rId2"/>
              </a:rPr>
              <a:t>ChicagoVFC@cityofchicago.org</a:t>
            </a:r>
            <a:r>
              <a:rPr lang="en-US" sz="2000" dirty="0"/>
              <a:t> if you need assistance.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You must select them during the individual I-CARE application process, and they must sign off on your account approval prior to uploading in the </a:t>
            </a:r>
            <a:r>
              <a:rPr lang="en-US" sz="2000" dirty="0" err="1">
                <a:ea typeface="+mn-lt"/>
                <a:cs typeface="+mn-lt"/>
              </a:rPr>
              <a:t>smartsheet</a:t>
            </a:r>
            <a:endParaRPr lang="en-US" dirty="0" err="1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If you are unable to find your PRA in your Portal </a:t>
            </a:r>
            <a:r>
              <a:rPr lang="en-US" sz="2000" dirty="0">
                <a:ea typeface="+mn-lt"/>
                <a:cs typeface="+mn-lt"/>
              </a:rPr>
              <a:t>Registration Authority List on Slide 13</a:t>
            </a:r>
            <a:r>
              <a:rPr lang="en-US" sz="2000" dirty="0"/>
              <a:t> please select input DPH and select DPH.ICARE to complete the Web Portal Agreement.</a:t>
            </a:r>
            <a:endParaRPr lang="en-US" sz="200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>
              <a:buFont typeface="Arial"/>
            </a:pPr>
            <a:r>
              <a:rPr lang="en-US" sz="2000" dirty="0">
                <a:cs typeface="Calibri"/>
              </a:rPr>
              <a:t>Once all documents have been signed by applicant, manager and PRA, the PRA submits the required documents to the </a:t>
            </a:r>
            <a:r>
              <a:rPr lang="en-US" sz="2000" dirty="0" err="1">
                <a:cs typeface="Calibri"/>
              </a:rPr>
              <a:t>smartsheet</a:t>
            </a:r>
            <a:r>
              <a:rPr lang="en-US" sz="2000" dirty="0">
                <a:cs typeface="Calibri"/>
              </a:rPr>
              <a:t> for approval (slide 16) from IDPH</a:t>
            </a:r>
            <a:endParaRPr lang="en-US"/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63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428FB-76A9-587D-A417-1D58DF679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PRA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326D7-0A4E-B977-23A9-B5CC550C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4895887" cy="4320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FD44E-0679-45C9-F6D2-C5E17DE0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302" y="2403096"/>
            <a:ext cx="5217489" cy="4383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B6FCA4-D0B9-EAAD-3BE3-673E9FC25C17}"/>
              </a:ext>
            </a:extLst>
          </p:cNvPr>
          <p:cNvSpPr/>
          <p:nvPr/>
        </p:nvSpPr>
        <p:spPr>
          <a:xfrm>
            <a:off x="8421615" y="1209019"/>
            <a:ext cx="3363985" cy="410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*** If you have a PRA, skip this step to slide 5 ***</a:t>
            </a:r>
          </a:p>
          <a:p>
            <a:pPr algn="ctr"/>
            <a:endParaRPr lang="en-US" b="1" dirty="0"/>
          </a:p>
          <a:p>
            <a:r>
              <a:rPr lang="en-US" sz="1800" b="1" dirty="0"/>
              <a:t>If you site has no PRA, select your PRA and submit the PRA Agreement in the below link to the </a:t>
            </a:r>
            <a:r>
              <a:rPr lang="en-US" sz="1800" b="1" dirty="0" err="1"/>
              <a:t>smartsheet</a:t>
            </a:r>
            <a:endParaRPr lang="en-US" sz="1800" b="1" dirty="0"/>
          </a:p>
          <a:p>
            <a:r>
              <a:rPr lang="en-US" sz="1800" dirty="0">
                <a:hlinkClick r:id="rId4"/>
              </a:rPr>
              <a:t>PRA Agreement - I-CARE.pdf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48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37060" y="2386914"/>
            <a:ext cx="10835825" cy="762000"/>
          </a:xfrm>
        </p:spPr>
        <p:txBody>
          <a:bodyPr/>
          <a:lstStyle/>
          <a:p>
            <a:r>
              <a:rPr lang="en-US" sz="7200" dirty="0"/>
              <a:t>Register for Web Portal</a:t>
            </a:r>
          </a:p>
        </p:txBody>
      </p:sp>
    </p:spTree>
    <p:extLst>
      <p:ext uri="{BB962C8B-B14F-4D97-AF65-F5344CB8AC3E}">
        <p14:creationId xmlns:p14="http://schemas.microsoft.com/office/powerpoint/2010/main" val="32953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75366" y="218982"/>
            <a:ext cx="6563617" cy="1288541"/>
          </a:xfrm>
        </p:spPr>
        <p:txBody>
          <a:bodyPr/>
          <a:lstStyle/>
          <a:p>
            <a:r>
              <a:rPr lang="en-US" sz="3600" dirty="0"/>
              <a:t>The application process is online through IDPH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96294" y="2451371"/>
            <a:ext cx="3505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Navigate to: </a:t>
            </a:r>
            <a:r>
              <a:rPr lang="en-US" b="1" dirty="0">
                <a:solidFill>
                  <a:prstClr val="black"/>
                </a:solidFill>
                <a:hlinkClick r:id="rId3"/>
              </a:rPr>
              <a:t>http://portalhome.dph.illinois.gov/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Select Register for Portal Account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82" y="1321340"/>
            <a:ext cx="6252520" cy="46984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7178" y="2343181"/>
            <a:ext cx="188234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99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43" y="1466416"/>
            <a:ext cx="9965893" cy="526222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73442" y="228600"/>
            <a:ext cx="6022759" cy="762000"/>
          </a:xfrm>
        </p:spPr>
        <p:txBody>
          <a:bodyPr/>
          <a:lstStyle/>
          <a:p>
            <a:r>
              <a:rPr lang="en-US" sz="3600" dirty="0"/>
              <a:t>Agree to Terms of ICARE Application</a:t>
            </a:r>
          </a:p>
        </p:txBody>
      </p:sp>
      <p:sp>
        <p:nvSpPr>
          <p:cNvPr id="5" name="Oval 4"/>
          <p:cNvSpPr/>
          <p:nvPr/>
        </p:nvSpPr>
        <p:spPr>
          <a:xfrm>
            <a:off x="5375563" y="6317674"/>
            <a:ext cx="702899" cy="333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2438400"/>
            <a:ext cx="3505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This agreement goes over the general user guidelines, password guidelines, and confidentiality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Select ‘I Agree’ to continue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7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659"/>
            <a:ext cx="8171147" cy="50236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76401" y="152400"/>
            <a:ext cx="8126869" cy="762000"/>
          </a:xfrm>
        </p:spPr>
        <p:txBody>
          <a:bodyPr/>
          <a:lstStyle/>
          <a:p>
            <a:r>
              <a:rPr lang="en-US" sz="3600" dirty="0"/>
              <a:t>Complete Online Application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54CB4B-4A20-B2D1-E66E-DB9525A24AF5}"/>
              </a:ext>
            </a:extLst>
          </p:cNvPr>
          <p:cNvSpPr/>
          <p:nvPr/>
        </p:nvSpPr>
        <p:spPr>
          <a:xfrm>
            <a:off x="7382312" y="2294286"/>
            <a:ext cx="3959603" cy="3716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Complete all necessary fields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indicated with a red asterisks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You should provide all pertinent information related to your current clinical site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</a:rPr>
              <a:t>Provide individual work email used by the applicant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55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30A3AB-F3CC-71A4-9B23-83E967EB1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/>
              <a:t>Complete Online Application </a:t>
            </a:r>
            <a:r>
              <a:rPr lang="en-US" sz="4400" dirty="0" err="1"/>
              <a:t>Cont</a:t>
            </a:r>
            <a:r>
              <a:rPr lang="en-US" sz="4400" dirty="0"/>
              <a:t>’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14B7A-78C6-EFF5-06F8-79223B70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" y="1457656"/>
            <a:ext cx="10836628" cy="517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2D38C-22F1-05FD-745E-71C7EF5C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58" y="6132703"/>
            <a:ext cx="1518036" cy="469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DEED1-8837-3154-A59D-58C36F04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02" y="1457656"/>
            <a:ext cx="3398389" cy="4441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DF2FF-253D-B4AB-A5C0-5E389E98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863" y="1927546"/>
            <a:ext cx="1518036" cy="469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49312A-9F76-F9E3-9F25-BB891508DCB2}"/>
              </a:ext>
            </a:extLst>
          </p:cNvPr>
          <p:cNvSpPr txBox="1"/>
          <p:nvPr/>
        </p:nvSpPr>
        <p:spPr>
          <a:xfrm>
            <a:off x="2006553" y="5920773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9B35E-82C7-6F68-38B6-1EAB35F3637E}"/>
              </a:ext>
            </a:extLst>
          </p:cNvPr>
          <p:cNvSpPr txBox="1"/>
          <p:nvPr/>
        </p:nvSpPr>
        <p:spPr>
          <a:xfrm>
            <a:off x="10895352" y="1977596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F6014B-67D8-F7AA-3BD3-B4777788EF2B}"/>
                  </a:ext>
                </a:extLst>
              </p14:cNvPr>
              <p14:cNvContentPartPr/>
              <p14:nvPr/>
            </p14:nvContentPartPr>
            <p14:xfrm>
              <a:off x="2835182" y="6316147"/>
              <a:ext cx="720720" cy="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F6014B-67D8-F7AA-3BD3-B4777788EF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1542" y="6208507"/>
                <a:ext cx="828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8729B-A96A-3E75-6AA7-FCFF7029F80D}"/>
                  </a:ext>
                </a:extLst>
              </p14:cNvPr>
              <p14:cNvContentPartPr/>
              <p14:nvPr/>
            </p14:nvContentPartPr>
            <p14:xfrm>
              <a:off x="9370262" y="2139787"/>
              <a:ext cx="160200" cy="33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8729B-A96A-3E75-6AA7-FCFF7029F8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6622" y="2032147"/>
                <a:ext cx="2678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715BBB-A25E-C6EB-12E1-4BE07D25D9AC}"/>
                  </a:ext>
                </a:extLst>
              </p14:cNvPr>
              <p14:cNvContentPartPr/>
              <p14:nvPr/>
            </p14:nvContentPartPr>
            <p14:xfrm>
              <a:off x="9521102" y="2163547"/>
              <a:ext cx="723960" cy="1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715BBB-A25E-C6EB-12E1-4BE07D25D9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7462" y="2055907"/>
                <a:ext cx="8316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B6E269-980A-94EE-5BC4-00036B7040DF}"/>
                  </a:ext>
                </a:extLst>
              </p14:cNvPr>
              <p14:cNvContentPartPr/>
              <p14:nvPr/>
            </p14:nvContentPartPr>
            <p14:xfrm>
              <a:off x="10309862" y="2171467"/>
              <a:ext cx="41904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B6E269-980A-94EE-5BC4-00036B7040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55862" y="2063467"/>
                <a:ext cx="526680" cy="2253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DE0F9E-616B-37B1-F368-660F9D3B2E44}"/>
              </a:ext>
            </a:extLst>
          </p:cNvPr>
          <p:cNvSpPr/>
          <p:nvPr/>
        </p:nvSpPr>
        <p:spPr>
          <a:xfrm>
            <a:off x="8374317" y="3162857"/>
            <a:ext cx="3741490" cy="316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After filling out your information, select the box(es) below request restricted application access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1) Select the Portal Registration Authority button (1) to pull up the search bar (2)</a:t>
            </a:r>
          </a:p>
        </p:txBody>
      </p:sp>
    </p:spTree>
    <p:extLst>
      <p:ext uri="{BB962C8B-B14F-4D97-AF65-F5344CB8AC3E}">
        <p14:creationId xmlns:p14="http://schemas.microsoft.com/office/powerpoint/2010/main" val="1851510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C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B626A13747B4FAF79D3D9C3A605A4" ma:contentTypeVersion="13" ma:contentTypeDescription="Create a new document." ma:contentTypeScope="" ma:versionID="e69d7228b387a6994fc3ed21dbe51202">
  <xsd:schema xmlns:xsd="http://www.w3.org/2001/XMLSchema" xmlns:xs="http://www.w3.org/2001/XMLSchema" xmlns:p="http://schemas.microsoft.com/office/2006/metadata/properties" xmlns:ns2="d2355698-1ce9-4b04-978e-cfc9a2171077" xmlns:ns3="392186dc-66a3-470d-8a83-768eae42cad7" targetNamespace="http://schemas.microsoft.com/office/2006/metadata/properties" ma:root="true" ma:fieldsID="23df2555a0e711989c68341f9b02a6af" ns2:_="" ns3:_="">
    <xsd:import namespace="d2355698-1ce9-4b04-978e-cfc9a2171077"/>
    <xsd:import namespace="392186dc-66a3-470d-8a83-768eae42ca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55698-1ce9-4b04-978e-cfc9a217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0d1f32-acc0-4b18-a898-8579d5c61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86dc-66a3-470d-8a83-768eae42c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2abfa25-6fa4-44e1-a161-8f731f932242}" ma:internalName="TaxCatchAll" ma:showField="CatchAllData" ma:web="392186dc-66a3-470d-8a83-768eae42ca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355698-1ce9-4b04-978e-cfc9a2171077">
      <Terms xmlns="http://schemas.microsoft.com/office/infopath/2007/PartnerControls"/>
    </lcf76f155ced4ddcb4097134ff3c332f>
    <TaxCatchAll xmlns="392186dc-66a3-470d-8a83-768eae42cad7" xsi:nil="true"/>
    <SharedWithUsers xmlns="392186dc-66a3-470d-8a83-768eae42cad7">
      <UserInfo>
        <DisplayName>David Juen</DisplayName>
        <AccountId>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9C724-3BFB-492F-9D92-8E32809F8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355698-1ce9-4b04-978e-cfc9a2171077"/>
    <ds:schemaRef ds:uri="392186dc-66a3-470d-8a83-768eae42c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02590-F8CF-4063-9501-3D0C8A83204F}">
  <ds:schemaRefs>
    <ds:schemaRef ds:uri="http://schemas.microsoft.com/office/2006/metadata/properties"/>
    <ds:schemaRef ds:uri="http://schemas.microsoft.com/office/infopath/2007/PartnerControls"/>
    <ds:schemaRef ds:uri="d2355698-1ce9-4b04-978e-cfc9a2171077"/>
    <ds:schemaRef ds:uri="392186dc-66a3-470d-8a83-768eae42cad7"/>
  </ds:schemaRefs>
</ds:datastoreItem>
</file>

<file path=customXml/itemProps3.xml><?xml version="1.0" encoding="utf-8"?>
<ds:datastoreItem xmlns:ds="http://schemas.openxmlformats.org/officeDocument/2006/customXml" ds:itemID="{D4909B3D-26E0-4F3E-A29C-62558DC647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679</Words>
  <Application>Microsoft Office PowerPoint</Application>
  <PresentationFormat>Widescreen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HCpresentation1</vt:lpstr>
      <vt:lpstr>Applying for an Individual I-CARE user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Juen</dc:creator>
  <cp:lastModifiedBy>Kristin Elich</cp:lastModifiedBy>
  <cp:revision>126</cp:revision>
  <dcterms:created xsi:type="dcterms:W3CDTF">2019-01-30T15:51:39Z</dcterms:created>
  <dcterms:modified xsi:type="dcterms:W3CDTF">2023-07-12T19:35:28Z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C0D6AF93-0863-4BF8-B88B-120E62891C8E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0x010100423B626A13747B4FAF79D3D9C3A605A4</vt:lpwstr>
  </property>
  <property fmtid="{D5CDD505-2E9C-101B-9397-08002B2CF9AE}" pid="5" name="MediaServiceImageTags">
    <vt:lpwstr/>
  </property>
</Properties>
</file>